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9"/>
  </p:notesMasterIdLst>
  <p:sldIdLst>
    <p:sldId id="256" r:id="rId2"/>
    <p:sldId id="266" r:id="rId3"/>
    <p:sldId id="392" r:id="rId4"/>
    <p:sldId id="426" r:id="rId5"/>
    <p:sldId id="427" r:id="rId6"/>
    <p:sldId id="414" r:id="rId7"/>
    <p:sldId id="415" r:id="rId8"/>
    <p:sldId id="428" r:id="rId9"/>
    <p:sldId id="417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</p:sldIdLst>
  <p:sldSz cx="9144000" cy="6858000" type="screen4x3"/>
  <p:notesSz cx="7099300" cy="10234613"/>
  <p:defaultTextStyle>
    <a:defPPr>
      <a:defRPr lang="et-E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3" autoAdjust="0"/>
    <p:restoredTop sz="89871" autoAdjust="0"/>
  </p:normalViewPr>
  <p:slideViewPr>
    <p:cSldViewPr>
      <p:cViewPr varScale="1">
        <p:scale>
          <a:sx n="78" d="100"/>
          <a:sy n="78" d="100"/>
        </p:scale>
        <p:origin x="160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710FAC-883F-4411-AE2E-6A20B10DF45D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3C375-AA8A-4B04-9A21-3B1677A8A67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A4885407-768C-4F69-A29E-F6AE8E9B84A1}" type="datetimeFigureOut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95AEB50-2318-46E6-9846-12E57C5835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t-E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5F67D85-02CC-46E3-AB43-9B3D3351D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t-E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347BE-169B-48CC-833D-69C161A1505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2A825A-036D-47C4-89C0-4B6EE30B5C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99A90F6-F81B-48B2-BB1A-12788AC292B7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213BD0DE-68CD-49B5-9DFD-27FE2C56F5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7809740D-01D3-4F26-BB42-FF720E2AC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B2D2197F-6F2B-4F3B-88B5-728E64F545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C8597F-16AF-42C8-82E5-39352C9DB3A9}" type="slidenum">
              <a:rPr lang="et-EE" altLang="et-EE" sz="1300"/>
              <a:pPr>
                <a:spcBef>
                  <a:spcPct val="0"/>
                </a:spcBef>
              </a:pPr>
              <a:t>1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99ABE6E9-8807-4B7A-9505-1C06FD4A22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6C3F8AF2-3547-44EF-B5F5-7778CF8CE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C14F0A56-BD87-43A0-BA1A-3429049D462E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55FC6B-C7B1-4BE3-A86A-F11BBCFA7836}" type="slidenum">
              <a:rPr lang="et-EE" altLang="et-EE" sz="1300"/>
              <a:pPr algn="r" eaLnBrk="1" hangingPunct="1">
                <a:spcBef>
                  <a:spcPct val="0"/>
                </a:spcBef>
              </a:pPr>
              <a:t>10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8AF5782C-766C-4869-BF23-D0D1F0FB7B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7BDA068E-1C71-4D7C-9AFF-68BB55DA6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66FDFEB0-A014-457C-A227-4F3234A1EB01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20B7D2B-1238-483E-B3C5-AFD87DEDE6D1}" type="slidenum">
              <a:rPr lang="et-EE" altLang="et-EE" sz="1300"/>
              <a:pPr algn="r" eaLnBrk="1" hangingPunct="1">
                <a:spcBef>
                  <a:spcPct val="0"/>
                </a:spcBef>
              </a:pPr>
              <a:t>11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79B78CCF-8C45-46A2-9CF3-451F09FE70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683A2B50-6342-4326-8D32-17D90EF76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294E9DED-41B9-4673-A7F4-DD0C76ED965B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22DBBDA-F399-4DDA-8D4F-1ABD7A7E34FC}" type="slidenum">
              <a:rPr lang="et-EE" altLang="et-EE" sz="1300"/>
              <a:pPr algn="r" eaLnBrk="1" hangingPunct="1">
                <a:spcBef>
                  <a:spcPct val="0"/>
                </a:spcBef>
              </a:pPr>
              <a:t>12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C1A6416D-F035-40E5-A315-29378A036C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04C47D67-7241-4E59-B05B-198416B90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5C19C5A-BFCC-4EE4-8358-F99AFB316748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8B8934-860F-46C2-87E1-DB5E116E7E75}" type="slidenum">
              <a:rPr lang="et-EE" altLang="et-EE" sz="1300"/>
              <a:pPr algn="r" eaLnBrk="1" hangingPunct="1">
                <a:spcBef>
                  <a:spcPct val="0"/>
                </a:spcBef>
              </a:pPr>
              <a:t>13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1049B297-5F18-4D77-81B1-DD53045A4D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3A262D5F-7E28-49C6-BD7F-81D041D92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0F10CA4F-82EA-4C65-B91C-678A6A426FF1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492F09-FDEE-44DF-BA34-781624FB115E}" type="slidenum">
              <a:rPr lang="et-EE" altLang="et-EE" sz="1300"/>
              <a:pPr algn="r" eaLnBrk="1" hangingPunct="1">
                <a:spcBef>
                  <a:spcPct val="0"/>
                </a:spcBef>
              </a:pPr>
              <a:t>14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17844F9F-36CA-4F53-B8CF-DDEABE3C5F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EB778DBB-B2DD-4BF7-B5F2-BA6BE44B3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50D5C526-7D49-478A-9DED-067290862CF7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33C275A-3FA1-4FC0-9D85-093F71A8D72F}" type="slidenum">
              <a:rPr lang="et-EE" altLang="et-EE" sz="1300"/>
              <a:pPr algn="r" eaLnBrk="1" hangingPunct="1">
                <a:spcBef>
                  <a:spcPct val="0"/>
                </a:spcBef>
              </a:pPr>
              <a:t>15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93363D20-9954-48F7-A2B6-ACC0D083AD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6A636DA3-1BCE-4070-B5D0-A3DDD91C1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E6DE8056-BD15-4AC7-99D4-16A06A9D92E3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4996443-34CA-490A-AD87-FF8F45A7955D}" type="slidenum">
              <a:rPr lang="et-EE" altLang="et-EE" sz="1300"/>
              <a:pPr algn="r" eaLnBrk="1" hangingPunct="1">
                <a:spcBef>
                  <a:spcPct val="0"/>
                </a:spcBef>
              </a:pPr>
              <a:t>16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6FE94004-82BD-4B9D-8137-26ED2819D2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526C37E3-E8C2-4BD3-A380-DEFDA744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4ED38447-AF21-4257-89D1-28C5C3950F87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B9CC3BB-454E-43FC-A8BA-34BBEAA1B532}" type="slidenum">
              <a:rPr lang="et-EE" altLang="et-EE" sz="1300"/>
              <a:pPr algn="r" eaLnBrk="1" hangingPunct="1">
                <a:spcBef>
                  <a:spcPct val="0"/>
                </a:spcBef>
              </a:pPr>
              <a:t>17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CD8D4B5D-4794-434B-B126-73E10B7D68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E69594BA-9D1F-4856-B92E-79B314E95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F03A5771-7813-4902-AEC6-E040CE7A3CC9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48C46E3-2AC8-48B9-B95D-3999E81283BA}" type="slidenum">
              <a:rPr lang="et-EE" altLang="et-EE" sz="1300"/>
              <a:pPr algn="r" eaLnBrk="1" hangingPunct="1">
                <a:spcBef>
                  <a:spcPct val="0"/>
                </a:spcBef>
              </a:pPr>
              <a:t>2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3718A0FC-F421-4085-84E2-3506CB7A29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F84E6436-74CA-40A5-B4BC-D75343EE8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2C742892-1579-4A16-A65F-3B6D63642C3E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A898B2-6D08-4D8E-A0C6-C32476AF3193}" type="slidenum">
              <a:rPr lang="et-EE" altLang="et-EE" sz="1300"/>
              <a:pPr algn="r" eaLnBrk="1" hangingPunct="1">
                <a:spcBef>
                  <a:spcPct val="0"/>
                </a:spcBef>
              </a:pPr>
              <a:t>3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2DBB368E-F1C0-48B9-BE8F-EAE3CC2154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FFDFBB71-1679-465A-A784-939A187A4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3AA70E62-120D-4D8B-AFEE-17C2D3FCB26E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C795C53-7DC0-4A04-B020-6517E46B6ADC}" type="slidenum">
              <a:rPr lang="et-EE" altLang="et-EE" sz="1300"/>
              <a:pPr algn="r" eaLnBrk="1" hangingPunct="1">
                <a:spcBef>
                  <a:spcPct val="0"/>
                </a:spcBef>
              </a:pPr>
              <a:t>4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3C740B6-9C0A-4252-866D-E1E4AD273C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2D06218-A0A7-48E4-9BA2-1DA8C9BF5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51AEC41A-E54C-4BFF-B82A-3182619ED7C0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F4DC28-25F2-400C-A754-13A475B69779}" type="slidenum">
              <a:rPr lang="et-EE" altLang="et-EE" sz="1300"/>
              <a:pPr algn="r" eaLnBrk="1" hangingPunct="1">
                <a:spcBef>
                  <a:spcPct val="0"/>
                </a:spcBef>
              </a:pPr>
              <a:t>5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90650EA-F081-4981-8518-DDE6EB95E7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079477A-164B-416F-BCDB-8E06EBEA9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BE03E56-3953-4279-8FBC-548D995E80AF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68C878-7D79-4019-8314-55B000234CAA}" type="slidenum">
              <a:rPr lang="et-EE" altLang="et-EE" sz="1300"/>
              <a:pPr algn="r" eaLnBrk="1" hangingPunct="1">
                <a:spcBef>
                  <a:spcPct val="0"/>
                </a:spcBef>
              </a:pPr>
              <a:t>6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A1F1B768-877A-490C-A210-C32A5D6645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EEC43E71-8DD4-4659-ACB5-C2F59E0F4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6642249-0DC9-4A42-839C-32308D25B4BB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AAFE1B6-5A29-4B6E-B48E-F1E5124BE77F}" type="slidenum">
              <a:rPr lang="et-EE" altLang="et-EE" sz="1300"/>
              <a:pPr algn="r" eaLnBrk="1" hangingPunct="1">
                <a:spcBef>
                  <a:spcPct val="0"/>
                </a:spcBef>
              </a:pPr>
              <a:t>7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2A947017-5085-446C-B24F-7B5E0CAA2C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0BE0072-0598-4DD1-ABD3-62FD93FB7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0797A5AC-D563-43AE-9592-78BD621D2F5E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628D66C-0FC3-45E5-A39C-D4E5B07130AD}" type="slidenum">
              <a:rPr lang="et-EE" altLang="et-EE" sz="1300"/>
              <a:pPr algn="r" eaLnBrk="1" hangingPunct="1">
                <a:spcBef>
                  <a:spcPct val="0"/>
                </a:spcBef>
              </a:pPr>
              <a:t>8</a:t>
            </a:fld>
            <a:endParaRPr lang="et-EE" altLang="et-EE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79739E1A-8DB6-4DED-80F2-867FC7385D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A28E35DB-F1B1-4581-8BEE-0E617D38F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t-EE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C780AEC-6420-4D9D-A8FD-2BAD251BF11B}"/>
              </a:ext>
            </a:extLst>
          </p:cNvPr>
          <p:cNvSpPr txBox="1">
            <a:spLocks noGrp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2E2B6A-F6F6-454E-8B10-D74D2248D1CA}" type="slidenum">
              <a:rPr lang="et-EE" altLang="et-EE" sz="1300"/>
              <a:pPr algn="r" eaLnBrk="1" hangingPunct="1">
                <a:spcBef>
                  <a:spcPct val="0"/>
                </a:spcBef>
              </a:pPr>
              <a:t>9</a:t>
            </a:fld>
            <a:endParaRPr lang="et-EE" altLang="et-EE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FC932-7A65-4C4B-BA63-68941121F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AFD14-A6F4-4126-980D-EC7668B99F70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CBE44-B18B-4FE6-A15A-FDDB93F0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A1242-F728-453C-95B1-16FAA7309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5BBB5-2D4C-47FC-B437-3D5C2DB533BB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895301058"/>
      </p:ext>
    </p:extLst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A0BBE-4999-43F8-971F-76D0F9A5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D5E4-CAFC-406D-8CC2-502BA1F1D0A2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4C144-58A3-4FE6-BCC6-D0F2BEEDC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68E61-0BAC-4D6E-810A-0F9D2CBC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EE774-E5DC-4DF7-8EBB-8D704178C125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16315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E98B2-F23D-4565-8C62-AE4980FAB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A2110-4596-4833-8DB1-A19A44763E1F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7D6B0-1D16-4B6E-92E8-4C76EE39A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F884C-E881-4630-BE12-EAE9015EB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A4E7B-D7B1-447D-831E-50F1287A0684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60755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C3FD0-9F52-4829-8F66-D915913D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4AE55-EFA0-4514-AE8D-D102961AEFD9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529BC-10A2-4E1C-9ABC-8A1AF7AF6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F71F6-7E47-486D-9973-DD78363D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0893A-DF12-4247-83AC-73569DF4B020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54617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90E1-BB60-445E-ACC0-529CDEDF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91173-9366-4C67-ACB5-6FC1455FBB99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0279-9F79-44D8-8258-31D8D2480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A8FD8-EE84-4417-8BC5-513E30DB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EA963-554E-4D31-874D-096894E80639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58842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D6CF0F-B18E-4100-BF68-3C6ED7B0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681D4-24C9-4D09-974D-32BF2B75B169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EA5E4B-CC69-4424-BF89-F534415A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EA44F1-B649-46A4-9007-C2CBA60A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01EA8-298E-49D7-B810-7042BB2DFEC9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280876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394E4E-20FA-4D43-BD9D-C2A88182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018DC-A08C-4AA1-8CC7-5F560B74F248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C530039-E924-462F-B1CD-7252A7ED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6C6441E-D92F-4525-9088-808FB684A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BB70-87D6-401C-9581-56A3C9A8CF35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9845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60B45F2-C462-4C12-9A5F-C08009D8C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EBEF1-C2FB-4A44-9D84-51506981E9BD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CD84755-DD53-4F50-89E7-3CB7960AF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BC5D24-508C-4897-89C1-C3C1215C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88BC4-D4B4-4C39-9BA6-371AA42B6E4E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56249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644BAED-311A-4497-8E1B-76E91DC6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68625-4B6B-4E09-BC7F-2E7BEF85DF7B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C20509D-3B44-4694-AB68-ECF31218F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199AEED-02B8-446C-A106-F38DF45A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73D5E-08F6-446F-8903-64EFD70D7142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59155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3C71EB-40A6-4C37-BB80-9D495E73E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1BE7C-569A-456E-A0C8-6DCEA4397991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4C8B8D-E5CB-4163-BDEF-7CDF6BF85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8283BE-F928-416C-B956-812F5E1E2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6177F-5D98-42B8-874F-00B9623ED2DF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332974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753112D-9BB5-4A4E-87A3-C027F7CE6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9BC1E-F45D-41E1-B87A-D243BEC31D3E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64B74C-7ADE-4F23-8ED0-FD88B0354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9F98EC-D717-4E8A-A6AD-F30DB6F4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E77E4-09B1-485B-BE71-0D0213BFCDDC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  <p:extLst>
      <p:ext uri="{BB962C8B-B14F-4D97-AF65-F5344CB8AC3E}">
        <p14:creationId xmlns:p14="http://schemas.microsoft.com/office/powerpoint/2010/main" val="136226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48CD946-7F02-4D12-8CB9-37B573860CE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title style</a:t>
            </a:r>
            <a:endParaRPr lang="et-EE" altLang="et-EE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71C24F2-6300-469A-A91D-CDA33AC48F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/>
              <a:t>Click to edit Master text styles</a:t>
            </a:r>
          </a:p>
          <a:p>
            <a:pPr lvl="1"/>
            <a:r>
              <a:rPr lang="en-US" altLang="et-EE"/>
              <a:t>Second level</a:t>
            </a:r>
          </a:p>
          <a:p>
            <a:pPr lvl="2"/>
            <a:r>
              <a:rPr lang="en-US" altLang="et-EE"/>
              <a:t>Third level</a:t>
            </a:r>
          </a:p>
          <a:p>
            <a:pPr lvl="3"/>
            <a:r>
              <a:rPr lang="en-US" altLang="et-EE"/>
              <a:t>Fourth level</a:t>
            </a:r>
          </a:p>
          <a:p>
            <a:pPr lvl="4"/>
            <a:r>
              <a:rPr lang="en-US" altLang="et-EE"/>
              <a:t>Fifth level</a:t>
            </a:r>
            <a:endParaRPr lang="et-EE" alt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B66CB-5E2F-4259-AB20-1F7EAD3FB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69C9B41-46D6-4060-B288-093773DC73F6}" type="datetime1">
              <a:rPr lang="et-EE"/>
              <a:pPr>
                <a:defRPr/>
              </a:pPr>
              <a:t>27.01.2019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C3230-3A31-4CF6-96C0-CC076C458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fi-FI"/>
              <a:t>MHE0041 Masinaelemendid I Harjutustunnid TTÜ Mehhatroonikainstituut  ass.  A. Sivitski </a:t>
            </a:r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14D3F-B1D7-40DE-88A6-043607D99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619FD91-4777-4C90-9508-57BCFDD4D8C7}" type="slidenum">
              <a:rPr lang="et-EE" altLang="et-EE"/>
              <a:pPr>
                <a:defRPr/>
              </a:pPr>
              <a:t>‹#›</a:t>
            </a:fld>
            <a:endParaRPr lang="et-EE" alt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1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4.wmf"/><Relationship Id="rId4" Type="http://schemas.openxmlformats.org/officeDocument/2006/relationships/image" Target="../media/image25.png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8.wmf"/><Relationship Id="rId4" Type="http://schemas.openxmlformats.org/officeDocument/2006/relationships/image" Target="../media/image25.png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33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3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kChxaaKpY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2.wmf"/><Relationship Id="rId1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85E28E1A-0064-4981-849B-A0F212C1309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4098925" y="6365875"/>
            <a:ext cx="2133600" cy="365125"/>
          </a:xfrm>
        </p:spPr>
        <p:txBody>
          <a:bodyPr/>
          <a:lstStyle/>
          <a:p>
            <a:pPr>
              <a:defRPr/>
            </a:pPr>
            <a:fld id="{8A662D4E-4D60-4D96-BC40-2365EF88587B}" type="datetime1">
              <a:rPr lang="et-EE"/>
              <a:pPr>
                <a:defRPr/>
              </a:pPr>
              <a:t>27.01.2019</a:t>
            </a:fld>
            <a:endParaRPr lang="et-EE" dirty="0"/>
          </a:p>
        </p:txBody>
      </p:sp>
      <p:sp>
        <p:nvSpPr>
          <p:cNvPr id="3075" name="Title 1">
            <a:extLst>
              <a:ext uri="{FF2B5EF4-FFF2-40B4-BE49-F238E27FC236}">
                <a16:creationId xmlns:a16="http://schemas.microsoft.com/office/drawing/2014/main" id="{A8AA6956-7F94-4C59-B938-2B73468B37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7504" y="0"/>
            <a:ext cx="9036496" cy="1052513"/>
          </a:xfrm>
        </p:spPr>
        <p:txBody>
          <a:bodyPr anchor="b"/>
          <a:lstStyle/>
          <a:p>
            <a:pPr algn="l" eaLnBrk="1" hangingPunct="1"/>
            <a:r>
              <a:rPr lang="et-EE" altLang="et-EE" sz="4100" b="1" u="sng" dirty="0">
                <a:latin typeface="Arial" panose="020B0604020202020204" pitchFamily="34" charset="0"/>
                <a:cs typeface="Arial" panose="020B0604020202020204" pitchFamily="34" charset="0"/>
              </a:rPr>
              <a:t>MASINAELEMENDID - PROJEKT </a:t>
            </a:r>
            <a:endParaRPr lang="et-EE" altLang="et-EE" sz="41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Subtitle 2">
            <a:extLst>
              <a:ext uri="{FF2B5EF4-FFF2-40B4-BE49-F238E27FC236}">
                <a16:creationId xmlns:a16="http://schemas.microsoft.com/office/drawing/2014/main" id="{0A15D967-0A34-4013-A4D1-956B030148B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71550" y="1341438"/>
            <a:ext cx="6840538" cy="4679950"/>
          </a:xfrm>
        </p:spPr>
        <p:txBody>
          <a:bodyPr tIns="0"/>
          <a:lstStyle/>
          <a:p>
            <a:pPr marL="26988" indent="0" eaLnBrk="1" hangingPunct="1">
              <a:buFont typeface="Wingdings 2" panose="05020102010507070707" pitchFamily="18" charset="2"/>
              <a:buNone/>
            </a:pPr>
            <a:endParaRPr lang="et-EE" altLang="et-EE" sz="2400" u="sng">
              <a:solidFill>
                <a:srgbClr val="320E04"/>
              </a:solidFill>
            </a:endParaRPr>
          </a:p>
          <a:p>
            <a:pPr marL="26988" indent="0" algn="ctr" eaLnBrk="1" hangingPunct="1">
              <a:buFont typeface="Wingdings 2" panose="05020102010507070707" pitchFamily="18" charset="2"/>
              <a:buNone/>
            </a:pPr>
            <a:r>
              <a:rPr lang="et-EE" altLang="et-EE" sz="2800" b="1" u="sng">
                <a:latin typeface="Arial" panose="020B0604020202020204" pitchFamily="34" charset="0"/>
                <a:cs typeface="Arial" panose="020B0604020202020204" pitchFamily="34" charset="0"/>
              </a:rPr>
              <a:t>Harjutustund </a:t>
            </a:r>
          </a:p>
          <a:p>
            <a:pPr marL="26988" indent="0" eaLnBrk="1" hangingPunct="1">
              <a:buFont typeface="Wingdings 2" panose="05020102010507070707" pitchFamily="18" charset="2"/>
              <a:buNone/>
            </a:pPr>
            <a:r>
              <a:rPr lang="et-EE" altLang="et-EE" sz="2800" b="1">
                <a:latin typeface="Arial" panose="020B0604020202020204" pitchFamily="34" charset="0"/>
                <a:cs typeface="Arial" panose="020B0604020202020204" pitchFamily="34" charset="0"/>
              </a:rPr>
              <a:t>		      Pressliide</a:t>
            </a:r>
          </a:p>
        </p:txBody>
      </p:sp>
      <p:sp>
        <p:nvSpPr>
          <p:cNvPr id="3077" name="Footer Placeholder 4">
            <a:extLst>
              <a:ext uri="{FF2B5EF4-FFF2-40B4-BE49-F238E27FC236}">
                <a16:creationId xmlns:a16="http://schemas.microsoft.com/office/drawing/2014/main" id="{0E0379C9-EF8F-4E71-9C95-0322DA84DCB6}"/>
              </a:ext>
            </a:extLst>
          </p:cNvPr>
          <p:cNvSpPr txBox="1">
            <a:spLocks noGrp="1"/>
          </p:cNvSpPr>
          <p:nvPr/>
        </p:nvSpPr>
        <p:spPr bwMode="auto">
          <a:xfrm>
            <a:off x="684213" y="6237288"/>
            <a:ext cx="8459787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145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1700" indent="-3429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Taltech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 Mehaanika ja tööstustehnika instituut</a:t>
            </a:r>
            <a:r>
              <a:rPr lang="et-EE" altLang="et-EE" sz="1200" b="1" dirty="0">
                <a:solidFill>
                  <a:srgbClr val="FF0000"/>
                </a:solidFill>
                <a:latin typeface="Arial" panose="020B0604020202020204" pitchFamily="34" charset="0"/>
              </a:rPr>
              <a:t>					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CA62B5B1-BF89-4559-9F19-B2B913247F9A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1507" name="Rectangle 11">
            <a:extLst>
              <a:ext uri="{FF2B5EF4-FFF2-40B4-BE49-F238E27FC236}">
                <a16:creationId xmlns:a16="http://schemas.microsoft.com/office/drawing/2014/main" id="{A9F77B26-B65E-4026-9642-FD3E277DB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1508" name="Rectangle 17">
            <a:extLst>
              <a:ext uri="{FF2B5EF4-FFF2-40B4-BE49-F238E27FC236}">
                <a16:creationId xmlns:a16="http://schemas.microsoft.com/office/drawing/2014/main" id="{A571D963-5954-478A-9908-07DB586B7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1509" name="Rectangle 36">
            <a:extLst>
              <a:ext uri="{FF2B5EF4-FFF2-40B4-BE49-F238E27FC236}">
                <a16:creationId xmlns:a16="http://schemas.microsoft.com/office/drawing/2014/main" id="{821FDFAF-6D1E-4430-9159-C92567919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Ülesanne 1. Pressliite projekteerimine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latin typeface="Arial" panose="020B0604020202020204" pitchFamily="34" charset="0"/>
            </a:endParaRPr>
          </a:p>
        </p:txBody>
      </p:sp>
      <p:sp>
        <p:nvSpPr>
          <p:cNvPr id="21510" name="Rectangle 18">
            <a:extLst>
              <a:ext uri="{FF2B5EF4-FFF2-40B4-BE49-F238E27FC236}">
                <a16:creationId xmlns:a16="http://schemas.microsoft.com/office/drawing/2014/main" id="{6BA8B037-507F-4701-87B3-7B35432E5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12875"/>
            <a:ext cx="7632700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Pressliitega ülekantav telgjõud:</a:t>
            </a:r>
            <a:endParaRPr lang="el-GR" altLang="et-EE" sz="1600" b="1">
              <a:latin typeface="Arial" panose="020B0604020202020204" pitchFamily="34" charset="0"/>
            </a:endParaRPr>
          </a:p>
        </p:txBody>
      </p:sp>
      <p:sp>
        <p:nvSpPr>
          <p:cNvPr id="21511" name="Rectangle 15">
            <a:extLst>
              <a:ext uri="{FF2B5EF4-FFF2-40B4-BE49-F238E27FC236}">
                <a16:creationId xmlns:a16="http://schemas.microsoft.com/office/drawing/2014/main" id="{3EC33140-73B3-42DC-BC76-6909CFAA9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300" y="5970588"/>
            <a:ext cx="3460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Joon. 2</a:t>
            </a:r>
            <a:r>
              <a:rPr lang="ru-RU" altLang="et-EE" sz="1600" b="1">
                <a:latin typeface="Arial" panose="020B0604020202020204" pitchFamily="34" charset="0"/>
              </a:rPr>
              <a:t>.</a:t>
            </a:r>
            <a:r>
              <a:rPr lang="et-EE" altLang="et-EE" sz="1600" b="1">
                <a:latin typeface="Arial" panose="020B0604020202020204" pitchFamily="34" charset="0"/>
              </a:rPr>
              <a:t> Pressliite koormusskeem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(õõnesvõlli korral).</a:t>
            </a:r>
          </a:p>
        </p:txBody>
      </p:sp>
      <p:pic>
        <p:nvPicPr>
          <p:cNvPr id="21512" name="Picture 16">
            <a:extLst>
              <a:ext uri="{FF2B5EF4-FFF2-40B4-BE49-F238E27FC236}">
                <a16:creationId xmlns:a16="http://schemas.microsoft.com/office/drawing/2014/main" id="{8115687C-B41E-4A14-B467-4CCA6686E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6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5508625" y="3644900"/>
            <a:ext cx="33813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Rectangle 18">
            <a:extLst>
              <a:ext uri="{FF2B5EF4-FFF2-40B4-BE49-F238E27FC236}">
                <a16:creationId xmlns:a16="http://schemas.microsoft.com/office/drawing/2014/main" id="{0ED87944-6310-49D5-8B0A-B493AA174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2852738"/>
            <a:ext cx="4319587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Pressliitega ülekantav pöördemoment:</a:t>
            </a:r>
            <a:endParaRPr lang="el-GR" altLang="et-EE" sz="1600" b="1">
              <a:latin typeface="Arial" panose="020B0604020202020204" pitchFamily="34" charset="0"/>
            </a:endParaRPr>
          </a:p>
        </p:txBody>
      </p:sp>
      <p:sp>
        <p:nvSpPr>
          <p:cNvPr id="21514" name="Rectangle 18">
            <a:extLst>
              <a:ext uri="{FF2B5EF4-FFF2-40B4-BE49-F238E27FC236}">
                <a16:creationId xmlns:a16="http://schemas.microsoft.com/office/drawing/2014/main" id="{D113972D-685B-455F-95B8-C2D37000C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005263"/>
            <a:ext cx="4319587" cy="581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Pressliitega ülekantav pöördemomendi ja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telgjõu koosmõju:</a:t>
            </a:r>
            <a:endParaRPr lang="el-GR" altLang="et-EE" sz="1600" b="1">
              <a:latin typeface="Arial" panose="020B0604020202020204" pitchFamily="34" charset="0"/>
            </a:endParaRPr>
          </a:p>
        </p:txBody>
      </p:sp>
      <p:graphicFrame>
        <p:nvGraphicFramePr>
          <p:cNvPr id="21515" name="Object 19">
            <a:extLst>
              <a:ext uri="{FF2B5EF4-FFF2-40B4-BE49-F238E27FC236}">
                <a16:creationId xmlns:a16="http://schemas.microsoft.com/office/drawing/2014/main" id="{66735AF3-9B4D-45B8-9BF6-CF98C6E90F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1700213"/>
          <a:ext cx="17287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Equation" r:id="rId5" imgW="812447" imgH="228501" progId="Equation.3">
                  <p:embed/>
                </p:oleObj>
              </mc:Choice>
              <mc:Fallback>
                <p:oleObj name="Equation" r:id="rId5" imgW="812447" imgH="228501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700213"/>
                        <a:ext cx="172878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Rectangle 18">
            <a:extLst>
              <a:ext uri="{FF2B5EF4-FFF2-40B4-BE49-F238E27FC236}">
                <a16:creationId xmlns:a16="http://schemas.microsoft.com/office/drawing/2014/main" id="{C722F7FA-4273-40F3-9E39-45FF8D99D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773238"/>
            <a:ext cx="5399088" cy="825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, kus </a:t>
            </a:r>
            <a:r>
              <a:rPr lang="et-EE" altLang="et-EE" sz="1600" b="1" i="1">
                <a:latin typeface="Arial" panose="020B0604020202020204" pitchFamily="34" charset="0"/>
              </a:rPr>
              <a:t>p </a:t>
            </a:r>
            <a:r>
              <a:rPr lang="et-EE" altLang="et-EE" sz="1600" b="1">
                <a:latin typeface="Arial" panose="020B0604020202020204" pitchFamily="34" charset="0"/>
              </a:rPr>
              <a:t>on pressliite kontakti survepinge; K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≈1,5...2 </a:t>
            </a:r>
            <a:r>
              <a:rPr lang="et-EE" altLang="et-EE" sz="1600" b="1">
                <a:latin typeface="Arial" panose="020B0604020202020204" pitchFamily="34" charset="0"/>
              </a:rPr>
              <a:t>on varutegur ja </a:t>
            </a:r>
            <a:r>
              <a:rPr lang="et-EE" altLang="et-EE" sz="1600" b="1" i="1">
                <a:latin typeface="Times New Roman" panose="02020603050405020304" pitchFamily="18" charset="0"/>
              </a:rPr>
              <a:t>f </a:t>
            </a:r>
            <a:r>
              <a:rPr lang="et-EE" altLang="et-EE" sz="1600" b="1">
                <a:latin typeface="Arial" panose="020B0604020202020204" pitchFamily="34" charset="0"/>
              </a:rPr>
              <a:t>on hõõrdetegur (terasvõlli ja rummu korral </a:t>
            </a:r>
            <a:r>
              <a:rPr lang="et-EE" altLang="et-EE" sz="1600" b="1" i="1">
                <a:latin typeface="Times New Roman" panose="02020603050405020304" pitchFamily="18" charset="0"/>
              </a:rPr>
              <a:t>f =0,1...0,2</a:t>
            </a:r>
            <a:r>
              <a:rPr lang="et-EE" altLang="et-EE" sz="1600" b="1">
                <a:latin typeface="Arial" panose="020B0604020202020204" pitchFamily="34" charset="0"/>
              </a:rPr>
              <a:t>.</a:t>
            </a:r>
            <a:endParaRPr lang="el-GR" altLang="et-EE" sz="1600" b="1">
              <a:latin typeface="Arial" panose="020B0604020202020204" pitchFamily="34" charset="0"/>
            </a:endParaRPr>
          </a:p>
        </p:txBody>
      </p:sp>
      <p:graphicFrame>
        <p:nvGraphicFramePr>
          <p:cNvPr id="21517" name="Object 21">
            <a:extLst>
              <a:ext uri="{FF2B5EF4-FFF2-40B4-BE49-F238E27FC236}">
                <a16:creationId xmlns:a16="http://schemas.microsoft.com/office/drawing/2014/main" id="{8C8466A1-A192-46C7-85BC-4E5FBC59A8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3141663"/>
          <a:ext cx="20161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7" name="Equation" r:id="rId7" imgW="1002865" imgH="228501" progId="Equation.3">
                  <p:embed/>
                </p:oleObj>
              </mc:Choice>
              <mc:Fallback>
                <p:oleObj name="Equation" r:id="rId7" imgW="1002865" imgH="228501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141663"/>
                        <a:ext cx="20161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8" name="Object 22">
            <a:extLst>
              <a:ext uri="{FF2B5EF4-FFF2-40B4-BE49-F238E27FC236}">
                <a16:creationId xmlns:a16="http://schemas.microsoft.com/office/drawing/2014/main" id="{35DF2155-8168-437D-A52D-24E0C77228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4652963"/>
          <a:ext cx="26035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9" imgW="1295400" imgH="292100" progId="Equation.3">
                  <p:embed/>
                </p:oleObj>
              </mc:Choice>
              <mc:Fallback>
                <p:oleObj name="Equation" r:id="rId9" imgW="1295400" imgH="2921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652963"/>
                        <a:ext cx="26035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9" name="Object 23">
            <a:extLst>
              <a:ext uri="{FF2B5EF4-FFF2-40B4-BE49-F238E27FC236}">
                <a16:creationId xmlns:a16="http://schemas.microsoft.com/office/drawing/2014/main" id="{95F83CDE-8A83-45A5-86EF-3FC1C49D72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5373688"/>
          <a:ext cx="1071563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Equation" r:id="rId11" imgW="533169" imgH="393529" progId="Equation.3">
                  <p:embed/>
                </p:oleObj>
              </mc:Choice>
              <mc:Fallback>
                <p:oleObj name="Equation" r:id="rId11" imgW="533169" imgH="393529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373688"/>
                        <a:ext cx="107156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0" name="Title 5">
            <a:extLst>
              <a:ext uri="{FF2B5EF4-FFF2-40B4-BE49-F238E27FC236}">
                <a16:creationId xmlns:a16="http://schemas.microsoft.com/office/drawing/2014/main" id="{E733BA24-8997-46AC-9DD1-A70C6B3CE3FF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21521" name="Footer Placeholder 4">
            <a:extLst>
              <a:ext uri="{FF2B5EF4-FFF2-40B4-BE49-F238E27FC236}">
                <a16:creationId xmlns:a16="http://schemas.microsoft.com/office/drawing/2014/main" id="{D506CF7B-3C75-40A3-8792-5AF1648D4574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550025"/>
            <a:ext cx="7164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AEEE53AD-D9C2-43AF-9628-BE36A507A94C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3555" name="Rectangle 11">
            <a:extLst>
              <a:ext uri="{FF2B5EF4-FFF2-40B4-BE49-F238E27FC236}">
                <a16:creationId xmlns:a16="http://schemas.microsoft.com/office/drawing/2014/main" id="{1D04ED60-27E0-4CC3-951F-5DEF9C2AA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3556" name="Rectangle 17">
            <a:extLst>
              <a:ext uri="{FF2B5EF4-FFF2-40B4-BE49-F238E27FC236}">
                <a16:creationId xmlns:a16="http://schemas.microsoft.com/office/drawing/2014/main" id="{81E2DAEA-EA75-42AF-A49D-D6B7982EA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98311" name="Rectangle 36">
            <a:extLst>
              <a:ext uri="{FF2B5EF4-FFF2-40B4-BE49-F238E27FC236}">
                <a16:creationId xmlns:a16="http://schemas.microsoft.com/office/drawing/2014/main" id="{1E9281B5-B8E8-4D9D-978B-D28EFE10E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 dirty="0">
                <a:latin typeface="Arial" charset="0"/>
              </a:rPr>
              <a:t>Ülesanne 1. Pressliite projekteerimine</a:t>
            </a:r>
          </a:p>
          <a:p>
            <a:pPr eaLnBrk="1" hangingPunct="1">
              <a:defRPr/>
            </a:pPr>
            <a:endParaRPr lang="et-EE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3558" name="Rectangle 18">
            <a:extLst>
              <a:ext uri="{FF2B5EF4-FFF2-40B4-BE49-F238E27FC236}">
                <a16:creationId xmlns:a16="http://schemas.microsoft.com/office/drawing/2014/main" id="{6613FC6A-1F12-429E-BFF8-86889C9D8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12875"/>
            <a:ext cx="4752975" cy="1069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Võtame, et </a:t>
            </a:r>
            <a:r>
              <a:rPr lang="et-EE" altLang="et-EE" sz="1600" b="1" i="1">
                <a:latin typeface="Times New Roman" panose="02020603050405020304" pitchFamily="18" charset="0"/>
              </a:rPr>
              <a:t>f = 0,1</a:t>
            </a:r>
            <a:r>
              <a:rPr lang="et-EE" altLang="et-EE" sz="1600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</a:rPr>
              <a:t>ja K =2. Määratakse pressliite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kontakti survepinge </a:t>
            </a:r>
            <a:r>
              <a:rPr lang="et-EE" altLang="et-EE" sz="1600" b="1" i="1">
                <a:latin typeface="Arial" panose="020B0604020202020204" pitchFamily="34" charset="0"/>
              </a:rPr>
              <a:t>p</a:t>
            </a:r>
            <a:r>
              <a:rPr lang="et-EE" altLang="et-EE" sz="1600" b="1">
                <a:latin typeface="Arial" panose="020B0604020202020204" pitchFamily="34" charset="0"/>
              </a:rPr>
              <a:t>, mis peab tekkima kontaktialas, et tagada</a:t>
            </a:r>
            <a:r>
              <a:rPr lang="et-EE" altLang="et-EE" sz="1600" b="1" i="1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</a:rPr>
              <a:t>antud koormuse ülekandmise:</a:t>
            </a:r>
            <a:endParaRPr lang="el-GR" altLang="et-EE" sz="1600" b="1">
              <a:latin typeface="Arial" panose="020B0604020202020204" pitchFamily="34" charset="0"/>
            </a:endParaRPr>
          </a:p>
        </p:txBody>
      </p:sp>
      <p:pic>
        <p:nvPicPr>
          <p:cNvPr id="23559" name="Picture 11">
            <a:extLst>
              <a:ext uri="{FF2B5EF4-FFF2-40B4-BE49-F238E27FC236}">
                <a16:creationId xmlns:a16="http://schemas.microsoft.com/office/drawing/2014/main" id="{F372B1FC-6127-4D81-8DDD-B5863A35D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12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25" y="1989138"/>
            <a:ext cx="2943225" cy="384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3560" name="Object 14">
            <a:extLst>
              <a:ext uri="{FF2B5EF4-FFF2-40B4-BE49-F238E27FC236}">
                <a16:creationId xmlns:a16="http://schemas.microsoft.com/office/drawing/2014/main" id="{552C9551-2F80-48E7-AF61-FF464D69C8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2565400"/>
          <a:ext cx="2376487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5" imgW="1295400" imgH="292100" progId="Equation.3">
                  <p:embed/>
                </p:oleObj>
              </mc:Choice>
              <mc:Fallback>
                <p:oleObj name="Equation" r:id="rId5" imgW="1295400" imgH="2921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565400"/>
                        <a:ext cx="2376487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15">
            <a:extLst>
              <a:ext uri="{FF2B5EF4-FFF2-40B4-BE49-F238E27FC236}">
                <a16:creationId xmlns:a16="http://schemas.microsoft.com/office/drawing/2014/main" id="{32E235D2-286B-4C7B-825E-F7D4DBD233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3429000"/>
          <a:ext cx="37433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7" imgW="2184400" imgH="469900" progId="Equation.3">
                  <p:embed/>
                </p:oleObj>
              </mc:Choice>
              <mc:Fallback>
                <p:oleObj name="Equation" r:id="rId7" imgW="2184400" imgH="4699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429000"/>
                        <a:ext cx="374332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2" name="Text Box 38">
            <a:extLst>
              <a:ext uri="{FF2B5EF4-FFF2-40B4-BE49-F238E27FC236}">
                <a16:creationId xmlns:a16="http://schemas.microsoft.com/office/drawing/2014/main" id="{B1804DA5-FE84-4869-BAF8-2FA978CFF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644900"/>
            <a:ext cx="86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MPa</a:t>
            </a: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3563" name="Text Box 38">
            <a:extLst>
              <a:ext uri="{FF2B5EF4-FFF2-40B4-BE49-F238E27FC236}">
                <a16:creationId xmlns:a16="http://schemas.microsoft.com/office/drawing/2014/main" id="{98FECB15-4416-4EDA-AEB2-6745BF035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508500"/>
            <a:ext cx="4752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kus liitele mõjuv ringjõud: 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graphicFrame>
        <p:nvGraphicFramePr>
          <p:cNvPr id="23564" name="Object 19">
            <a:extLst>
              <a:ext uri="{FF2B5EF4-FFF2-40B4-BE49-F238E27FC236}">
                <a16:creationId xmlns:a16="http://schemas.microsoft.com/office/drawing/2014/main" id="{9033B310-1CA0-4399-A8F4-F096C92E68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4868863"/>
          <a:ext cx="36718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9" imgW="2082800" imgH="419100" progId="Equation.3">
                  <p:embed/>
                </p:oleObj>
              </mc:Choice>
              <mc:Fallback>
                <p:oleObj name="Equation" r:id="rId9" imgW="2082800" imgH="4191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868863"/>
                        <a:ext cx="3671888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5" name="Text Box 38">
            <a:extLst>
              <a:ext uri="{FF2B5EF4-FFF2-40B4-BE49-F238E27FC236}">
                <a16:creationId xmlns:a16="http://schemas.microsoft.com/office/drawing/2014/main" id="{9E392F10-3073-4ACF-B8C5-2CAF8B81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5084763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N</a:t>
            </a: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3566" name="Rectangle 21">
            <a:extLst>
              <a:ext uri="{FF2B5EF4-FFF2-40B4-BE49-F238E27FC236}">
                <a16:creationId xmlns:a16="http://schemas.microsoft.com/office/drawing/2014/main" id="{D9F2FD41-C477-4EC8-86C9-BA6D5C2B0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6021388"/>
            <a:ext cx="4140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Joon. 2</a:t>
            </a:r>
            <a:r>
              <a:rPr lang="ru-RU" altLang="et-EE" sz="1600" b="1">
                <a:latin typeface="Arial" panose="020B0604020202020204" pitchFamily="34" charset="0"/>
              </a:rPr>
              <a:t>.</a:t>
            </a:r>
            <a:r>
              <a:rPr lang="et-EE" altLang="et-EE" sz="1600" b="1">
                <a:latin typeface="Arial" panose="020B0604020202020204" pitchFamily="34" charset="0"/>
              </a:rPr>
              <a:t> Pressliite detailide pingeepüürid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(õõnesvõlli korral).</a:t>
            </a:r>
          </a:p>
        </p:txBody>
      </p:sp>
      <p:sp>
        <p:nvSpPr>
          <p:cNvPr id="23567" name="Title 5">
            <a:extLst>
              <a:ext uri="{FF2B5EF4-FFF2-40B4-BE49-F238E27FC236}">
                <a16:creationId xmlns:a16="http://schemas.microsoft.com/office/drawing/2014/main" id="{DD174155-69B6-4B32-907A-E906254BEABB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23568" name="Footer Placeholder 4">
            <a:extLst>
              <a:ext uri="{FF2B5EF4-FFF2-40B4-BE49-F238E27FC236}">
                <a16:creationId xmlns:a16="http://schemas.microsoft.com/office/drawing/2014/main" id="{8F222527-2038-46C6-AD16-3660D2F806B1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532563"/>
            <a:ext cx="7164387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CADAF26D-4C63-4F1D-9845-1DFD8C3B1D0C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5603" name="Rectangle 11">
            <a:extLst>
              <a:ext uri="{FF2B5EF4-FFF2-40B4-BE49-F238E27FC236}">
                <a16:creationId xmlns:a16="http://schemas.microsoft.com/office/drawing/2014/main" id="{9C8384FC-E848-413F-A966-EA322928C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5604" name="Rectangle 17">
            <a:extLst>
              <a:ext uri="{FF2B5EF4-FFF2-40B4-BE49-F238E27FC236}">
                <a16:creationId xmlns:a16="http://schemas.microsoft.com/office/drawing/2014/main" id="{4B598795-2081-4F1D-AD87-FA376BA41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00359" name="Rectangle 36">
            <a:extLst>
              <a:ext uri="{FF2B5EF4-FFF2-40B4-BE49-F238E27FC236}">
                <a16:creationId xmlns:a16="http://schemas.microsoft.com/office/drawing/2014/main" id="{BF0A52E0-19B6-48D5-BA62-F717BB40B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 dirty="0">
                <a:latin typeface="Arial" charset="0"/>
              </a:rPr>
              <a:t>Ülesanne 1. Pressliite projekteerimine</a:t>
            </a:r>
          </a:p>
          <a:p>
            <a:pPr eaLnBrk="1" hangingPunct="1">
              <a:defRPr/>
            </a:pPr>
            <a:endParaRPr lang="et-EE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5606" name="Rectangle 18">
            <a:extLst>
              <a:ext uri="{FF2B5EF4-FFF2-40B4-BE49-F238E27FC236}">
                <a16:creationId xmlns:a16="http://schemas.microsoft.com/office/drawing/2014/main" id="{0CA95C6B-E01B-4336-BA6F-73CAB0EF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12875"/>
            <a:ext cx="475297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Määratakse liite arvutuslik ping N</a:t>
            </a:r>
            <a:r>
              <a:rPr lang="et-EE" altLang="et-EE" sz="1600" b="1" baseline="-25000">
                <a:latin typeface="Arial" panose="020B0604020202020204" pitchFamily="34" charset="0"/>
              </a:rPr>
              <a:t>arv </a:t>
            </a:r>
            <a:r>
              <a:rPr lang="et-EE" altLang="et-EE" sz="1600" b="1">
                <a:latin typeface="Arial" panose="020B0604020202020204" pitchFamily="34" charset="0"/>
              </a:rPr>
              <a:t>seosest:</a:t>
            </a:r>
          </a:p>
        </p:txBody>
      </p:sp>
      <p:pic>
        <p:nvPicPr>
          <p:cNvPr id="25607" name="Picture 11">
            <a:extLst>
              <a:ext uri="{FF2B5EF4-FFF2-40B4-BE49-F238E27FC236}">
                <a16:creationId xmlns:a16="http://schemas.microsoft.com/office/drawing/2014/main" id="{AC344A69-6FA9-4F8F-9BD9-4EB63F2D6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12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25" y="1989138"/>
            <a:ext cx="2943225" cy="384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Rectangle 12">
            <a:extLst>
              <a:ext uri="{FF2B5EF4-FFF2-40B4-BE49-F238E27FC236}">
                <a16:creationId xmlns:a16="http://schemas.microsoft.com/office/drawing/2014/main" id="{3ACC9565-741E-46D0-A62D-16A0B1712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988" y="5899150"/>
            <a:ext cx="4140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Joon. 2</a:t>
            </a:r>
            <a:r>
              <a:rPr lang="ru-RU" altLang="et-EE" sz="1600" b="1">
                <a:latin typeface="Arial" panose="020B0604020202020204" pitchFamily="34" charset="0"/>
              </a:rPr>
              <a:t>.</a:t>
            </a:r>
            <a:r>
              <a:rPr lang="et-EE" altLang="et-EE" sz="1600" b="1">
                <a:latin typeface="Arial" panose="020B0604020202020204" pitchFamily="34" charset="0"/>
              </a:rPr>
              <a:t> Pressliite detailide pingeepüürid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(õõnesvõlli korral).</a:t>
            </a:r>
          </a:p>
        </p:txBody>
      </p:sp>
      <p:graphicFrame>
        <p:nvGraphicFramePr>
          <p:cNvPr id="25609" name="Object 13">
            <a:extLst>
              <a:ext uri="{FF2B5EF4-FFF2-40B4-BE49-F238E27FC236}">
                <a16:creationId xmlns:a16="http://schemas.microsoft.com/office/drawing/2014/main" id="{69648050-5ADC-4E3D-A2CB-842B64FABC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76413" y="1700213"/>
          <a:ext cx="3011487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5" name="Equation" r:id="rId5" imgW="1498600" imgH="508000" progId="Equation.3">
                  <p:embed/>
                </p:oleObj>
              </mc:Choice>
              <mc:Fallback>
                <p:oleObj name="Equation" r:id="rId5" imgW="1498600" imgH="5080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6413" y="1700213"/>
                        <a:ext cx="3011487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Text Box 38">
            <a:extLst>
              <a:ext uri="{FF2B5EF4-FFF2-40B4-BE49-F238E27FC236}">
                <a16:creationId xmlns:a16="http://schemas.microsoft.com/office/drawing/2014/main" id="{7FBEE348-71F8-4BCD-AEA7-B811F687F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1989138"/>
            <a:ext cx="64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, kus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25611" name="Text Box 38">
            <a:extLst>
              <a:ext uri="{FF2B5EF4-FFF2-40B4-BE49-F238E27FC236}">
                <a16:creationId xmlns:a16="http://schemas.microsoft.com/office/drawing/2014/main" id="{D4B4E806-4F38-47BE-B462-B60511133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005263"/>
            <a:ext cx="5040312" cy="265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 i="1">
                <a:latin typeface="Arial" panose="020B0604020202020204" pitchFamily="34" charset="0"/>
              </a:rPr>
              <a:t>E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1</a:t>
            </a:r>
            <a:r>
              <a:rPr lang="et-EE" altLang="et-EE" sz="1600" b="1">
                <a:latin typeface="Arial" panose="020B0604020202020204" pitchFamily="34" charset="0"/>
              </a:rPr>
              <a:t> ja </a:t>
            </a:r>
            <a:r>
              <a:rPr lang="et-EE" altLang="et-EE" sz="1600" b="1" i="1">
                <a:latin typeface="Arial" panose="020B0604020202020204" pitchFamily="34" charset="0"/>
              </a:rPr>
              <a:t>E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2 </a:t>
            </a:r>
            <a:r>
              <a:rPr lang="et-EE" altLang="et-EE" sz="1600" b="1">
                <a:latin typeface="Arial" panose="020B0604020202020204" pitchFamily="34" charset="0"/>
              </a:rPr>
              <a:t>on võlli ja rummu materjali elastsusmoodulid;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t-EE" sz="1600" b="1" i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b="1" i="1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 ja </a:t>
            </a:r>
            <a:r>
              <a:rPr lang="el-GR" altLang="et-EE" sz="1600" b="1" i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2 </a:t>
            </a:r>
            <a:r>
              <a:rPr lang="et-EE" altLang="et-EE" sz="1600" b="1">
                <a:latin typeface="Arial" panose="020B0604020202020204" pitchFamily="34" charset="0"/>
              </a:rPr>
              <a:t>on võlli ja rummu materjali Poissoni tegurid.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Teras </a:t>
            </a:r>
            <a:r>
              <a:rPr lang="et-EE" altLang="et-EE" sz="1600" b="1" i="1">
                <a:latin typeface="Arial" panose="020B0604020202020204" pitchFamily="34" charset="0"/>
              </a:rPr>
              <a:t>E</a:t>
            </a:r>
            <a:r>
              <a:rPr lang="et-EE" altLang="et-EE" sz="1600" b="1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≈ (21...22)∙10</a:t>
            </a:r>
            <a:r>
              <a:rPr lang="et-EE" altLang="et-EE" sz="1600" b="1" baseline="3000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MPa; </a:t>
            </a:r>
            <a:r>
              <a:rPr lang="el-GR" altLang="et-EE" sz="1600" b="1" i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 ≈ 0,3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Pronks </a:t>
            </a:r>
            <a:r>
              <a:rPr lang="et-EE" altLang="et-EE" sz="1600" b="1" i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 ≈ (10...11)∙10</a:t>
            </a:r>
            <a:r>
              <a:rPr lang="et-EE" altLang="et-EE" sz="1600" b="1" baseline="3000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 MPa; </a:t>
            </a:r>
            <a:r>
              <a:rPr lang="el-GR" altLang="et-EE" sz="1600" b="1" i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 ≈ 0,33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t-EE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612" name="Object 19">
            <a:extLst>
              <a:ext uri="{FF2B5EF4-FFF2-40B4-BE49-F238E27FC236}">
                <a16:creationId xmlns:a16="http://schemas.microsoft.com/office/drawing/2014/main" id="{6E38C563-56C3-4CC6-9C50-F00261D3F7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2924175"/>
          <a:ext cx="20383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6" name="Equation" r:id="rId7" imgW="1092200" imgH="457200" progId="Equation.3">
                  <p:embed/>
                </p:oleObj>
              </mc:Choice>
              <mc:Fallback>
                <p:oleObj name="Equation" r:id="rId7" imgW="109220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924175"/>
                        <a:ext cx="20383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20">
            <a:extLst>
              <a:ext uri="{FF2B5EF4-FFF2-40B4-BE49-F238E27FC236}">
                <a16:creationId xmlns:a16="http://schemas.microsoft.com/office/drawing/2014/main" id="{FB10FD93-E7FA-4E96-AF35-94A20D2633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2924175"/>
          <a:ext cx="20859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7" name="Equation" r:id="rId9" imgW="1117600" imgH="457200" progId="Equation.3">
                  <p:embed/>
                </p:oleObj>
              </mc:Choice>
              <mc:Fallback>
                <p:oleObj name="Equation" r:id="rId9" imgW="11176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2924175"/>
                        <a:ext cx="20859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Text Box 38">
            <a:extLst>
              <a:ext uri="{FF2B5EF4-FFF2-40B4-BE49-F238E27FC236}">
                <a16:creationId xmlns:a16="http://schemas.microsoft.com/office/drawing/2014/main" id="{60A14296-8DC6-4346-A130-335F981E2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3213100"/>
            <a:ext cx="64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  ja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25615" name="Title 5">
            <a:extLst>
              <a:ext uri="{FF2B5EF4-FFF2-40B4-BE49-F238E27FC236}">
                <a16:creationId xmlns:a16="http://schemas.microsoft.com/office/drawing/2014/main" id="{E19C3D51-C377-4B5F-B6D9-4A771C9D9F3C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25616" name="Footer Placeholder 4">
            <a:extLst>
              <a:ext uri="{FF2B5EF4-FFF2-40B4-BE49-F238E27FC236}">
                <a16:creationId xmlns:a16="http://schemas.microsoft.com/office/drawing/2014/main" id="{E68A7D9E-844B-469C-88C3-CA4240261DF0}"/>
              </a:ext>
            </a:extLst>
          </p:cNvPr>
          <p:cNvSpPr txBox="1">
            <a:spLocks noGrp="1"/>
          </p:cNvSpPr>
          <p:nvPr/>
        </p:nvSpPr>
        <p:spPr bwMode="auto">
          <a:xfrm>
            <a:off x="2051050" y="6673850"/>
            <a:ext cx="70929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F3E5455E-F745-409F-B4F6-78E824DBD9EE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7651" name="Rectangle 11">
            <a:extLst>
              <a:ext uri="{FF2B5EF4-FFF2-40B4-BE49-F238E27FC236}">
                <a16:creationId xmlns:a16="http://schemas.microsoft.com/office/drawing/2014/main" id="{314F3D24-3F2C-4127-81E4-86E424886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7652" name="Rectangle 17">
            <a:extLst>
              <a:ext uri="{FF2B5EF4-FFF2-40B4-BE49-F238E27FC236}">
                <a16:creationId xmlns:a16="http://schemas.microsoft.com/office/drawing/2014/main" id="{4F446BCC-D806-45E8-8C4B-5EB9CBC5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02407" name="Rectangle 36">
            <a:extLst>
              <a:ext uri="{FF2B5EF4-FFF2-40B4-BE49-F238E27FC236}">
                <a16:creationId xmlns:a16="http://schemas.microsoft.com/office/drawing/2014/main" id="{DE759E4F-7726-430B-B9EA-0D937EBDB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 dirty="0">
                <a:latin typeface="Arial" charset="0"/>
              </a:rPr>
              <a:t>Ülesanne 1. Pressliite projekteerimine</a:t>
            </a:r>
          </a:p>
          <a:p>
            <a:pPr eaLnBrk="1" hangingPunct="1">
              <a:defRPr/>
            </a:pPr>
            <a:endParaRPr lang="et-EE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7654" name="Rectangle 18">
            <a:extLst>
              <a:ext uri="{FF2B5EF4-FFF2-40B4-BE49-F238E27FC236}">
                <a16:creationId xmlns:a16="http://schemas.microsoft.com/office/drawing/2014/main" id="{45FD72DD-3D2C-492D-A528-A1DFD45AF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12875"/>
            <a:ext cx="4752975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Seega N</a:t>
            </a:r>
            <a:r>
              <a:rPr lang="et-EE" altLang="et-EE" sz="1600" b="1" baseline="-25000">
                <a:latin typeface="Arial" panose="020B0604020202020204" pitchFamily="34" charset="0"/>
              </a:rPr>
              <a:t>arv </a:t>
            </a:r>
            <a:r>
              <a:rPr lang="et-EE" altLang="et-EE" sz="1600" b="1">
                <a:latin typeface="Arial" panose="020B0604020202020204" pitchFamily="34" charset="0"/>
              </a:rPr>
              <a:t>:</a:t>
            </a:r>
          </a:p>
        </p:txBody>
      </p:sp>
      <p:graphicFrame>
        <p:nvGraphicFramePr>
          <p:cNvPr id="27655" name="Object 13">
            <a:extLst>
              <a:ext uri="{FF2B5EF4-FFF2-40B4-BE49-F238E27FC236}">
                <a16:creationId xmlns:a16="http://schemas.microsoft.com/office/drawing/2014/main" id="{B7408AC9-8251-40B3-80FC-8C9FFE55CC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1844675"/>
          <a:ext cx="576103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8" name="Equation" r:id="rId4" imgW="3086100" imgH="482600" progId="Equation.3">
                  <p:embed/>
                </p:oleObj>
              </mc:Choice>
              <mc:Fallback>
                <p:oleObj name="Equation" r:id="rId4" imgW="3086100" imgH="482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844675"/>
                        <a:ext cx="5761037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Text Box 38">
            <a:extLst>
              <a:ext uri="{FF2B5EF4-FFF2-40B4-BE49-F238E27FC236}">
                <a16:creationId xmlns:a16="http://schemas.microsoft.com/office/drawing/2014/main" id="{BF4E9DAF-4796-4C55-82A6-489883316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005263"/>
            <a:ext cx="7056437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Määratakse nõutud minimaalne arvutuslik parandiga ping seosest: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t-EE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t-EE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657" name="Object 16">
            <a:extLst>
              <a:ext uri="{FF2B5EF4-FFF2-40B4-BE49-F238E27FC236}">
                <a16:creationId xmlns:a16="http://schemas.microsoft.com/office/drawing/2014/main" id="{EA326193-0065-4F80-A9DD-11FA5A5D08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2924175"/>
          <a:ext cx="25923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9" name="Equation" r:id="rId6" imgW="1447800" imgH="457200" progId="Equation.3">
                  <p:embed/>
                </p:oleObj>
              </mc:Choice>
              <mc:Fallback>
                <p:oleObj name="Equation" r:id="rId6" imgW="14478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924175"/>
                        <a:ext cx="259238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7">
            <a:extLst>
              <a:ext uri="{FF2B5EF4-FFF2-40B4-BE49-F238E27FC236}">
                <a16:creationId xmlns:a16="http://schemas.microsoft.com/office/drawing/2014/main" id="{BACDE6FC-ADD7-4E03-8DD9-ACE9BFB518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2924175"/>
          <a:ext cx="2592388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0" name="Equation" r:id="rId8" imgW="1485900" imgH="457200" progId="Equation.3">
                  <p:embed/>
                </p:oleObj>
              </mc:Choice>
              <mc:Fallback>
                <p:oleObj name="Equation" r:id="rId8" imgW="14859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924175"/>
                        <a:ext cx="2592388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Text Box 38">
            <a:extLst>
              <a:ext uri="{FF2B5EF4-FFF2-40B4-BE49-F238E27FC236}">
                <a16:creationId xmlns:a16="http://schemas.microsoft.com/office/drawing/2014/main" id="{C67B9198-F0F1-4D59-B8F9-E09A52B61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3213100"/>
            <a:ext cx="64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  ja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27660" name="Text Box 38">
            <a:extLst>
              <a:ext uri="{FF2B5EF4-FFF2-40B4-BE49-F238E27FC236}">
                <a16:creationId xmlns:a16="http://schemas.microsoft.com/office/drawing/2014/main" id="{B522DFE6-2985-49DE-80F5-647F72BAF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133600"/>
            <a:ext cx="647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661" name="Object 20">
            <a:extLst>
              <a:ext uri="{FF2B5EF4-FFF2-40B4-BE49-F238E27FC236}">
                <a16:creationId xmlns:a16="http://schemas.microsoft.com/office/drawing/2014/main" id="{C26C3C09-1788-49BC-B12C-85509862BF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98563" y="4578350"/>
          <a:ext cx="42275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Equation" r:id="rId10" imgW="2514600" imgH="228600" progId="Equation.3">
                  <p:embed/>
                </p:oleObj>
              </mc:Choice>
              <mc:Fallback>
                <p:oleObj name="Equation" r:id="rId10" imgW="251460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4578350"/>
                        <a:ext cx="4227512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2" name="Text Box 38">
            <a:extLst>
              <a:ext uri="{FF2B5EF4-FFF2-40B4-BE49-F238E27FC236}">
                <a16:creationId xmlns:a16="http://schemas.microsoft.com/office/drawing/2014/main" id="{53C7C7DA-9FD8-473B-ABE3-F5471C727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581525"/>
            <a:ext cx="165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mm, kus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663" name="Object 22">
            <a:extLst>
              <a:ext uri="{FF2B5EF4-FFF2-40B4-BE49-F238E27FC236}">
                <a16:creationId xmlns:a16="http://schemas.microsoft.com/office/drawing/2014/main" id="{CBF4ED0B-03E7-4100-B015-8B38F97262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5373688"/>
          <a:ext cx="41767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Equation" r:id="rId12" imgW="2578100" imgH="215900" progId="Equation.3">
                  <p:embed/>
                </p:oleObj>
              </mc:Choice>
              <mc:Fallback>
                <p:oleObj name="Equation" r:id="rId12" imgW="2578100" imgH="2159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5373688"/>
                        <a:ext cx="4176713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4" name="Text Box 38">
            <a:extLst>
              <a:ext uri="{FF2B5EF4-FFF2-40B4-BE49-F238E27FC236}">
                <a16:creationId xmlns:a16="http://schemas.microsoft.com/office/drawing/2014/main" id="{AB24CBDC-FFA7-429D-9B48-1147DE054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5373688"/>
            <a:ext cx="1871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= 0,015 mm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65" name="Rectangle 24">
            <a:extLst>
              <a:ext uri="{FF2B5EF4-FFF2-40B4-BE49-F238E27FC236}">
                <a16:creationId xmlns:a16="http://schemas.microsoft.com/office/drawing/2014/main" id="{AC42047D-5E06-446A-B87A-7E79EEC1F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5397500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t-EE" sz="1600" b="1">
                <a:latin typeface="Arial" panose="020B0604020202020204" pitchFamily="34" charset="0"/>
              </a:rPr>
              <a:t>μ</a:t>
            </a:r>
            <a:r>
              <a:rPr lang="et-EE" altLang="et-EE" sz="1600" b="1">
                <a:latin typeface="Arial" panose="020B0604020202020204" pitchFamily="34" charset="0"/>
              </a:rPr>
              <a:t>m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27666" name="Title 5">
            <a:extLst>
              <a:ext uri="{FF2B5EF4-FFF2-40B4-BE49-F238E27FC236}">
                <a16:creationId xmlns:a16="http://schemas.microsoft.com/office/drawing/2014/main" id="{76FFC114-8C8A-4E2B-9171-28BE379C77A1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27667" name="Footer Placeholder 4">
            <a:extLst>
              <a:ext uri="{FF2B5EF4-FFF2-40B4-BE49-F238E27FC236}">
                <a16:creationId xmlns:a16="http://schemas.microsoft.com/office/drawing/2014/main" id="{9828C7FA-CC55-4088-953D-387CBD4C0B86}"/>
              </a:ext>
            </a:extLst>
          </p:cNvPr>
          <p:cNvSpPr txBox="1">
            <a:spLocks noGrp="1"/>
          </p:cNvSpPr>
          <p:nvPr/>
        </p:nvSpPr>
        <p:spPr bwMode="auto">
          <a:xfrm>
            <a:off x="2087563" y="6550025"/>
            <a:ext cx="7056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DC72A132-58B3-41C2-BB1D-6517B5F5770C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29699" name="Rectangle 11">
            <a:extLst>
              <a:ext uri="{FF2B5EF4-FFF2-40B4-BE49-F238E27FC236}">
                <a16:creationId xmlns:a16="http://schemas.microsoft.com/office/drawing/2014/main" id="{9B805C87-3815-4DE1-BDD2-FDF0BBC64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0" name="Rectangle 17">
            <a:extLst>
              <a:ext uri="{FF2B5EF4-FFF2-40B4-BE49-F238E27FC236}">
                <a16:creationId xmlns:a16="http://schemas.microsoft.com/office/drawing/2014/main" id="{289BF324-F006-4060-8677-688C9E84B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29701" name="Rectangle 36">
            <a:extLst>
              <a:ext uri="{FF2B5EF4-FFF2-40B4-BE49-F238E27FC236}">
                <a16:creationId xmlns:a16="http://schemas.microsoft.com/office/drawing/2014/main" id="{16F41EF4-502A-4A77-8E0F-B15EF8284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Ülesanne 1. Pressliite projekteerimine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latin typeface="Arial" panose="020B0604020202020204" pitchFamily="34" charset="0"/>
            </a:endParaRPr>
          </a:p>
        </p:txBody>
      </p:sp>
      <p:sp>
        <p:nvSpPr>
          <p:cNvPr id="29702" name="Rectangle 18">
            <a:extLst>
              <a:ext uri="{FF2B5EF4-FFF2-40B4-BE49-F238E27FC236}">
                <a16:creationId xmlns:a16="http://schemas.microsoft.com/office/drawing/2014/main" id="{4ED13846-9642-4443-A063-D68B60E7D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12875"/>
            <a:ext cx="7200900" cy="1314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ISO 286 piirhälvete tabelitest sellise tõenäose pingu võib garanteerida ist </a:t>
            </a:r>
            <a:r>
              <a:rPr lang="en-US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60 H7/u7, mille ES = 30 </a:t>
            </a:r>
            <a:r>
              <a:rPr lang="el-GR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m; EI = 0 ning ei = +87 </a:t>
            </a:r>
            <a:r>
              <a:rPr lang="el-GR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m; es = + 117 </a:t>
            </a:r>
            <a:r>
              <a:rPr lang="el-GR" altLang="et-EE" sz="1600" b="1">
                <a:latin typeface="Arial" panose="020B0604020202020204" pitchFamily="34" charset="0"/>
              </a:rPr>
              <a:t>μ</a:t>
            </a:r>
            <a:r>
              <a:rPr lang="et-EE" altLang="et-EE" sz="1600" b="1">
                <a:latin typeface="Arial" panose="020B0604020202020204" pitchFamily="34" charset="0"/>
              </a:rPr>
              <a:t>m.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N</a:t>
            </a:r>
            <a:r>
              <a:rPr lang="et-EE" altLang="et-EE" sz="1600" b="1" baseline="-25000">
                <a:latin typeface="Arial" panose="020B0604020202020204" pitchFamily="34" charset="0"/>
              </a:rPr>
              <a:t>min</a:t>
            </a:r>
            <a:r>
              <a:rPr lang="et-EE" altLang="et-EE" sz="1600" b="1">
                <a:latin typeface="Arial" panose="020B0604020202020204" pitchFamily="34" charset="0"/>
              </a:rPr>
              <a:t> </a:t>
            </a:r>
            <a:r>
              <a:rPr lang="et-EE" altLang="et-EE" sz="1600" b="1" baseline="-25000">
                <a:latin typeface="Arial" panose="020B0604020202020204" pitchFamily="34" charset="0"/>
              </a:rPr>
              <a:t>tabel</a:t>
            </a:r>
            <a:r>
              <a:rPr lang="et-EE" altLang="et-EE" sz="1600" b="1">
                <a:latin typeface="Arial" panose="020B0604020202020204" pitchFamily="34" charset="0"/>
              </a:rPr>
              <a:t> = 0,087 – 0,030 = 0,057 mm ja N</a:t>
            </a:r>
            <a:r>
              <a:rPr lang="et-EE" altLang="et-EE" sz="1600" b="1" baseline="-25000">
                <a:latin typeface="Arial" panose="020B0604020202020204" pitchFamily="34" charset="0"/>
              </a:rPr>
              <a:t>max</a:t>
            </a:r>
            <a:r>
              <a:rPr lang="et-EE" altLang="et-EE" sz="1600" b="1">
                <a:latin typeface="Arial" panose="020B0604020202020204" pitchFamily="34" charset="0"/>
              </a:rPr>
              <a:t> </a:t>
            </a:r>
            <a:r>
              <a:rPr lang="et-EE" altLang="et-EE" sz="1600" b="1" baseline="-25000">
                <a:latin typeface="Arial" panose="020B0604020202020204" pitchFamily="34" charset="0"/>
              </a:rPr>
              <a:t>tabel 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= 0,117 – 0 = 0,117 mm.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t-EE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Siinkohal tuleb mainida, et 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3" name="Text Box 38">
            <a:extLst>
              <a:ext uri="{FF2B5EF4-FFF2-40B4-BE49-F238E27FC236}">
                <a16:creationId xmlns:a16="http://schemas.microsoft.com/office/drawing/2014/main" id="{7CCC9136-DBE7-48DC-8BCC-DE608406F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284538"/>
            <a:ext cx="7200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Kontrollime, kas nõutud ping on tagatud, kui arvutada tõenäose pingu, P = 0,97. Arvutatakse tõenaosed minimaalsed ja maksimaalsed pingud:</a:t>
            </a:r>
            <a:endParaRPr lang="en-US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704" name="Object 17">
            <a:extLst>
              <a:ext uri="{FF2B5EF4-FFF2-40B4-BE49-F238E27FC236}">
                <a16:creationId xmlns:a16="http://schemas.microsoft.com/office/drawing/2014/main" id="{E01490E9-F78A-4B13-AE20-681B56FEC0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70000" y="2828925"/>
          <a:ext cx="34353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3" name="Equation" r:id="rId4" imgW="2044700" imgH="228600" progId="Equation.3">
                  <p:embed/>
                </p:oleObj>
              </mc:Choice>
              <mc:Fallback>
                <p:oleObj name="Equation" r:id="rId4" imgW="204470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2828925"/>
                        <a:ext cx="34353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Text Box 38">
            <a:extLst>
              <a:ext uri="{FF2B5EF4-FFF2-40B4-BE49-F238E27FC236}">
                <a16:creationId xmlns:a16="http://schemas.microsoft.com/office/drawing/2014/main" id="{598D595E-06BC-4607-900C-20EE073C8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852738"/>
            <a:ext cx="165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6" name="Rectangle 21">
            <a:extLst>
              <a:ext uri="{FF2B5EF4-FFF2-40B4-BE49-F238E27FC236}">
                <a16:creationId xmlns:a16="http://schemas.microsoft.com/office/drawing/2014/main" id="{08C28474-9B9F-43AA-BAD3-9983A25A3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4581525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mm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graphicFrame>
        <p:nvGraphicFramePr>
          <p:cNvPr id="29707" name="Object 15">
            <a:extLst>
              <a:ext uri="{FF2B5EF4-FFF2-40B4-BE49-F238E27FC236}">
                <a16:creationId xmlns:a16="http://schemas.microsoft.com/office/drawing/2014/main" id="{0201B28B-8242-4B32-A9EE-5C8B8B14C80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3860800"/>
          <a:ext cx="41910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Equation" r:id="rId6" imgW="2590800" imgH="393700" progId="Equation.3">
                  <p:embed/>
                </p:oleObj>
              </mc:Choice>
              <mc:Fallback>
                <p:oleObj name="Equation" r:id="rId6" imgW="2590800" imgH="3937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860800"/>
                        <a:ext cx="41910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8" name="Text Box 38">
            <a:extLst>
              <a:ext uri="{FF2B5EF4-FFF2-40B4-BE49-F238E27FC236}">
                <a16:creationId xmlns:a16="http://schemas.microsoft.com/office/drawing/2014/main" id="{2B319463-994A-4B5D-B54B-F83EEEA6A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005263"/>
            <a:ext cx="165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709" name="Object 22">
            <a:extLst>
              <a:ext uri="{FF2B5EF4-FFF2-40B4-BE49-F238E27FC236}">
                <a16:creationId xmlns:a16="http://schemas.microsoft.com/office/drawing/2014/main" id="{43E4F14C-8959-4C7D-B2E0-3645D1D553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4581525"/>
          <a:ext cx="29527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Equation" r:id="rId8" imgW="1625600" imgH="457200" progId="Equation.3">
                  <p:embed/>
                </p:oleObj>
              </mc:Choice>
              <mc:Fallback>
                <p:oleObj name="Equation" r:id="rId8" imgW="1625600" imgH="457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581525"/>
                        <a:ext cx="295275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0" name="Rectangle 26">
            <a:extLst>
              <a:ext uri="{FF2B5EF4-FFF2-40B4-BE49-F238E27FC236}">
                <a16:creationId xmlns:a16="http://schemas.microsoft.com/office/drawing/2014/main" id="{83A83429-FE28-4DA0-B7CB-6A753C426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5013325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mm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sp>
        <p:nvSpPr>
          <p:cNvPr id="29711" name="Rectangle 27">
            <a:extLst>
              <a:ext uri="{FF2B5EF4-FFF2-40B4-BE49-F238E27FC236}">
                <a16:creationId xmlns:a16="http://schemas.microsoft.com/office/drawing/2014/main" id="{7CE9C62F-4307-49CC-80D2-3ECA6D4F8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661025"/>
            <a:ext cx="4572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>
                <a:latin typeface="Arial" panose="020B0604020202020204" pitchFamily="34" charset="0"/>
              </a:rPr>
              <a:t>Tegur </a:t>
            </a:r>
            <a:r>
              <a:rPr lang="et-EE" altLang="et-EE" sz="1800" i="1">
                <a:latin typeface="Arial" panose="020B0604020202020204" pitchFamily="34" charset="0"/>
              </a:rPr>
              <a:t>Cp </a:t>
            </a:r>
            <a:r>
              <a:rPr lang="et-EE" altLang="et-EE" sz="1800">
                <a:latin typeface="Arial" panose="020B0604020202020204" pitchFamily="34" charset="0"/>
              </a:rPr>
              <a:t>sõltub tõrketa töö tõenäosusest:</a:t>
            </a:r>
            <a:endParaRPr lang="en-US" altLang="et-EE" sz="1800" i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i="1">
                <a:latin typeface="Arial" panose="020B0604020202020204" pitchFamily="34" charset="0"/>
              </a:rPr>
              <a:t>P  </a:t>
            </a:r>
            <a:r>
              <a:rPr lang="en-US" altLang="et-EE" sz="1800">
                <a:latin typeface="Arial" panose="020B0604020202020204" pitchFamily="34" charset="0"/>
              </a:rPr>
              <a:t>0,999 </a:t>
            </a:r>
            <a:r>
              <a:rPr lang="et-EE" altLang="et-EE" sz="1800">
                <a:latin typeface="Arial" panose="020B0604020202020204" pitchFamily="34" charset="0"/>
              </a:rPr>
              <a:t> </a:t>
            </a:r>
            <a:r>
              <a:rPr lang="en-US" altLang="et-EE" sz="1800">
                <a:latin typeface="Arial" panose="020B0604020202020204" pitchFamily="34" charset="0"/>
              </a:rPr>
              <a:t>0,99  0,98   0,97   0,95   0,9</a:t>
            </a:r>
            <a:endParaRPr lang="en-US" altLang="et-EE" sz="1800" i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i="1">
                <a:latin typeface="Arial" panose="020B0604020202020204" pitchFamily="34" charset="0"/>
              </a:rPr>
              <a:t>Cp </a:t>
            </a:r>
            <a:r>
              <a:rPr lang="en-US" altLang="et-EE" sz="1800">
                <a:latin typeface="Arial" panose="020B0604020202020204" pitchFamily="34" charset="0"/>
              </a:rPr>
              <a:t>0,5    0,39  </a:t>
            </a:r>
            <a:r>
              <a:rPr lang="et-EE" altLang="et-EE" sz="1800">
                <a:latin typeface="Arial" panose="020B0604020202020204" pitchFamily="34" charset="0"/>
              </a:rPr>
              <a:t> </a:t>
            </a:r>
            <a:r>
              <a:rPr lang="en-US" altLang="et-EE" sz="1800">
                <a:latin typeface="Arial" panose="020B0604020202020204" pitchFamily="34" charset="0"/>
              </a:rPr>
              <a:t>0,34   0,31   0,27   0,21</a:t>
            </a: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29712" name="Oval 28">
            <a:extLst>
              <a:ext uri="{FF2B5EF4-FFF2-40B4-BE49-F238E27FC236}">
                <a16:creationId xmlns:a16="http://schemas.microsoft.com/office/drawing/2014/main" id="{D4B48FC1-C78C-46FD-8DE2-7A766C0AB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5949950"/>
            <a:ext cx="720725" cy="6477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sp>
        <p:nvSpPr>
          <p:cNvPr id="29713" name="Title 5">
            <a:extLst>
              <a:ext uri="{FF2B5EF4-FFF2-40B4-BE49-F238E27FC236}">
                <a16:creationId xmlns:a16="http://schemas.microsoft.com/office/drawing/2014/main" id="{29CDFAD0-B8DB-427C-B6EC-FE408328A1A3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29714" name="Footer Placeholder 4">
            <a:extLst>
              <a:ext uri="{FF2B5EF4-FFF2-40B4-BE49-F238E27FC236}">
                <a16:creationId xmlns:a16="http://schemas.microsoft.com/office/drawing/2014/main" id="{F24B4D9F-AAF5-45D5-B347-A23B14B29DB3}"/>
              </a:ext>
            </a:extLst>
          </p:cNvPr>
          <p:cNvSpPr txBox="1">
            <a:spLocks noGrp="1"/>
          </p:cNvSpPr>
          <p:nvPr/>
        </p:nvSpPr>
        <p:spPr bwMode="auto">
          <a:xfrm>
            <a:off x="2051050" y="6519863"/>
            <a:ext cx="70929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4D5FE6D3-735A-4DEA-AA5F-425945F9ACDC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31747" name="Rectangle 11">
            <a:extLst>
              <a:ext uri="{FF2B5EF4-FFF2-40B4-BE49-F238E27FC236}">
                <a16:creationId xmlns:a16="http://schemas.microsoft.com/office/drawing/2014/main" id="{AB16ECDF-8F9B-4F30-B46A-93A440AE1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1748" name="Rectangle 17">
            <a:extLst>
              <a:ext uri="{FF2B5EF4-FFF2-40B4-BE49-F238E27FC236}">
                <a16:creationId xmlns:a16="http://schemas.microsoft.com/office/drawing/2014/main" id="{503DAF23-B56A-47EC-B109-11AC67A27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06503" name="Rectangle 36">
            <a:extLst>
              <a:ext uri="{FF2B5EF4-FFF2-40B4-BE49-F238E27FC236}">
                <a16:creationId xmlns:a16="http://schemas.microsoft.com/office/drawing/2014/main" id="{AA2BD32F-9270-41CF-9FA9-5C43B3C6A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 dirty="0">
                <a:latin typeface="Arial" charset="0"/>
              </a:rPr>
              <a:t>Ülesanne 1. Pressliite projekteerimine</a:t>
            </a:r>
          </a:p>
          <a:p>
            <a:pPr eaLnBrk="1" hangingPunct="1">
              <a:defRPr/>
            </a:pPr>
            <a:endParaRPr lang="et-EE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1750" name="Text Box 38">
            <a:extLst>
              <a:ext uri="{FF2B5EF4-FFF2-40B4-BE49-F238E27FC236}">
                <a16:creationId xmlns:a16="http://schemas.microsoft.com/office/drawing/2014/main" id="{4AEC9550-31CC-4619-A9B4-1C2D5BF53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716338"/>
            <a:ext cx="777716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Järelikult tõenäosusega P = 0,97 sattub liite ping vahemikku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 0,074 mm kuni 0,1 mm  (või 97% pingudest on selles vahemikkus).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t-EE" altLang="et-EE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Seega tõenäone minimaalne ping  on suurem nõutavast arvutuslikust parandiga pingust: 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	</a:t>
            </a:r>
            <a:r>
              <a:rPr lang="et-EE" altLang="et-EE" sz="1600" b="1" i="1">
                <a:latin typeface="Arial" panose="020B0604020202020204" pitchFamily="34" charset="0"/>
              </a:rPr>
              <a:t>N</a:t>
            </a:r>
            <a:r>
              <a:rPr lang="et-EE" altLang="et-EE" sz="1600" b="1" i="1" baseline="30000">
                <a:latin typeface="Arial" panose="020B0604020202020204" pitchFamily="34" charset="0"/>
              </a:rPr>
              <a:t>t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min </a:t>
            </a:r>
            <a:r>
              <a:rPr lang="et-EE" altLang="et-EE" sz="1600" b="1" i="1">
                <a:latin typeface="Arial" panose="020B0604020202020204" pitchFamily="34" charset="0"/>
              </a:rPr>
              <a:t>&gt; N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min</a:t>
            </a:r>
            <a:r>
              <a:rPr lang="et-EE" altLang="et-EE" sz="1600" b="1" i="1">
                <a:latin typeface="Arial" panose="020B0604020202020204" pitchFamily="34" charset="0"/>
              </a:rPr>
              <a:t> 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arv</a:t>
            </a:r>
            <a:r>
              <a:rPr lang="et-EE" altLang="et-EE" sz="1600" b="1" baseline="-25000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</a:rPr>
              <a:t> ehk  0,074 &gt; 0,061 mm! s.t </a:t>
            </a:r>
            <a:r>
              <a:rPr lang="et-EE" altLang="et-EE" sz="1600" b="1" u="sng">
                <a:latin typeface="Arial" panose="020B0604020202020204" pitchFamily="34" charset="0"/>
              </a:rPr>
              <a:t>liide on piisavalt tugev</a:t>
            </a:r>
            <a:r>
              <a:rPr lang="et-EE" altLang="et-EE" sz="1600" b="1">
                <a:latin typeface="Arial" panose="020B0604020202020204" pitchFamily="34" charset="0"/>
              </a:rPr>
              <a:t>.</a:t>
            </a:r>
            <a:endParaRPr lang="en-US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51" name="Text Box 38">
            <a:extLst>
              <a:ext uri="{FF2B5EF4-FFF2-40B4-BE49-F238E27FC236}">
                <a16:creationId xmlns:a16="http://schemas.microsoft.com/office/drawing/2014/main" id="{42B910E9-F73E-4306-B368-73C0605E9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2852738"/>
            <a:ext cx="1655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752" name="Object 13">
            <a:extLst>
              <a:ext uri="{FF2B5EF4-FFF2-40B4-BE49-F238E27FC236}">
                <a16:creationId xmlns:a16="http://schemas.microsoft.com/office/drawing/2014/main" id="{A7C03703-8DFA-47C2-A368-B0EE7DBB2B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1557338"/>
          <a:ext cx="55959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Equation" r:id="rId4" imgW="3454400" imgH="292100" progId="Equation.3">
                  <p:embed/>
                </p:oleObj>
              </mc:Choice>
              <mc:Fallback>
                <p:oleObj name="Equation" r:id="rId4" imgW="3454400" imgH="292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557338"/>
                        <a:ext cx="5595938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>
            <a:extLst>
              <a:ext uri="{FF2B5EF4-FFF2-40B4-BE49-F238E27FC236}">
                <a16:creationId xmlns:a16="http://schemas.microsoft.com/office/drawing/2014/main" id="{13DE86A0-DF2E-4F32-B8CB-146C2FD026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2133600"/>
          <a:ext cx="15811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Equation" r:id="rId6" imgW="939392" imgH="291973" progId="Equation.3">
                  <p:embed/>
                </p:oleObj>
              </mc:Choice>
              <mc:Fallback>
                <p:oleObj name="Equation" r:id="rId6" imgW="939392" imgH="29197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133600"/>
                        <a:ext cx="15811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Text Box 38">
            <a:extLst>
              <a:ext uri="{FF2B5EF4-FFF2-40B4-BE49-F238E27FC236}">
                <a16:creationId xmlns:a16="http://schemas.microsoft.com/office/drawing/2014/main" id="{040B9CDA-73E5-4E00-8AC3-9B95E3894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1628775"/>
            <a:ext cx="165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mm, kus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755" name="Object 11">
            <a:extLst>
              <a:ext uri="{FF2B5EF4-FFF2-40B4-BE49-F238E27FC236}">
                <a16:creationId xmlns:a16="http://schemas.microsoft.com/office/drawing/2014/main" id="{7228E60C-6C8A-46AA-AD45-CBF5BB4BD2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2781300"/>
          <a:ext cx="5446713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Equation" r:id="rId8" imgW="3302000" imgH="292100" progId="Equation.3">
                  <p:embed/>
                </p:oleObj>
              </mc:Choice>
              <mc:Fallback>
                <p:oleObj name="Equation" r:id="rId8" imgW="3302000" imgH="292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781300"/>
                        <a:ext cx="5446713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6" name="Title 5">
            <a:extLst>
              <a:ext uri="{FF2B5EF4-FFF2-40B4-BE49-F238E27FC236}">
                <a16:creationId xmlns:a16="http://schemas.microsoft.com/office/drawing/2014/main" id="{F7B0AC6F-E5C4-4BF9-9401-A95AA556C0ED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31757" name="Footer Placeholder 4">
            <a:extLst>
              <a:ext uri="{FF2B5EF4-FFF2-40B4-BE49-F238E27FC236}">
                <a16:creationId xmlns:a16="http://schemas.microsoft.com/office/drawing/2014/main" id="{726DBEC6-67AD-4971-9459-1D506D5BF54E}"/>
              </a:ext>
            </a:extLst>
          </p:cNvPr>
          <p:cNvSpPr txBox="1">
            <a:spLocks noGrp="1"/>
          </p:cNvSpPr>
          <p:nvPr/>
        </p:nvSpPr>
        <p:spPr bwMode="auto">
          <a:xfrm>
            <a:off x="2195513" y="6597650"/>
            <a:ext cx="69484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A81F6B90-EC36-4CC3-9F94-D28DB307B6FA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33795" name="Rectangle 11">
            <a:extLst>
              <a:ext uri="{FF2B5EF4-FFF2-40B4-BE49-F238E27FC236}">
                <a16:creationId xmlns:a16="http://schemas.microsoft.com/office/drawing/2014/main" id="{B6FB8157-D077-4049-801B-CAEF0E17A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33796" name="Rectangle 17">
            <a:extLst>
              <a:ext uri="{FF2B5EF4-FFF2-40B4-BE49-F238E27FC236}">
                <a16:creationId xmlns:a16="http://schemas.microsoft.com/office/drawing/2014/main" id="{C5497D61-4D1A-48D6-BF8E-B56C03DCE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10599" name="Rectangle 36">
            <a:extLst>
              <a:ext uri="{FF2B5EF4-FFF2-40B4-BE49-F238E27FC236}">
                <a16:creationId xmlns:a16="http://schemas.microsoft.com/office/drawing/2014/main" id="{2FB3E61A-53EE-47CF-8CEA-C71A0B6C8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 dirty="0">
                <a:latin typeface="Arial" charset="0"/>
              </a:rPr>
              <a:t>Ülesanne 1. Pressliite projekteerimine</a:t>
            </a:r>
          </a:p>
          <a:p>
            <a:pPr eaLnBrk="1" hangingPunct="1">
              <a:defRPr/>
            </a:pPr>
            <a:endParaRPr lang="et-EE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3798" name="Text Box 38">
            <a:extLst>
              <a:ext uri="{FF2B5EF4-FFF2-40B4-BE49-F238E27FC236}">
                <a16:creationId xmlns:a16="http://schemas.microsoft.com/office/drawing/2014/main" id="{27F98D34-38D2-46B0-BD6B-AB98D9800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2565400"/>
            <a:ext cx="1655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MPa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9" name="Rectangle 12">
            <a:extLst>
              <a:ext uri="{FF2B5EF4-FFF2-40B4-BE49-F238E27FC236}">
                <a16:creationId xmlns:a16="http://schemas.microsoft.com/office/drawing/2014/main" id="{53D24201-EFC2-44A7-81B7-71286A201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84313"/>
            <a:ext cx="73787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Viimasena kontrollitakse, et valitud pingistu korral liite kontaktialas tekkiv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survepinge ei põhjustaks materjali voolamist. Maksimaalne lubatav pinge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rummule (väärtus, mis on üle p</a:t>
            </a:r>
            <a:r>
              <a:rPr lang="et-EE" altLang="et-EE" sz="1600" b="1" baseline="-25000">
                <a:latin typeface="Arial" panose="020B0604020202020204" pitchFamily="34" charset="0"/>
              </a:rPr>
              <a:t>Y</a:t>
            </a:r>
            <a:r>
              <a:rPr lang="et-EE" altLang="et-EE" sz="1600" b="1">
                <a:latin typeface="Arial" panose="020B0604020202020204" pitchFamily="34" charset="0"/>
              </a:rPr>
              <a:t> väärtuse põhjustab materjali voolamist):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graphicFrame>
        <p:nvGraphicFramePr>
          <p:cNvPr id="33800" name="Object 13">
            <a:extLst>
              <a:ext uri="{FF2B5EF4-FFF2-40B4-BE49-F238E27FC236}">
                <a16:creationId xmlns:a16="http://schemas.microsoft.com/office/drawing/2014/main" id="{937AAAB9-5099-4156-9632-102169DD9B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2349500"/>
          <a:ext cx="4341812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name="Equation" r:id="rId4" imgW="2679700" imgH="482600" progId="Equation.3">
                  <p:embed/>
                </p:oleObj>
              </mc:Choice>
              <mc:Fallback>
                <p:oleObj name="Equation" r:id="rId4" imgW="2679700" imgH="482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349500"/>
                        <a:ext cx="4341812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Text Box 38">
            <a:extLst>
              <a:ext uri="{FF2B5EF4-FFF2-40B4-BE49-F238E27FC236}">
                <a16:creationId xmlns:a16="http://schemas.microsoft.com/office/drawing/2014/main" id="{66933721-D42C-4BF7-8B43-48173F633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284538"/>
            <a:ext cx="7272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Maksimaalne lubatav survepinge võllile (et vältida materjali voolamist):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802" name="Object 18">
            <a:extLst>
              <a:ext uri="{FF2B5EF4-FFF2-40B4-BE49-F238E27FC236}">
                <a16:creationId xmlns:a16="http://schemas.microsoft.com/office/drawing/2014/main" id="{A9D05E5E-2C9C-4DCE-A95C-A0F23D7836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3644900"/>
          <a:ext cx="324961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8" name="Equation" r:id="rId6" imgW="2006600" imgH="482600" progId="Equation.3">
                  <p:embed/>
                </p:oleObj>
              </mc:Choice>
              <mc:Fallback>
                <p:oleObj name="Equation" r:id="rId6" imgW="2006600" imgH="482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644900"/>
                        <a:ext cx="3249612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Text Box 38">
            <a:extLst>
              <a:ext uri="{FF2B5EF4-FFF2-40B4-BE49-F238E27FC236}">
                <a16:creationId xmlns:a16="http://schemas.microsoft.com/office/drawing/2014/main" id="{821EB96F-394F-46EC-8AEE-0F638667A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3860800"/>
            <a:ext cx="165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MPa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04" name="Text Box 38">
            <a:extLst>
              <a:ext uri="{FF2B5EF4-FFF2-40B4-BE49-F238E27FC236}">
                <a16:creationId xmlns:a16="http://schemas.microsoft.com/office/drawing/2014/main" id="{EDEE82B3-3254-4EE7-BBDF-6B50C5F88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508500"/>
            <a:ext cx="72723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Saadud pingistu maksimaalne arvutuslik ping lähtudes maksimaalsest tõenäosest pingust ja parandist </a:t>
            </a:r>
            <a:r>
              <a:rPr lang="et-EE" altLang="et-EE" sz="1600" b="1" i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805" name="Object 22">
            <a:extLst>
              <a:ext uri="{FF2B5EF4-FFF2-40B4-BE49-F238E27FC236}">
                <a16:creationId xmlns:a16="http://schemas.microsoft.com/office/drawing/2014/main" id="{4ACB346B-8AD2-4153-ACDC-83CE2807BE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5084763"/>
          <a:ext cx="39481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name="Equation" r:id="rId8" imgW="2438400" imgH="241300" progId="Equation.3">
                  <p:embed/>
                </p:oleObj>
              </mc:Choice>
              <mc:Fallback>
                <p:oleObj name="Equation" r:id="rId8" imgW="2438400" imgH="2413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084763"/>
                        <a:ext cx="39481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6" name="Text Box 38">
            <a:extLst>
              <a:ext uri="{FF2B5EF4-FFF2-40B4-BE49-F238E27FC236}">
                <a16:creationId xmlns:a16="http://schemas.microsoft.com/office/drawing/2014/main" id="{A6C4E60A-9561-4AE6-9E27-78EC358679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5084763"/>
            <a:ext cx="1655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07" name="Text Box 38">
            <a:extLst>
              <a:ext uri="{FF2B5EF4-FFF2-40B4-BE49-F238E27FC236}">
                <a16:creationId xmlns:a16="http://schemas.microsoft.com/office/drawing/2014/main" id="{2F19E0F2-0607-47C4-BC36-D450BE6C8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589588"/>
            <a:ext cx="7272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Sellele pingule vastav survepinge:</a:t>
            </a: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808" name="Object 25">
            <a:extLst>
              <a:ext uri="{FF2B5EF4-FFF2-40B4-BE49-F238E27FC236}">
                <a16:creationId xmlns:a16="http://schemas.microsoft.com/office/drawing/2014/main" id="{EE6BB398-096A-4838-AFDC-7F7E2A34D9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6538" y="5734050"/>
          <a:ext cx="440055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0" name="Equation" r:id="rId10" imgW="2717800" imgH="419100" progId="Equation.3">
                  <p:embed/>
                </p:oleObj>
              </mc:Choice>
              <mc:Fallback>
                <p:oleObj name="Equation" r:id="rId10" imgW="2717800" imgH="4191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538" y="5734050"/>
                        <a:ext cx="440055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9" name="Line 26">
            <a:extLst>
              <a:ext uri="{FF2B5EF4-FFF2-40B4-BE49-F238E27FC236}">
                <a16:creationId xmlns:a16="http://schemas.microsoft.com/office/drawing/2014/main" id="{9E685AB2-51F2-4D1D-BAC1-E4E5E34D99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16913" y="5445125"/>
            <a:ext cx="71437" cy="5048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33810" name="Text Box 27">
            <a:extLst>
              <a:ext uri="{FF2B5EF4-FFF2-40B4-BE49-F238E27FC236}">
                <a16:creationId xmlns:a16="http://schemas.microsoft.com/office/drawing/2014/main" id="{5BE36531-8540-468C-9599-E4BCCD6CE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5084763"/>
            <a:ext cx="1871663" cy="5540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t-EE" altLang="et-EE" sz="1000">
                <a:latin typeface="Arial" panose="020B0604020202020204" pitchFamily="34" charset="0"/>
              </a:rPr>
              <a:t>Tuleb valida väiksema väärtuse kahest p</a:t>
            </a:r>
            <a:r>
              <a:rPr lang="et-EE" altLang="et-EE" sz="1000" baseline="-25000">
                <a:latin typeface="Arial" panose="020B0604020202020204" pitchFamily="34" charset="0"/>
              </a:rPr>
              <a:t>Y</a:t>
            </a:r>
            <a:r>
              <a:rPr lang="et-EE" altLang="et-EE" sz="1000">
                <a:latin typeface="Arial" panose="020B0604020202020204" pitchFamily="34" charset="0"/>
              </a:rPr>
              <a:t> väärtusest.</a:t>
            </a:r>
            <a:endParaRPr lang="en-US" altLang="et-EE" sz="1000">
              <a:latin typeface="Arial" panose="020B0604020202020204" pitchFamily="34" charset="0"/>
            </a:endParaRPr>
          </a:p>
        </p:txBody>
      </p:sp>
      <p:sp>
        <p:nvSpPr>
          <p:cNvPr id="33811" name="Title 5">
            <a:extLst>
              <a:ext uri="{FF2B5EF4-FFF2-40B4-BE49-F238E27FC236}">
                <a16:creationId xmlns:a16="http://schemas.microsoft.com/office/drawing/2014/main" id="{9794829E-107F-4064-980F-3CDA769815A7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33812" name="Footer Placeholder 4">
            <a:extLst>
              <a:ext uri="{FF2B5EF4-FFF2-40B4-BE49-F238E27FC236}">
                <a16:creationId xmlns:a16="http://schemas.microsoft.com/office/drawing/2014/main" id="{10E3010E-DD61-4F4F-B459-24014E5E5C19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561138"/>
            <a:ext cx="7164387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C61F133F-12BD-4920-B7EB-CB876407D134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35843" name="Rectangle 17">
            <a:extLst>
              <a:ext uri="{FF2B5EF4-FFF2-40B4-BE49-F238E27FC236}">
                <a16:creationId xmlns:a16="http://schemas.microsoft.com/office/drawing/2014/main" id="{DE1B144F-FE2B-4AE7-B0CA-A007C28D5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12647" name="Rectangle 36">
            <a:extLst>
              <a:ext uri="{FF2B5EF4-FFF2-40B4-BE49-F238E27FC236}">
                <a16:creationId xmlns:a16="http://schemas.microsoft.com/office/drawing/2014/main" id="{08ADE482-27E8-412A-BF56-736E9C469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 dirty="0">
                <a:latin typeface="Arial" charset="0"/>
              </a:rPr>
              <a:t>Ülesanne 1. Pressliite projekteerimine</a:t>
            </a:r>
          </a:p>
          <a:p>
            <a:pPr eaLnBrk="1" hangingPunct="1">
              <a:defRPr/>
            </a:pPr>
            <a:endParaRPr lang="et-EE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5845" name="Rectangle 11">
            <a:extLst>
              <a:ext uri="{FF2B5EF4-FFF2-40B4-BE49-F238E27FC236}">
                <a16:creationId xmlns:a16="http://schemas.microsoft.com/office/drawing/2014/main" id="{F570458F-565B-46E3-8EE3-F0F455412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89138"/>
            <a:ext cx="748823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Järeldus: valitud pingist </a:t>
            </a:r>
            <a:r>
              <a:rPr lang="en-US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60 H7/u7 ei põhjusta plastseid deformatsioone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võlli ja rummu kontaktialas isegi maksimaalse tõenaose pingu juures.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Tuleb mainida, et tõenäoste pingude arvesse võtmine võimaldas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(tõrkedeta töö tõenäosusega P = 0,97) suurenada maksimaalselt lubatava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koormuse </a:t>
            </a:r>
            <a:r>
              <a:rPr lang="en-US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1,3 korda.</a:t>
            </a:r>
            <a:endParaRPr lang="en-US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6" name="Title 5">
            <a:extLst>
              <a:ext uri="{FF2B5EF4-FFF2-40B4-BE49-F238E27FC236}">
                <a16:creationId xmlns:a16="http://schemas.microsoft.com/office/drawing/2014/main" id="{60AE03BB-390F-4998-9A7F-B3709504D2EA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35847" name="Footer Placeholder 4">
            <a:extLst>
              <a:ext uri="{FF2B5EF4-FFF2-40B4-BE49-F238E27FC236}">
                <a16:creationId xmlns:a16="http://schemas.microsoft.com/office/drawing/2014/main" id="{FB44EBAA-CFE0-47B7-9BD5-7F91F7FFDF9E}"/>
              </a:ext>
            </a:extLst>
          </p:cNvPr>
          <p:cNvSpPr txBox="1">
            <a:spLocks noGrp="1"/>
          </p:cNvSpPr>
          <p:nvPr/>
        </p:nvSpPr>
        <p:spPr bwMode="auto">
          <a:xfrm>
            <a:off x="2124075" y="6524625"/>
            <a:ext cx="70199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>
            <a:extLst>
              <a:ext uri="{FF2B5EF4-FFF2-40B4-BE49-F238E27FC236}">
                <a16:creationId xmlns:a16="http://schemas.microsoft.com/office/drawing/2014/main" id="{E3406134-AF8F-4377-AD32-90E79857A96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492875"/>
            <a:ext cx="8686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29BB80C6-CB6B-417E-8ED0-F67E7A5FA204}" type="datetime1">
              <a:rPr lang="et-EE" altLang="et-EE" sz="1200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itle 1">
            <a:extLst>
              <a:ext uri="{FF2B5EF4-FFF2-40B4-BE49-F238E27FC236}">
                <a16:creationId xmlns:a16="http://schemas.microsoft.com/office/drawing/2014/main" id="{BAF11FA9-9DC4-4E2C-BFEA-C3545FEC643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00113" y="0"/>
            <a:ext cx="8243887" cy="1052513"/>
          </a:xfrm>
        </p:spPr>
        <p:txBody>
          <a:bodyPr anchor="b"/>
          <a:lstStyle/>
          <a:p>
            <a:pPr algn="l" eaLnBrk="1" hangingPunct="1"/>
            <a:r>
              <a:rPr lang="et-EE" altLang="et-EE" sz="4100" b="1" u="sng" dirty="0">
                <a:latin typeface="Arial" panose="020B0604020202020204" pitchFamily="34" charset="0"/>
                <a:cs typeface="Arial" panose="020B0604020202020204" pitchFamily="34" charset="0"/>
              </a:rPr>
              <a:t>MASINAELEMENDID - PROJEKT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05B993-23AF-4F1A-BE34-B0BD93CC50C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971550" y="1125538"/>
            <a:ext cx="8172450" cy="5256212"/>
          </a:xfrm>
        </p:spPr>
        <p:txBody>
          <a:bodyPr tIns="0" rtlCol="0">
            <a:normAutofit/>
          </a:bodyPr>
          <a:lstStyle/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t-EE" sz="2400" u="sng" dirty="0">
              <a:solidFill>
                <a:srgbClr val="320E04"/>
              </a:solidFill>
            </a:endParaRPr>
          </a:p>
          <a:p>
            <a:pPr marL="636588" indent="-60960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t-EE" sz="2400" b="1" u="sng">
                <a:latin typeface="Arial" pitchFamily="34" charset="0"/>
                <a:cs typeface="Arial" pitchFamily="34" charset="0"/>
              </a:rPr>
              <a:t>Harjutustund </a:t>
            </a:r>
            <a:endParaRPr lang="et-EE" sz="2400" b="1" u="sng" dirty="0">
              <a:latin typeface="Arial" pitchFamily="34" charset="0"/>
              <a:cs typeface="Arial" pitchFamily="34" charset="0"/>
            </a:endParaRPr>
          </a:p>
          <a:p>
            <a:pPr marL="636588" indent="-60960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t-EE" sz="2400" b="1" u="sng" dirty="0">
                <a:latin typeface="Arial" pitchFamily="34" charset="0"/>
                <a:cs typeface="Arial" pitchFamily="34" charset="0"/>
              </a:rPr>
              <a:t>Tunni kava</a:t>
            </a:r>
          </a:p>
          <a:p>
            <a:pPr marL="636588" indent="-60960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t-EE" sz="20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et-EE" sz="2000" b="1" dirty="0">
                <a:latin typeface="Arial" charset="0"/>
              </a:rPr>
              <a:t>Hõõrdliited, nende põhitüübid ja eelised ja puudused seondliidete ees</a:t>
            </a:r>
          </a:p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lang="et-EE" sz="2000" b="1" dirty="0">
              <a:latin typeface="Arial" charset="0"/>
            </a:endParaRPr>
          </a:p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et-EE" sz="2000" b="1" dirty="0">
                <a:latin typeface="Arial" charset="0"/>
              </a:rPr>
              <a:t>Pressliite olemus, kujundamine ja tugevusarvutus</a:t>
            </a:r>
          </a:p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lang="et-EE" sz="800" b="1" dirty="0">
              <a:latin typeface="Arial" charset="0"/>
            </a:endParaRPr>
          </a:p>
          <a:p>
            <a:pPr marL="936625" lvl="1" indent="-533400" eaLnBrk="1" fontAlgn="auto" hangingPunct="1">
              <a:spcAft>
                <a:spcPts val="0"/>
              </a:spcAft>
              <a:buFont typeface="Wingdings 2" pitchFamily="18" charset="2"/>
              <a:buChar char=""/>
              <a:defRPr/>
            </a:pPr>
            <a:r>
              <a:rPr lang="et-EE" sz="2000" b="1" u="sng" dirty="0">
                <a:latin typeface="Arial" charset="0"/>
              </a:rPr>
              <a:t>Ülesanne 1</a:t>
            </a:r>
            <a:r>
              <a:rPr lang="et-EE" sz="2000" b="1" dirty="0">
                <a:latin typeface="Arial" charset="0"/>
              </a:rPr>
              <a:t>. Pressliite projekteerimine</a:t>
            </a:r>
          </a:p>
          <a:p>
            <a:pPr marL="936625" lvl="1" indent="-53340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t-EE" sz="2000" b="1" dirty="0">
              <a:latin typeface="Arial" charset="0"/>
            </a:endParaRPr>
          </a:p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AutoNum type="arabicPeriod" startAt="3"/>
              <a:defRPr/>
            </a:pPr>
            <a:r>
              <a:rPr lang="et-EE" sz="2000" b="1" dirty="0">
                <a:latin typeface="Arial" charset="0"/>
              </a:rPr>
              <a:t>Kordamisküsimused</a:t>
            </a:r>
          </a:p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AutoNum type="arabicPeriod" startAt="3"/>
              <a:defRPr/>
            </a:pPr>
            <a:endParaRPr lang="et-EE" sz="2000" b="1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636588" indent="-609600" eaLnBrk="1" fontAlgn="auto" hangingPunct="1">
              <a:spcAft>
                <a:spcPts val="0"/>
              </a:spcAft>
              <a:buFont typeface="Wingdings 2" pitchFamily="18" charset="2"/>
              <a:buAutoNum type="arabicPeriod" startAt="3"/>
              <a:defRPr/>
            </a:pPr>
            <a:endParaRPr lang="et-EE" sz="2800" b="1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125" name="Footer Placeholder 4">
            <a:extLst>
              <a:ext uri="{FF2B5EF4-FFF2-40B4-BE49-F238E27FC236}">
                <a16:creationId xmlns:a16="http://schemas.microsoft.com/office/drawing/2014/main" id="{1A1988B0-042E-4E59-849C-18DA7F70FFC4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597650"/>
            <a:ext cx="73088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>
            <a:extLst>
              <a:ext uri="{FF2B5EF4-FFF2-40B4-BE49-F238E27FC236}">
                <a16:creationId xmlns:a16="http://schemas.microsoft.com/office/drawing/2014/main" id="{82A89219-4E29-46AF-A906-18BF3FB2ABE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356350"/>
            <a:ext cx="8686800" cy="50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37887AEF-871C-4EA1-8801-30AF12591BFF}" type="datetime1">
              <a:rPr lang="et-EE" altLang="et-EE" sz="1200" smtClean="0">
                <a:solidFill>
                  <a:srgbClr val="898989"/>
                </a:solidFill>
                <a:latin typeface="Arial" panose="020B0604020202020204" pitchFamily="34" charset="0"/>
              </a:rPr>
              <a:pPr algn="ctr">
                <a:spcBef>
                  <a:spcPct val="0"/>
                </a:spcBef>
                <a:buFontTx/>
                <a:buNone/>
              </a:pPr>
              <a:t>27.01.2019</a:t>
            </a:fld>
            <a:endParaRPr lang="et-EE" altLang="et-EE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65A680F-0F2E-4585-A6FA-B5DA50D8EF1A}"/>
              </a:ext>
            </a:extLst>
          </p:cNvPr>
          <p:cNvSpPr>
            <a:spLocks/>
          </p:cNvSpPr>
          <p:nvPr/>
        </p:nvSpPr>
        <p:spPr bwMode="auto">
          <a:xfrm>
            <a:off x="539750" y="188913"/>
            <a:ext cx="7272338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nende põhitüübid ja eelised seondliidete ees</a:t>
            </a:r>
          </a:p>
          <a:p>
            <a:pPr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7172" name="Rectangle 11">
            <a:extLst>
              <a:ext uri="{FF2B5EF4-FFF2-40B4-BE49-F238E27FC236}">
                <a16:creationId xmlns:a16="http://schemas.microsoft.com/office/drawing/2014/main" id="{99328FB7-EF30-468B-BA9A-A3A327ADC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060575"/>
            <a:ext cx="48958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>
                <a:latin typeface="Arial" panose="020B0604020202020204" pitchFamily="34" charset="0"/>
              </a:rPr>
              <a:t>http://www.youtube.com/watch?v=nkChxaaKpYk</a:t>
            </a:r>
          </a:p>
        </p:txBody>
      </p:sp>
      <p:sp>
        <p:nvSpPr>
          <p:cNvPr id="7173" name="Rectangle 17">
            <a:extLst>
              <a:ext uri="{FF2B5EF4-FFF2-40B4-BE49-F238E27FC236}">
                <a16:creationId xmlns:a16="http://schemas.microsoft.com/office/drawing/2014/main" id="{39AD927B-6E67-47C1-A663-4C3C29763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7174" name="Rectangle 18">
            <a:extLst>
              <a:ext uri="{FF2B5EF4-FFF2-40B4-BE49-F238E27FC236}">
                <a16:creationId xmlns:a16="http://schemas.microsoft.com/office/drawing/2014/main" id="{50629CC5-D6EE-479D-9763-F3E6E0B8D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16113"/>
            <a:ext cx="7777162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 u="sng">
                <a:solidFill>
                  <a:srgbClr val="FF3300"/>
                </a:solidFill>
                <a:latin typeface="Arial" panose="020B0604020202020204" pitchFamily="34" charset="0"/>
              </a:rPr>
              <a:t>Pressliited</a:t>
            </a:r>
            <a:endParaRPr lang="et-EE" altLang="et-EE" sz="1800" u="sng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Koonusliited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Klemmliited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</p:txBody>
      </p:sp>
      <p:sp>
        <p:nvSpPr>
          <p:cNvPr id="7175" name="Rectangle 36">
            <a:extLst>
              <a:ext uri="{FF2B5EF4-FFF2-40B4-BE49-F238E27FC236}">
                <a16:creationId xmlns:a16="http://schemas.microsoft.com/office/drawing/2014/main" id="{263D7521-725B-4AF0-A845-394AA480B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412875"/>
            <a:ext cx="6480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 u="sng">
                <a:latin typeface="Arial" panose="020B0604020202020204" pitchFamily="34" charset="0"/>
              </a:rPr>
              <a:t>Hõõrdliited:</a:t>
            </a:r>
          </a:p>
        </p:txBody>
      </p:sp>
      <p:sp>
        <p:nvSpPr>
          <p:cNvPr id="7176" name="Rectangle 35">
            <a:extLst>
              <a:ext uri="{FF2B5EF4-FFF2-40B4-BE49-F238E27FC236}">
                <a16:creationId xmlns:a16="http://schemas.microsoft.com/office/drawing/2014/main" id="{0513FAAE-82E0-4F56-B59B-D5CA0BC9C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1484313"/>
            <a:ext cx="510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>
                <a:latin typeface="Arial" panose="020B0604020202020204" pitchFamily="34" charset="0"/>
                <a:hlinkClick r:id="rId3"/>
              </a:rPr>
              <a:t>http://www.youtube.com/watch?v=nkChxaaKpYk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7177" name="Rectangle 36">
            <a:extLst>
              <a:ext uri="{FF2B5EF4-FFF2-40B4-BE49-F238E27FC236}">
                <a16:creationId xmlns:a16="http://schemas.microsoft.com/office/drawing/2014/main" id="{923B29FF-4AD7-45C7-A519-4C9D9479C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1844675"/>
            <a:ext cx="6015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Sisepõlemismootori kolvi ja kepsu ühendamine pressliitega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(liite komponendid on pinguga)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pic>
        <p:nvPicPr>
          <p:cNvPr id="7178" name="Picture 37" descr="f-52_tif[1]">
            <a:extLst>
              <a:ext uri="{FF2B5EF4-FFF2-40B4-BE49-F238E27FC236}">
                <a16:creationId xmlns:a16="http://schemas.microsoft.com/office/drawing/2014/main" id="{C3D8B383-75B1-456D-91C8-8D86D3777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429000"/>
            <a:ext cx="2911475" cy="232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38" descr="88cddeb4c132509b-main[1]">
            <a:extLst>
              <a:ext uri="{FF2B5EF4-FFF2-40B4-BE49-F238E27FC236}">
                <a16:creationId xmlns:a16="http://schemas.microsoft.com/office/drawing/2014/main" id="{A5D60F85-C1AA-4D43-83F1-A437D89EA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429000"/>
            <a:ext cx="3024187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0" name="Line 40">
            <a:extLst>
              <a:ext uri="{FF2B5EF4-FFF2-40B4-BE49-F238E27FC236}">
                <a16:creationId xmlns:a16="http://schemas.microsoft.com/office/drawing/2014/main" id="{8128F8D7-C76C-4F4D-A95D-A5376A5209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1916113"/>
            <a:ext cx="576262" cy="288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7181" name="Line 41">
            <a:extLst>
              <a:ext uri="{FF2B5EF4-FFF2-40B4-BE49-F238E27FC236}">
                <a16:creationId xmlns:a16="http://schemas.microsoft.com/office/drawing/2014/main" id="{69D594BD-A7BD-456C-879B-C69B9A7C3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2205038"/>
            <a:ext cx="2232025" cy="10080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7182" name="Footer Placeholder 4">
            <a:extLst>
              <a:ext uri="{FF2B5EF4-FFF2-40B4-BE49-F238E27FC236}">
                <a16:creationId xmlns:a16="http://schemas.microsoft.com/office/drawing/2014/main" id="{3EED7737-6597-4AE8-9AAB-BB6C39A7345C}"/>
              </a:ext>
            </a:extLst>
          </p:cNvPr>
          <p:cNvSpPr txBox="1">
            <a:spLocks noGrp="1"/>
          </p:cNvSpPr>
          <p:nvPr/>
        </p:nvSpPr>
        <p:spPr bwMode="auto">
          <a:xfrm>
            <a:off x="1547813" y="6564313"/>
            <a:ext cx="7596187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2970B223-00AC-4778-8086-82AE3F31F061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9219" name="Rectangle 11">
            <a:extLst>
              <a:ext uri="{FF2B5EF4-FFF2-40B4-BE49-F238E27FC236}">
                <a16:creationId xmlns:a16="http://schemas.microsoft.com/office/drawing/2014/main" id="{BB71BBB4-8477-429A-B912-960940074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060575"/>
            <a:ext cx="48958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>
                <a:latin typeface="Arial" panose="020B0604020202020204" pitchFamily="34" charset="0"/>
              </a:rPr>
              <a:t>http://www.youtube.com/watch?v=nkChxaaKpYk</a:t>
            </a:r>
          </a:p>
        </p:txBody>
      </p:sp>
      <p:sp>
        <p:nvSpPr>
          <p:cNvPr id="9220" name="Rectangle 17">
            <a:extLst>
              <a:ext uri="{FF2B5EF4-FFF2-40B4-BE49-F238E27FC236}">
                <a16:creationId xmlns:a16="http://schemas.microsoft.com/office/drawing/2014/main" id="{A4301014-85D2-4625-9E9C-BF9A39F88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9221" name="Rectangle 18">
            <a:extLst>
              <a:ext uri="{FF2B5EF4-FFF2-40B4-BE49-F238E27FC236}">
                <a16:creationId xmlns:a16="http://schemas.microsoft.com/office/drawing/2014/main" id="{601A7D4C-0A49-4C88-B3EE-7D079896C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16113"/>
            <a:ext cx="7777162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Pressliited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 u="sng">
                <a:solidFill>
                  <a:srgbClr val="FF3300"/>
                </a:solidFill>
                <a:latin typeface="Arial" panose="020B0604020202020204" pitchFamily="34" charset="0"/>
              </a:rPr>
              <a:t>Koonusliited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Klemmliited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981533B4-16FD-4A37-B6D0-F8275E51A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412875"/>
            <a:ext cx="6480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2000" b="1" u="sng">
                <a:latin typeface="Arial" panose="020B0604020202020204" pitchFamily="34" charset="0"/>
              </a:rPr>
              <a:t>Hõõrdliited:</a:t>
            </a:r>
          </a:p>
        </p:txBody>
      </p:sp>
      <p:pic>
        <p:nvPicPr>
          <p:cNvPr id="9223" name="Picture 15" descr="koonusliited1">
            <a:extLst>
              <a:ext uri="{FF2B5EF4-FFF2-40B4-BE49-F238E27FC236}">
                <a16:creationId xmlns:a16="http://schemas.microsoft.com/office/drawing/2014/main" id="{155EE364-DE30-45BA-B0AD-EB4A912FB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636838"/>
            <a:ext cx="5759450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Rectangle 10">
            <a:extLst>
              <a:ext uri="{FF2B5EF4-FFF2-40B4-BE49-F238E27FC236}">
                <a16:creationId xmlns:a16="http://schemas.microsoft.com/office/drawing/2014/main" id="{906F0666-C953-4AB6-8AEB-95890F985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188" y="5156200"/>
            <a:ext cx="23796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573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57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2573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257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Hõõrdliited – koonusliited</a:t>
            </a:r>
          </a:p>
        </p:txBody>
      </p:sp>
      <p:sp>
        <p:nvSpPr>
          <p:cNvPr id="9225" name="Rectangle 17">
            <a:extLst>
              <a:ext uri="{FF2B5EF4-FFF2-40B4-BE49-F238E27FC236}">
                <a16:creationId xmlns:a16="http://schemas.microsoft.com/office/drawing/2014/main" id="{09B8160A-B998-455B-BC9F-258BAD66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5516563"/>
            <a:ext cx="6499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200">
                <a:latin typeface="Arial" panose="020B0604020202020204" pitchFamily="34" charset="0"/>
              </a:rPr>
              <a:t>http://docs.autodesk.com/INVPRO/2010/ENU/Autodesk%20Inventor%202010%20Help/</a:t>
            </a:r>
            <a:endParaRPr lang="et-EE" altLang="et-EE" sz="12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200">
                <a:latin typeface="Arial" panose="020B0604020202020204" pitchFamily="34" charset="0"/>
              </a:rPr>
              <a:t>index.html?url=WS1a9193826455f5ffba679e112a6a190046971.htm,topicNumber=d0e458974</a:t>
            </a:r>
          </a:p>
        </p:txBody>
      </p:sp>
      <p:sp>
        <p:nvSpPr>
          <p:cNvPr id="9226" name="Line 18">
            <a:extLst>
              <a:ext uri="{FF2B5EF4-FFF2-40B4-BE49-F238E27FC236}">
                <a16:creationId xmlns:a16="http://schemas.microsoft.com/office/drawing/2014/main" id="{A36B8698-6C45-45AD-BB98-282E27827E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2420938"/>
            <a:ext cx="647700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sp>
        <p:nvSpPr>
          <p:cNvPr id="14" name="Title 5">
            <a:extLst>
              <a:ext uri="{FF2B5EF4-FFF2-40B4-BE49-F238E27FC236}">
                <a16:creationId xmlns:a16="http://schemas.microsoft.com/office/drawing/2014/main" id="{F98E0D2C-3951-4F5B-ABC3-5B5C825A0973}"/>
              </a:ext>
            </a:extLst>
          </p:cNvPr>
          <p:cNvSpPr>
            <a:spLocks/>
          </p:cNvSpPr>
          <p:nvPr/>
        </p:nvSpPr>
        <p:spPr bwMode="auto">
          <a:xfrm>
            <a:off x="539750" y="188913"/>
            <a:ext cx="7272338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nende põhitüübid ja eelised seondliidete ees</a:t>
            </a:r>
          </a:p>
          <a:p>
            <a:pPr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9228" name="Footer Placeholder 4">
            <a:extLst>
              <a:ext uri="{FF2B5EF4-FFF2-40B4-BE49-F238E27FC236}">
                <a16:creationId xmlns:a16="http://schemas.microsoft.com/office/drawing/2014/main" id="{9F2B36ED-BD7F-41CE-B27B-35E268BC199F}"/>
              </a:ext>
            </a:extLst>
          </p:cNvPr>
          <p:cNvSpPr txBox="1">
            <a:spLocks noGrp="1"/>
          </p:cNvSpPr>
          <p:nvPr/>
        </p:nvSpPr>
        <p:spPr bwMode="auto">
          <a:xfrm>
            <a:off x="2124075" y="6597650"/>
            <a:ext cx="70199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0DE36CF0-F1AF-4CA4-8B86-050D2B245014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1267" name="Rectangle 11">
            <a:extLst>
              <a:ext uri="{FF2B5EF4-FFF2-40B4-BE49-F238E27FC236}">
                <a16:creationId xmlns:a16="http://schemas.microsoft.com/office/drawing/2014/main" id="{BF3A6687-CD7F-4B58-B277-050F77020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060575"/>
            <a:ext cx="48958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>
                <a:latin typeface="Arial" panose="020B0604020202020204" pitchFamily="34" charset="0"/>
              </a:rPr>
              <a:t>http://www.youtube.com/watch?v=nkChxaaKpYk</a:t>
            </a:r>
          </a:p>
        </p:txBody>
      </p:sp>
      <p:sp>
        <p:nvSpPr>
          <p:cNvPr id="11268" name="Rectangle 17">
            <a:extLst>
              <a:ext uri="{FF2B5EF4-FFF2-40B4-BE49-F238E27FC236}">
                <a16:creationId xmlns:a16="http://schemas.microsoft.com/office/drawing/2014/main" id="{2F77BC04-3F10-4932-B5E2-8B9CE81B3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1269" name="Rectangle 18">
            <a:extLst>
              <a:ext uri="{FF2B5EF4-FFF2-40B4-BE49-F238E27FC236}">
                <a16:creationId xmlns:a16="http://schemas.microsoft.com/office/drawing/2014/main" id="{4B008FF2-EBFD-4E79-A8AB-D2AED88FF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916113"/>
            <a:ext cx="7777162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Pressliited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>
                <a:latin typeface="Arial" panose="020B0604020202020204" pitchFamily="34" charset="0"/>
              </a:rPr>
              <a:t>Koonusliited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t-EE" altLang="et-EE" sz="1800" b="1" u="sng">
                <a:solidFill>
                  <a:srgbClr val="FF3300"/>
                </a:solidFill>
                <a:latin typeface="Arial" panose="020B0604020202020204" pitchFamily="34" charset="0"/>
              </a:rPr>
              <a:t>Klemmliited</a:t>
            </a:r>
            <a:endParaRPr lang="et-EE" altLang="et-EE" sz="1800" u="sng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 u="sng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Rectangle 36">
            <a:extLst>
              <a:ext uri="{FF2B5EF4-FFF2-40B4-BE49-F238E27FC236}">
                <a16:creationId xmlns:a16="http://schemas.microsoft.com/office/drawing/2014/main" id="{82634A12-4EEF-4BE9-8B0B-241719C28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412875"/>
            <a:ext cx="6480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 u="sng">
                <a:latin typeface="Arial" panose="020B0604020202020204" pitchFamily="34" charset="0"/>
              </a:rPr>
              <a:t>Hõõrdliited:</a:t>
            </a:r>
          </a:p>
        </p:txBody>
      </p:sp>
      <p:sp>
        <p:nvSpPr>
          <p:cNvPr id="11271" name="Line 13">
            <a:extLst>
              <a:ext uri="{FF2B5EF4-FFF2-40B4-BE49-F238E27FC236}">
                <a16:creationId xmlns:a16="http://schemas.microsoft.com/office/drawing/2014/main" id="{FB7B28AA-B45F-4B0F-BCC7-59664D9CB8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2852738"/>
            <a:ext cx="647700" cy="215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pic>
        <p:nvPicPr>
          <p:cNvPr id="11272" name="Picture 15" descr="g_range_main_image">
            <a:extLst>
              <a:ext uri="{FF2B5EF4-FFF2-40B4-BE49-F238E27FC236}">
                <a16:creationId xmlns:a16="http://schemas.microsoft.com/office/drawing/2014/main" id="{D784A1DE-BA92-41A7-AFAD-6EA876D9D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052513"/>
            <a:ext cx="2470150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Rectangle 16">
            <a:extLst>
              <a:ext uri="{FF2B5EF4-FFF2-40B4-BE49-F238E27FC236}">
                <a16:creationId xmlns:a16="http://schemas.microsoft.com/office/drawing/2014/main" id="{1F61D767-FABD-4ACE-979C-34D7EAAC1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3500438"/>
            <a:ext cx="57578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400">
                <a:latin typeface="Arial" panose="020B0604020202020204" pitchFamily="34" charset="0"/>
              </a:rPr>
              <a:t>http://www.destec.co.uk/product-range-g-range-clamp-connectors.aspx</a:t>
            </a:r>
          </a:p>
        </p:txBody>
      </p:sp>
      <p:pic>
        <p:nvPicPr>
          <p:cNvPr id="11274" name="Picture 18" descr="thumbnail_connecting-rod_72472b61ffedcd61608d3d7e518b4040-250x250">
            <a:extLst>
              <a:ext uri="{FF2B5EF4-FFF2-40B4-BE49-F238E27FC236}">
                <a16:creationId xmlns:a16="http://schemas.microsoft.com/office/drawing/2014/main" id="{229D1F3E-B087-4E00-BC6F-4DA1B5433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911600"/>
            <a:ext cx="360045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Line 19">
            <a:extLst>
              <a:ext uri="{FF2B5EF4-FFF2-40B4-BE49-F238E27FC236}">
                <a16:creationId xmlns:a16="http://schemas.microsoft.com/office/drawing/2014/main" id="{CAD6D330-5DDD-4603-8B7D-E68107D29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4438" y="2852738"/>
            <a:ext cx="503237" cy="1368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t-EE"/>
          </a:p>
        </p:txBody>
      </p:sp>
      <p:pic>
        <p:nvPicPr>
          <p:cNvPr id="11276" name="Picture 21" descr="C2007129145554117672_connecting_rod">
            <a:extLst>
              <a:ext uri="{FF2B5EF4-FFF2-40B4-BE49-F238E27FC236}">
                <a16:creationId xmlns:a16="http://schemas.microsoft.com/office/drawing/2014/main" id="{345467AC-D1A7-4A9B-9C1D-AC1FF6D8D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038" y="4076700"/>
            <a:ext cx="363696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7" name="Rectangle 22">
            <a:extLst>
              <a:ext uri="{FF2B5EF4-FFF2-40B4-BE49-F238E27FC236}">
                <a16:creationId xmlns:a16="http://schemas.microsoft.com/office/drawing/2014/main" id="{1AEF59F6-DCD1-4244-9359-3DF5CE649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37288"/>
            <a:ext cx="35734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400">
                <a:latin typeface="Arial" panose="020B0604020202020204" pitchFamily="34" charset="0"/>
              </a:rPr>
              <a:t>http://www.ecvv.com/product/1094210.html</a:t>
            </a:r>
          </a:p>
        </p:txBody>
      </p:sp>
      <p:sp>
        <p:nvSpPr>
          <p:cNvPr id="17" name="Title 5">
            <a:extLst>
              <a:ext uri="{FF2B5EF4-FFF2-40B4-BE49-F238E27FC236}">
                <a16:creationId xmlns:a16="http://schemas.microsoft.com/office/drawing/2014/main" id="{2ADD4ECB-B8ED-4271-824D-277153B747A9}"/>
              </a:ext>
            </a:extLst>
          </p:cNvPr>
          <p:cNvSpPr>
            <a:spLocks/>
          </p:cNvSpPr>
          <p:nvPr/>
        </p:nvSpPr>
        <p:spPr bwMode="auto">
          <a:xfrm>
            <a:off x="539750" y="188913"/>
            <a:ext cx="7272338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nende põhitüübid ja eelised seondliidete ees</a:t>
            </a:r>
          </a:p>
          <a:p>
            <a:pPr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79" name="Footer Placeholder 4">
            <a:extLst>
              <a:ext uri="{FF2B5EF4-FFF2-40B4-BE49-F238E27FC236}">
                <a16:creationId xmlns:a16="http://schemas.microsoft.com/office/drawing/2014/main" id="{A38B6B38-1199-4DCE-A9DB-7BC03F731E93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662738"/>
            <a:ext cx="7164387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CA9489C7-5EB8-489E-B816-19298EED7335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3315" name="Rectangle 11">
            <a:extLst>
              <a:ext uri="{FF2B5EF4-FFF2-40B4-BE49-F238E27FC236}">
                <a16:creationId xmlns:a16="http://schemas.microsoft.com/office/drawing/2014/main" id="{AD355138-8037-4EA8-9E91-A592BDA2A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3316" name="Rectangle 17">
            <a:extLst>
              <a:ext uri="{FF2B5EF4-FFF2-40B4-BE49-F238E27FC236}">
                <a16:creationId xmlns:a16="http://schemas.microsoft.com/office/drawing/2014/main" id="{FFEA6CC9-C41C-4387-97BE-501DB9142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3317" name="Rectangle 18">
            <a:extLst>
              <a:ext uri="{FF2B5EF4-FFF2-40B4-BE49-F238E27FC236}">
                <a16:creationId xmlns:a16="http://schemas.microsoft.com/office/drawing/2014/main" id="{B58DB79A-C437-4088-BAB6-8AE042861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773238"/>
            <a:ext cx="7489825" cy="3937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23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2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23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Hõõrdliidete eelisteks on: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1800" b="1">
                <a:latin typeface="Arial" panose="020B0604020202020204" pitchFamily="34" charset="0"/>
              </a:rPr>
              <a:t>Võllil ja rummul puuduvad nõrgestused (liistusooned jt).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1800" b="1">
                <a:latin typeface="Arial" panose="020B0604020202020204" pitchFamily="34" charset="0"/>
              </a:rPr>
              <a:t>Puudub nurklõtk seega neid võib kasutada reverseerivates ülekannetes.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 </a:t>
            </a:r>
            <a:r>
              <a:rPr lang="et-EE" altLang="et-EE" sz="1800" b="1" u="sng">
                <a:latin typeface="Arial" panose="020B0604020202020204" pitchFamily="34" charset="0"/>
              </a:rPr>
              <a:t>Pressliite puudusteks on: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1800" b="1">
                <a:latin typeface="Arial" panose="020B0604020202020204" pitchFamily="34" charset="0"/>
              </a:rPr>
              <a:t>Puudub võlli ja rummu asendi reguleerimise võimalus.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1800" b="1">
                <a:latin typeface="Arial" panose="020B0604020202020204" pitchFamily="34" charset="0"/>
              </a:rPr>
              <a:t>Keerukas paigaldada ja lahtivõtta (pressimine või koostamine temperatuuri gradiendiga).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1800" b="1">
                <a:latin typeface="Arial" panose="020B0604020202020204" pitchFamily="34" charset="0"/>
              </a:rPr>
              <a:t>Kõrged nõuded liite pindade mõõtmete ja kuju täpsusele.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1800" b="1">
                <a:latin typeface="Arial" panose="020B0604020202020204" pitchFamily="34" charset="0"/>
              </a:rPr>
              <a:t>Liite võlli vastupidavus tsüklilistele koormustele väheneb.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t-EE" altLang="et-EE" sz="1800" b="1">
                <a:latin typeface="Arial" panose="020B0604020202020204" pitchFamily="34" charset="0"/>
              </a:rPr>
              <a:t>Kontaktpindade vigastamise oht liite saamisel pressimisega.</a:t>
            </a: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t-EE" altLang="et-EE" sz="1800" b="1">
              <a:latin typeface="Arial" panose="020B0604020202020204" pitchFamily="34" charset="0"/>
            </a:endParaRPr>
          </a:p>
        </p:txBody>
      </p:sp>
      <p:sp>
        <p:nvSpPr>
          <p:cNvPr id="13318" name="Rectangle 36">
            <a:extLst>
              <a:ext uri="{FF2B5EF4-FFF2-40B4-BE49-F238E27FC236}">
                <a16:creationId xmlns:a16="http://schemas.microsoft.com/office/drawing/2014/main" id="{55B78BE1-08BA-492C-89DB-88978884A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341438"/>
            <a:ext cx="741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000" b="1" u="sng">
                <a:latin typeface="Arial" panose="020B0604020202020204" pitchFamily="34" charset="0"/>
              </a:rPr>
              <a:t>Hõõrdliidte eelised ja puudused võrreldes seondliidetega</a:t>
            </a:r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1A18A68E-7834-4F83-9CA0-478AB32CE15C}"/>
              </a:ext>
            </a:extLst>
          </p:cNvPr>
          <p:cNvSpPr>
            <a:spLocks/>
          </p:cNvSpPr>
          <p:nvPr/>
        </p:nvSpPr>
        <p:spPr bwMode="auto">
          <a:xfrm>
            <a:off x="539750" y="188913"/>
            <a:ext cx="7272338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endParaRPr lang="et-EE" sz="2800" b="1" u="sng" dirty="0">
              <a:latin typeface="Arial" charset="0"/>
            </a:endParaRPr>
          </a:p>
          <a:p>
            <a:pPr eaLnBrk="1" hangingPunct="1">
              <a:defRPr/>
            </a:pPr>
            <a:r>
              <a:rPr lang="et-EE" sz="2800" b="1" u="sng" dirty="0">
                <a:latin typeface="Arial" charset="0"/>
              </a:rPr>
              <a:t>1. Hõõrdliited, nende põhitüübid ja eelised seondliidete ees</a:t>
            </a:r>
          </a:p>
          <a:p>
            <a:pPr eaLnBrk="1" hangingPunct="1">
              <a:defRPr/>
            </a:pPr>
            <a:endParaRPr lang="et-EE" sz="2400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3320" name="Footer Placeholder 4">
            <a:extLst>
              <a:ext uri="{FF2B5EF4-FFF2-40B4-BE49-F238E27FC236}">
                <a16:creationId xmlns:a16="http://schemas.microsoft.com/office/drawing/2014/main" id="{A1F9FF9D-E0E5-4196-BA9F-A83CBD5FE1CC}"/>
              </a:ext>
            </a:extLst>
          </p:cNvPr>
          <p:cNvSpPr txBox="1">
            <a:spLocks noGrp="1"/>
          </p:cNvSpPr>
          <p:nvPr/>
        </p:nvSpPr>
        <p:spPr bwMode="auto">
          <a:xfrm>
            <a:off x="2339975" y="6524625"/>
            <a:ext cx="68040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404D63D8-F07D-47C6-9714-B6ED4644F1C9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5363" name="Title 5">
            <a:extLst>
              <a:ext uri="{FF2B5EF4-FFF2-40B4-BE49-F238E27FC236}">
                <a16:creationId xmlns:a16="http://schemas.microsoft.com/office/drawing/2014/main" id="{F831FF6B-50C5-4BA3-B0DA-CC6C95C51366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15364" name="Rectangle 11">
            <a:extLst>
              <a:ext uri="{FF2B5EF4-FFF2-40B4-BE49-F238E27FC236}">
                <a16:creationId xmlns:a16="http://schemas.microsoft.com/office/drawing/2014/main" id="{3E61A896-CF9D-47FF-96E8-D797E41CF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5365" name="Rectangle 17">
            <a:extLst>
              <a:ext uri="{FF2B5EF4-FFF2-40B4-BE49-F238E27FC236}">
                <a16:creationId xmlns:a16="http://schemas.microsoft.com/office/drawing/2014/main" id="{BD0B9259-786E-4B29-9586-45A102D35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5366" name="Rectangle 18">
            <a:extLst>
              <a:ext uri="{FF2B5EF4-FFF2-40B4-BE49-F238E27FC236}">
                <a16:creationId xmlns:a16="http://schemas.microsoft.com/office/drawing/2014/main" id="{7F878394-48E7-4B2F-8DFA-6F6838531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412875"/>
            <a:ext cx="7707312" cy="915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23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2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6223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6223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PRESSLIIDE = liide, kus selle komponendid on istatud PINGUGA ning koormuse ülekandmine ühelt liite komponendilt teisele toimub pingust tulenud radiaaljõust tingitud hõõrdumise abil.</a:t>
            </a:r>
          </a:p>
        </p:txBody>
      </p:sp>
      <p:sp>
        <p:nvSpPr>
          <p:cNvPr id="15367" name="Rectangle 23">
            <a:extLst>
              <a:ext uri="{FF2B5EF4-FFF2-40B4-BE49-F238E27FC236}">
                <a16:creationId xmlns:a16="http://schemas.microsoft.com/office/drawing/2014/main" id="{26541598-B744-4C47-A14E-1039255A9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708275"/>
            <a:ext cx="4608513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t-EE" sz="1800" b="1" u="sng">
                <a:latin typeface="Arial" panose="020B0604020202020204" pitchFamily="34" charset="0"/>
              </a:rPr>
              <a:t>Liiga VÄIKE ping võib põhjustada:</a:t>
            </a:r>
            <a:endParaRPr lang="et-EE" altLang="et-EE" sz="1800" b="1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1.</a:t>
            </a:r>
            <a:r>
              <a:rPr lang="en-US" altLang="et-EE" sz="1800" b="1">
                <a:latin typeface="Arial" panose="020B0604020202020204" pitchFamily="34" charset="0"/>
              </a:rPr>
              <a:t>Liite LÄBILIBISEMISE;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2.</a:t>
            </a:r>
            <a:r>
              <a:rPr lang="en-US" altLang="et-EE" sz="1800" b="1">
                <a:latin typeface="Arial" panose="020B0604020202020204" pitchFamily="34" charset="0"/>
              </a:rPr>
              <a:t>Liitepindadel FRETTINGkorrosiooni, mis kahjustab</a:t>
            </a:r>
            <a:r>
              <a:rPr lang="et-EE" altLang="et-EE" sz="1800" b="1">
                <a:latin typeface="Arial" panose="020B0604020202020204" pitchFamily="34" charset="0"/>
              </a:rPr>
              <a:t> </a:t>
            </a:r>
            <a:r>
              <a:rPr lang="en-US" altLang="et-EE" sz="1800" b="1">
                <a:latin typeface="Arial" panose="020B0604020202020204" pitchFamily="34" charset="0"/>
              </a:rPr>
              <a:t>liitepindu ning suurendab läbilibisemise ohtu</a:t>
            </a:r>
            <a:r>
              <a:rPr lang="et-EE" altLang="et-EE" sz="1800" b="1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 u="sng">
                <a:latin typeface="Arial" panose="020B0604020202020204" pitchFamily="34" charset="0"/>
              </a:rPr>
              <a:t>Liiga SUUR ping võib põhjustada:</a:t>
            </a:r>
            <a:endParaRPr lang="et-EE" altLang="et-EE" sz="18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800" b="1">
                <a:latin typeface="Arial" panose="020B0604020202020204" pitchFamily="34" charset="0"/>
              </a:rPr>
              <a:t>1. Suure pingekontsentratsiooni ning detailide enneaegse VÄSIMUSPURUNEMISE;</a:t>
            </a:r>
            <a:endParaRPr lang="et-EE" altLang="et-EE" sz="180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t-EE" sz="1800" b="1">
                <a:latin typeface="Arial" panose="020B0604020202020204" pitchFamily="34" charset="0"/>
              </a:rPr>
              <a:t>2. Rummu materjali VOOLAMISE ning pingu</a:t>
            </a:r>
            <a:r>
              <a:rPr lang="et-EE" altLang="et-EE" sz="1800" b="1">
                <a:latin typeface="Arial" panose="020B0604020202020204" pitchFamily="34" charset="0"/>
              </a:rPr>
              <a:t> </a:t>
            </a:r>
            <a:r>
              <a:rPr lang="en-US" altLang="et-EE" sz="1800" b="1">
                <a:latin typeface="Arial" panose="020B0604020202020204" pitchFamily="34" charset="0"/>
              </a:rPr>
              <a:t>ülemäärase</a:t>
            </a:r>
            <a:r>
              <a:rPr lang="et-EE" altLang="et-EE" sz="1800" b="1">
                <a:latin typeface="Arial" panose="020B0604020202020204" pitchFamily="34" charset="0"/>
              </a:rPr>
              <a:t> </a:t>
            </a:r>
            <a:r>
              <a:rPr lang="en-US" altLang="et-EE" sz="1800" b="1">
                <a:latin typeface="Arial" panose="020B0604020202020204" pitchFamily="34" charset="0"/>
              </a:rPr>
              <a:t>vähenemise</a:t>
            </a:r>
            <a:r>
              <a:rPr lang="et-EE" altLang="et-EE" sz="1800" b="1">
                <a:latin typeface="Arial" panose="020B0604020202020204" pitchFamily="34" charset="0"/>
              </a:rPr>
              <a:t>.</a:t>
            </a:r>
            <a:endParaRPr lang="en-US" altLang="et-EE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 b="1">
              <a:latin typeface="Arial" panose="020B0604020202020204" pitchFamily="34" charset="0"/>
            </a:endParaRPr>
          </a:p>
        </p:txBody>
      </p:sp>
      <p:pic>
        <p:nvPicPr>
          <p:cNvPr id="15368" name="Picture 24">
            <a:extLst>
              <a:ext uri="{FF2B5EF4-FFF2-40B4-BE49-F238E27FC236}">
                <a16:creationId xmlns:a16="http://schemas.microsoft.com/office/drawing/2014/main" id="{949B9D1F-8575-4488-A3A6-1BE327B35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492375"/>
            <a:ext cx="20161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25">
            <a:extLst>
              <a:ext uri="{FF2B5EF4-FFF2-40B4-BE49-F238E27FC236}">
                <a16:creationId xmlns:a16="http://schemas.microsoft.com/office/drawing/2014/main" id="{BF9C243A-AE16-4CCA-BC08-8B5A3AACF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365625"/>
            <a:ext cx="18478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Footer Placeholder 4">
            <a:extLst>
              <a:ext uri="{FF2B5EF4-FFF2-40B4-BE49-F238E27FC236}">
                <a16:creationId xmlns:a16="http://schemas.microsoft.com/office/drawing/2014/main" id="{539AF117-7E73-41AA-81FF-F158128C0BE7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480175"/>
            <a:ext cx="7164387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FA78EE0C-84EB-4BA4-BDB0-545E90EBA43D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7411" name="Rectangle 11">
            <a:extLst>
              <a:ext uri="{FF2B5EF4-FFF2-40B4-BE49-F238E27FC236}">
                <a16:creationId xmlns:a16="http://schemas.microsoft.com/office/drawing/2014/main" id="{4B527C1B-5C06-4E7E-8515-DF05C6F59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7412" name="Rectangle 12">
            <a:extLst>
              <a:ext uri="{FF2B5EF4-FFF2-40B4-BE49-F238E27FC236}">
                <a16:creationId xmlns:a16="http://schemas.microsoft.com/office/drawing/2014/main" id="{A55FABB7-724A-4301-8E50-2F5F49621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836613"/>
            <a:ext cx="7921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t-EE" sz="1600" b="1">
                <a:latin typeface="Arial" panose="020B0604020202020204" pitchFamily="34" charset="0"/>
              </a:rPr>
              <a:t>Liite pressimisel</a:t>
            </a:r>
            <a:r>
              <a:rPr lang="et-EE" altLang="et-EE" sz="1600" b="1">
                <a:latin typeface="Arial" panose="020B0604020202020204" pitchFamily="34" charset="0"/>
              </a:rPr>
              <a:t> tuleb arvesse võtta, et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et-EE" altLang="et-EE" sz="1600" b="1">
                <a:latin typeface="Arial" panose="020B0604020202020204" pitchFamily="34" charset="0"/>
              </a:rPr>
              <a:t> </a:t>
            </a:r>
            <a:r>
              <a:rPr lang="en-US" altLang="et-EE" sz="1600" b="1">
                <a:latin typeface="Arial" panose="020B0604020202020204" pitchFamily="34" charset="0"/>
              </a:rPr>
              <a:t>pinnakonarused osaliselt tasanduvad,</a:t>
            </a:r>
            <a:r>
              <a:rPr lang="et-EE" altLang="et-EE" sz="1600" b="1">
                <a:latin typeface="Arial" panose="020B0604020202020204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et-EE" altLang="et-EE" sz="1600" b="1">
                <a:latin typeface="Arial" panose="020B0604020202020204" pitchFamily="34" charset="0"/>
              </a:rPr>
              <a:t> detailid deformeeruvad temperatuuri muutmisel </a:t>
            </a:r>
          </a:p>
          <a:p>
            <a:pPr algn="just" eaLnBrk="1" hangingPunct="1">
              <a:spcBef>
                <a:spcPct val="0"/>
              </a:spcBef>
              <a:buFontTx/>
              <a:buChar char="•"/>
            </a:pPr>
            <a:r>
              <a:rPr lang="et-EE" altLang="et-EE" sz="1600" b="1">
                <a:latin typeface="Arial" panose="020B0604020202020204" pitchFamily="34" charset="0"/>
              </a:rPr>
              <a:t> kiirekäiguliste rakenduste korral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ping võib väheneda </a:t>
            </a:r>
            <a:r>
              <a:rPr lang="en-US" altLang="et-EE" sz="1600" b="1">
                <a:latin typeface="Arial" panose="020B0604020202020204" pitchFamily="34" charset="0"/>
              </a:rPr>
              <a:t>seetõttu võib pingu võtta arvutuslikust veidi suurema</a:t>
            </a:r>
            <a:r>
              <a:rPr lang="et-EE" altLang="et-EE" sz="1600" b="1">
                <a:latin typeface="Arial" panose="020B0604020202020204" pitchFamily="34" charset="0"/>
              </a:rPr>
              <a:t>:</a:t>
            </a:r>
            <a:endParaRPr lang="en-US" altLang="et-EE" sz="1600" b="1">
              <a:latin typeface="Arial" panose="020B0604020202020204" pitchFamily="34" charset="0"/>
            </a:endParaRPr>
          </a:p>
        </p:txBody>
      </p:sp>
      <p:pic>
        <p:nvPicPr>
          <p:cNvPr id="17413" name="Picture 14">
            <a:extLst>
              <a:ext uri="{FF2B5EF4-FFF2-40B4-BE49-F238E27FC236}">
                <a16:creationId xmlns:a16="http://schemas.microsoft.com/office/drawing/2014/main" id="{876B065B-5DB7-436C-9FE4-BCDFB10C5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205038"/>
            <a:ext cx="352901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414" name="Object 15">
            <a:extLst>
              <a:ext uri="{FF2B5EF4-FFF2-40B4-BE49-F238E27FC236}">
                <a16:creationId xmlns:a16="http://schemas.microsoft.com/office/drawing/2014/main" id="{9AA98B8C-BE72-466A-A657-668D0CD9CE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8413" y="3644900"/>
          <a:ext cx="182403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9" name="Equation" r:id="rId5" imgW="1002865" imgH="241195" progId="Equation.3">
                  <p:embed/>
                </p:oleObj>
              </mc:Choice>
              <mc:Fallback>
                <p:oleObj name="Equation" r:id="rId5" imgW="1002865" imgH="24119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3644900"/>
                        <a:ext cx="1824037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6">
            <a:extLst>
              <a:ext uri="{FF2B5EF4-FFF2-40B4-BE49-F238E27FC236}">
                <a16:creationId xmlns:a16="http://schemas.microsoft.com/office/drawing/2014/main" id="{A49D5132-3A6F-4487-A464-04F8970D9B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3644900"/>
          <a:ext cx="18716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Equation" r:id="rId7" imgW="965200" imgH="228600" progId="Equation.3">
                  <p:embed/>
                </p:oleObj>
              </mc:Choice>
              <mc:Fallback>
                <p:oleObj name="Equation" r:id="rId7" imgW="9652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644900"/>
                        <a:ext cx="1871663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17">
            <a:extLst>
              <a:ext uri="{FF2B5EF4-FFF2-40B4-BE49-F238E27FC236}">
                <a16:creationId xmlns:a16="http://schemas.microsoft.com/office/drawing/2014/main" id="{963B948F-3AB4-4709-A0D9-15B0E5EB46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0950" y="2708275"/>
          <a:ext cx="1527175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Equation" r:id="rId9" imgW="1054100" imgH="457200" progId="Equation.3">
                  <p:embed/>
                </p:oleObj>
              </mc:Choice>
              <mc:Fallback>
                <p:oleObj name="Equation" r:id="rId9" imgW="10541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2708275"/>
                        <a:ext cx="1527175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Rectangle 19">
            <a:extLst>
              <a:ext uri="{FF2B5EF4-FFF2-40B4-BE49-F238E27FC236}">
                <a16:creationId xmlns:a16="http://schemas.microsoft.com/office/drawing/2014/main" id="{F1AB4D4B-C2A5-4A96-AE2B-0692B8740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2636838"/>
            <a:ext cx="51847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s.o minimaalselt lubatava pingu ISO tabelväärtus või selle tõenäose pingu väärtus.</a:t>
            </a:r>
            <a:endParaRPr lang="en-US" altLang="et-EE" sz="1400" b="1">
              <a:latin typeface="Arial" panose="020B0604020202020204" pitchFamily="34" charset="0"/>
            </a:endParaRPr>
          </a:p>
        </p:txBody>
      </p:sp>
      <p:sp>
        <p:nvSpPr>
          <p:cNvPr id="17418" name="Rectangle 20">
            <a:extLst>
              <a:ext uri="{FF2B5EF4-FFF2-40B4-BE49-F238E27FC236}">
                <a16:creationId xmlns:a16="http://schemas.microsoft.com/office/drawing/2014/main" id="{D4914D3F-AE1A-429B-BBC1-5EB79E5C9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3141663"/>
            <a:ext cx="5184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s.o minimaalselt lubatava pingu arvutuslik väärtus.</a:t>
            </a:r>
            <a:endParaRPr lang="en-US" altLang="et-EE" sz="1400" b="1">
              <a:latin typeface="Arial" panose="020B0604020202020204" pitchFamily="34" charset="0"/>
            </a:endParaRPr>
          </a:p>
        </p:txBody>
      </p:sp>
      <p:graphicFrame>
        <p:nvGraphicFramePr>
          <p:cNvPr id="17419" name="Object 21">
            <a:extLst>
              <a:ext uri="{FF2B5EF4-FFF2-40B4-BE49-F238E27FC236}">
                <a16:creationId xmlns:a16="http://schemas.microsoft.com/office/drawing/2014/main" id="{603CF107-93BE-4284-8AC1-B11D3B4B6E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4221163"/>
          <a:ext cx="33845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Equation" r:id="rId11" imgW="2133600" imgH="228600" progId="Equation.3">
                  <p:embed/>
                </p:oleObj>
              </mc:Choice>
              <mc:Fallback>
                <p:oleObj name="Equation" r:id="rId11" imgW="213360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221163"/>
                        <a:ext cx="338455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Rectangle 22">
            <a:extLst>
              <a:ext uri="{FF2B5EF4-FFF2-40B4-BE49-F238E27FC236}">
                <a16:creationId xmlns:a16="http://schemas.microsoft.com/office/drawing/2014/main" id="{EE42F98C-CA48-4EEE-88F6-98FF23926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716338"/>
            <a:ext cx="1009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, kus</a:t>
            </a:r>
            <a:endParaRPr lang="en-US" altLang="et-EE" sz="1400" b="1">
              <a:latin typeface="Arial" panose="020B0604020202020204" pitchFamily="34" charset="0"/>
            </a:endParaRPr>
          </a:p>
        </p:txBody>
      </p:sp>
      <p:graphicFrame>
        <p:nvGraphicFramePr>
          <p:cNvPr id="17421" name="Object 23">
            <a:extLst>
              <a:ext uri="{FF2B5EF4-FFF2-40B4-BE49-F238E27FC236}">
                <a16:creationId xmlns:a16="http://schemas.microsoft.com/office/drawing/2014/main" id="{9816AF16-ADCA-425F-8E0A-0BAC878071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6092825"/>
          <a:ext cx="3000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3" name="Equation" r:id="rId13" imgW="190500" imgH="228600" progId="Equation.3">
                  <p:embed/>
                </p:oleObj>
              </mc:Choice>
              <mc:Fallback>
                <p:oleObj name="Equation" r:id="rId13" imgW="1905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6092825"/>
                        <a:ext cx="3000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Rectangle 25">
            <a:extLst>
              <a:ext uri="{FF2B5EF4-FFF2-40B4-BE49-F238E27FC236}">
                <a16:creationId xmlns:a16="http://schemas.microsoft.com/office/drawing/2014/main" id="{09523D20-65F5-4FFA-A7F0-82D325CB5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488" y="4149725"/>
            <a:ext cx="46085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s.o parand, mis võtab arvesse, et liite pressimisel pinnakonarused osaliselt tasanduvad,</a:t>
            </a:r>
          </a:p>
        </p:txBody>
      </p:sp>
      <p:sp>
        <p:nvSpPr>
          <p:cNvPr id="17423" name="Rectangle 26">
            <a:extLst>
              <a:ext uri="{FF2B5EF4-FFF2-40B4-BE49-F238E27FC236}">
                <a16:creationId xmlns:a16="http://schemas.microsoft.com/office/drawing/2014/main" id="{3B76EA47-0359-4374-A382-5A78618BE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3716338"/>
            <a:ext cx="51847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s.o parand.</a:t>
            </a:r>
            <a:endParaRPr lang="en-US" altLang="et-EE" sz="1400" b="1">
              <a:latin typeface="Arial" panose="020B0604020202020204" pitchFamily="34" charset="0"/>
            </a:endParaRPr>
          </a:p>
        </p:txBody>
      </p:sp>
      <p:sp>
        <p:nvSpPr>
          <p:cNvPr id="17424" name="Rectangle 27">
            <a:extLst>
              <a:ext uri="{FF2B5EF4-FFF2-40B4-BE49-F238E27FC236}">
                <a16:creationId xmlns:a16="http://schemas.microsoft.com/office/drawing/2014/main" id="{7E9D0A9D-7E29-46EB-9960-B6E3F70FA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092825"/>
            <a:ext cx="698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Parand, mida tuleb arvesse võtta kiirekäiguliste rakenduste korral, kui võlli pöörlemissagedus on üle </a:t>
            </a:r>
            <a:r>
              <a:rPr lang="et-EE" altLang="et-EE" sz="1400" b="1" i="1">
                <a:latin typeface="Arial" panose="020B0604020202020204" pitchFamily="34" charset="0"/>
              </a:rPr>
              <a:t>n </a:t>
            </a:r>
            <a:r>
              <a:rPr lang="et-EE" altLang="et-EE" sz="1400" b="1">
                <a:latin typeface="Arial" panose="020B0604020202020204" pitchFamily="34" charset="0"/>
              </a:rPr>
              <a:t>= (20 000 – 30 000) 1/min. </a:t>
            </a:r>
          </a:p>
        </p:txBody>
      </p:sp>
      <p:sp>
        <p:nvSpPr>
          <p:cNvPr id="17425" name="Rectangle 28">
            <a:extLst>
              <a:ext uri="{FF2B5EF4-FFF2-40B4-BE49-F238E27FC236}">
                <a16:creationId xmlns:a16="http://schemas.microsoft.com/office/drawing/2014/main" id="{CAC845D6-F80F-473A-9F83-5C8F9D7D7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724400"/>
            <a:ext cx="51847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see parand võtab arvesse temperatuuri muutmisega seotud deformatsiooni (keskkonna temp.    t = 20</a:t>
            </a:r>
            <a:r>
              <a:rPr lang="en-US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C).</a:t>
            </a:r>
            <a:endParaRPr lang="en-US" altLang="et-EE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6" name="Rectangle 29">
            <a:extLst>
              <a:ext uri="{FF2B5EF4-FFF2-40B4-BE49-F238E27FC236}">
                <a16:creationId xmlns:a16="http://schemas.microsoft.com/office/drawing/2014/main" id="{2D8B8CF3-B4C7-4813-97CF-90061434A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644900"/>
            <a:ext cx="2232025" cy="431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t-EE" altLang="et-EE" sz="1800">
              <a:latin typeface="Arial" panose="020B0604020202020204" pitchFamily="34" charset="0"/>
            </a:endParaRPr>
          </a:p>
        </p:txBody>
      </p:sp>
      <p:graphicFrame>
        <p:nvGraphicFramePr>
          <p:cNvPr id="17427" name="Object 30">
            <a:extLst>
              <a:ext uri="{FF2B5EF4-FFF2-40B4-BE49-F238E27FC236}">
                <a16:creationId xmlns:a16="http://schemas.microsoft.com/office/drawing/2014/main" id="{5BCC8F52-2B72-4617-B9E1-0CBCE9D1D9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22900" y="2205038"/>
          <a:ext cx="36226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4" name="Equation" r:id="rId15" imgW="2146300" imgH="241300" progId="Equation.3">
                  <p:embed/>
                </p:oleObj>
              </mc:Choice>
              <mc:Fallback>
                <p:oleObj name="Equation" r:id="rId15" imgW="2146300" imgH="2413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900" y="2205038"/>
                        <a:ext cx="362267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8" name="Rectangle 31">
            <a:extLst>
              <a:ext uri="{FF2B5EF4-FFF2-40B4-BE49-F238E27FC236}">
                <a16:creationId xmlns:a16="http://schemas.microsoft.com/office/drawing/2014/main" id="{9C167E53-333E-4744-AC07-A9263B9D4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2276475"/>
            <a:ext cx="647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</a:rPr>
              <a:t>Või </a:t>
            </a:r>
            <a:endParaRPr lang="en-US" altLang="et-EE" sz="1400" b="1">
              <a:latin typeface="Arial" panose="020B0604020202020204" pitchFamily="34" charset="0"/>
            </a:endParaRPr>
          </a:p>
        </p:txBody>
      </p:sp>
      <p:sp>
        <p:nvSpPr>
          <p:cNvPr id="17429" name="Rectangle 32">
            <a:extLst>
              <a:ext uri="{FF2B5EF4-FFF2-40B4-BE49-F238E27FC236}">
                <a16:creationId xmlns:a16="http://schemas.microsoft.com/office/drawing/2014/main" id="{FFBC43B2-7234-46A8-857A-5CE018D0B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5300663"/>
            <a:ext cx="770572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 i="1">
                <a:latin typeface="Arial" panose="020B0604020202020204" pitchFamily="34" charset="0"/>
              </a:rPr>
              <a:t>t</a:t>
            </a:r>
            <a:r>
              <a:rPr lang="et-EE" altLang="et-EE" sz="1400" b="1" i="1" baseline="-25000">
                <a:latin typeface="Arial" panose="020B0604020202020204" pitchFamily="34" charset="0"/>
              </a:rPr>
              <a:t>2</a:t>
            </a:r>
            <a:r>
              <a:rPr lang="et-EE" altLang="et-EE" sz="1400" b="1">
                <a:latin typeface="Arial" panose="020B0604020202020204" pitchFamily="34" charset="0"/>
              </a:rPr>
              <a:t> ,</a:t>
            </a:r>
            <a:r>
              <a:rPr lang="en-US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C; </a:t>
            </a:r>
            <a:r>
              <a:rPr lang="el-GR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t-EE" altLang="et-EE" sz="1400" b="1" i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, 1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C on rummu töötemperatuur ja materjali joonpaisumistegur;     </a:t>
            </a:r>
            <a:r>
              <a:rPr lang="et-EE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t-EE" sz="1400" b="1" i="1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en-US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C; </a:t>
            </a:r>
            <a:r>
              <a:rPr lang="el-GR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t-EE" altLang="et-EE" sz="1400" b="1" i="1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, 1/</a:t>
            </a:r>
            <a:r>
              <a:rPr lang="en-US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C – sama võllile;  </a:t>
            </a:r>
            <a:r>
              <a:rPr lang="et-EE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– istu nimimõõde; </a:t>
            </a:r>
            <a:r>
              <a:rPr lang="el-GR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 =12∙10</a:t>
            </a:r>
            <a:r>
              <a:rPr lang="et-EE" altLang="et-EE" sz="1400" b="1" baseline="30000">
                <a:latin typeface="Arial" panose="020B0604020202020204" pitchFamily="34" charset="0"/>
                <a:cs typeface="Arial" panose="020B0604020202020204" pitchFamily="34" charset="0"/>
              </a:rPr>
              <a:t>-6 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terasele.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Kui (</a:t>
            </a:r>
            <a:r>
              <a:rPr lang="et-EE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t-EE" sz="1400" b="1" i="1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 -20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) või (</a:t>
            </a:r>
            <a:r>
              <a:rPr lang="et-EE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20 –t</a:t>
            </a:r>
            <a:r>
              <a:rPr lang="et-EE" altLang="et-EE" sz="1400" b="1" i="1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) ei ületa 10</a:t>
            </a:r>
            <a:r>
              <a:rPr lang="en-US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C, siis </a:t>
            </a:r>
            <a:r>
              <a:rPr lang="et-EE" altLang="et-EE" sz="1400" b="1" i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t-EE" altLang="et-EE" sz="1400" b="1" i="1" baseline="-2500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t-EE" altLang="et-EE" sz="1400" b="1">
                <a:latin typeface="Arial" panose="020B0604020202020204" pitchFamily="34" charset="0"/>
                <a:cs typeface="Arial" panose="020B0604020202020204" pitchFamily="34" charset="0"/>
              </a:rPr>
              <a:t>võib mitte arvesse võtta.</a:t>
            </a:r>
            <a:endParaRPr lang="en-US" altLang="et-EE" sz="1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30" name="Picture 33">
            <a:extLst>
              <a:ext uri="{FF2B5EF4-FFF2-40B4-BE49-F238E27FC236}">
                <a16:creationId xmlns:a16="http://schemas.microsoft.com/office/drawing/2014/main" id="{A176C7AA-8B8D-4B91-80B8-848668906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724400"/>
            <a:ext cx="33274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31" name="Title 5">
            <a:extLst>
              <a:ext uri="{FF2B5EF4-FFF2-40B4-BE49-F238E27FC236}">
                <a16:creationId xmlns:a16="http://schemas.microsoft.com/office/drawing/2014/main" id="{06682703-4193-4F23-B58E-CBBDE0A987F4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17432" name="Footer Placeholder 4">
            <a:extLst>
              <a:ext uri="{FF2B5EF4-FFF2-40B4-BE49-F238E27FC236}">
                <a16:creationId xmlns:a16="http://schemas.microsoft.com/office/drawing/2014/main" id="{4BFA57F9-EE55-4FF1-9CED-CFE8C188ED8B}"/>
              </a:ext>
            </a:extLst>
          </p:cNvPr>
          <p:cNvSpPr txBox="1">
            <a:spLocks noGrp="1"/>
          </p:cNvSpPr>
          <p:nvPr/>
        </p:nvSpPr>
        <p:spPr bwMode="auto">
          <a:xfrm>
            <a:off x="1979613" y="6678613"/>
            <a:ext cx="7164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ED52A057-0B51-4A11-BEB2-1F1A7A1FE427}"/>
              </a:ext>
            </a:extLst>
          </p:cNvPr>
          <p:cNvSpPr txBox="1">
            <a:spLocks noGrp="1"/>
          </p:cNvSpPr>
          <p:nvPr/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</p:spPr>
        <p:txBody>
          <a:bodyPr anchor="b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BED1F718-D79D-44C0-AB8F-211B4BB38E0A}" type="datetime1">
              <a:rPr lang="et-EE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27.01.2019</a:t>
            </a:fld>
            <a:endParaRPr lang="et-EE" sz="1200">
              <a:solidFill>
                <a:schemeClr val="bg2">
                  <a:shade val="50000"/>
                  <a:satMod val="200000"/>
                </a:schemeClr>
              </a:solidFill>
              <a:latin typeface="+mn-lt"/>
            </a:endParaRPr>
          </a:p>
        </p:txBody>
      </p:sp>
      <p:sp>
        <p:nvSpPr>
          <p:cNvPr id="19459" name="Rectangle 11">
            <a:extLst>
              <a:ext uri="{FF2B5EF4-FFF2-40B4-BE49-F238E27FC236}">
                <a16:creationId xmlns:a16="http://schemas.microsoft.com/office/drawing/2014/main" id="{83A9FEAE-0B87-49DD-83D1-54DB254E5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3573463"/>
            <a:ext cx="360363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19460" name="Rectangle 17">
            <a:extLst>
              <a:ext uri="{FF2B5EF4-FFF2-40B4-BE49-F238E27FC236}">
                <a16:creationId xmlns:a16="http://schemas.microsoft.com/office/drawing/2014/main" id="{E1ACE13A-2A38-4108-8E19-787404063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1013" y="4149725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t-EE" sz="1800">
              <a:latin typeface="Arial" panose="020B0604020202020204" pitchFamily="34" charset="0"/>
            </a:endParaRPr>
          </a:p>
        </p:txBody>
      </p:sp>
      <p:sp>
        <p:nvSpPr>
          <p:cNvPr id="69640" name="Rectangle 36">
            <a:extLst>
              <a:ext uri="{FF2B5EF4-FFF2-40B4-BE49-F238E27FC236}">
                <a16:creationId xmlns:a16="http://schemas.microsoft.com/office/drawing/2014/main" id="{F9FB2E9F-71BF-4185-BC42-3F8C54DDC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908050"/>
            <a:ext cx="6480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t-EE" b="1" u="sng" dirty="0">
                <a:latin typeface="Arial" charset="0"/>
              </a:rPr>
              <a:t>Ülesanne 1. Pressliite projekteerimine</a:t>
            </a:r>
          </a:p>
          <a:p>
            <a:pPr eaLnBrk="1" hangingPunct="1">
              <a:defRPr/>
            </a:pPr>
            <a:endParaRPr lang="et-EE" b="1" u="sng" dirty="0">
              <a:solidFill>
                <a:srgbClr val="57231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9462" name="Rectangle 18">
            <a:extLst>
              <a:ext uri="{FF2B5EF4-FFF2-40B4-BE49-F238E27FC236}">
                <a16:creationId xmlns:a16="http://schemas.microsoft.com/office/drawing/2014/main" id="{4ECC12E6-8894-4E8C-B2CD-FC67D84C9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412875"/>
            <a:ext cx="7921625" cy="2536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Valida ist võlli ja tiguratta ühendamiseks (vt. Joon.1 ) (liistliidet jätta arvestamata). Liitele mõjuv pöördemoment </a:t>
            </a:r>
            <a:r>
              <a:rPr lang="et-EE" altLang="et-EE" sz="1600" b="1" i="1">
                <a:latin typeface="Arial" panose="020B0604020202020204" pitchFamily="34" charset="0"/>
              </a:rPr>
              <a:t>T</a:t>
            </a:r>
            <a:r>
              <a:rPr lang="et-EE" altLang="et-EE" sz="1600" b="1">
                <a:latin typeface="Arial" panose="020B0604020202020204" pitchFamily="34" charset="0"/>
              </a:rPr>
              <a:t>= 1300 Nm ja telgjõud  F</a:t>
            </a:r>
            <a:r>
              <a:rPr lang="et-EE" altLang="et-EE" sz="1600" b="1" i="1">
                <a:latin typeface="Times New Roman" panose="02020603050405020304" pitchFamily="18" charset="0"/>
              </a:rPr>
              <a:t>a</a:t>
            </a:r>
            <a:r>
              <a:rPr lang="et-EE" altLang="et-EE" sz="1600" b="1">
                <a:latin typeface="Arial" panose="020B0604020202020204" pitchFamily="34" charset="0"/>
              </a:rPr>
              <a:t> = 2500 N. Pressliite (pingistu) nimimõõde, võlli läbimõõt </a:t>
            </a:r>
            <a:r>
              <a:rPr lang="et-EE" altLang="et-EE" sz="1600" b="1" i="1">
                <a:latin typeface="Arial" panose="020B0604020202020204" pitchFamily="34" charset="0"/>
              </a:rPr>
              <a:t>d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</a:rPr>
              <a:t>= 60 mm, rummu tinglik välisläbimõõt on </a:t>
            </a:r>
            <a:r>
              <a:rPr lang="et-EE" altLang="et-EE" sz="1600" b="1" i="1">
                <a:latin typeface="Arial" panose="020B0604020202020204" pitchFamily="34" charset="0"/>
              </a:rPr>
              <a:t>d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2 </a:t>
            </a:r>
            <a:r>
              <a:rPr lang="et-EE" altLang="et-EE" sz="1600" b="1">
                <a:latin typeface="Arial" panose="020B0604020202020204" pitchFamily="34" charset="0"/>
              </a:rPr>
              <a:t>=</a:t>
            </a:r>
            <a:r>
              <a:rPr lang="et-EE" altLang="et-EE" sz="1600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</a:rPr>
              <a:t>100 mm, võlli </a:t>
            </a:r>
            <a:r>
              <a:rPr lang="et-EE" altLang="et-EE" sz="1600" b="1" i="1">
                <a:latin typeface="Arial" panose="020B0604020202020204" pitchFamily="34" charset="0"/>
              </a:rPr>
              <a:t>d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1</a:t>
            </a:r>
            <a:r>
              <a:rPr lang="et-EE" altLang="et-EE" sz="1600" b="1">
                <a:latin typeface="Arial" panose="020B0604020202020204" pitchFamily="34" charset="0"/>
              </a:rPr>
              <a:t> = 0</a:t>
            </a:r>
            <a:r>
              <a:rPr lang="et-EE" altLang="et-EE" sz="1600">
                <a:latin typeface="Arial" panose="020B0604020202020204" pitchFamily="34" charset="0"/>
              </a:rPr>
              <a:t> </a:t>
            </a:r>
            <a:r>
              <a:rPr lang="et-EE" altLang="et-EE" sz="1600" b="1">
                <a:latin typeface="Arial" panose="020B0604020202020204" pitchFamily="34" charset="0"/>
              </a:rPr>
              <a:t>(täisvõll), istekoha pikkus (rummu laius istekohal) </a:t>
            </a:r>
            <a:r>
              <a:rPr lang="et-EE" altLang="et-EE" sz="1600" b="1" i="1">
                <a:latin typeface="Times New Roman" panose="02020603050405020304" pitchFamily="18" charset="0"/>
              </a:rPr>
              <a:t>l</a:t>
            </a:r>
            <a:r>
              <a:rPr lang="et-EE" altLang="et-EE" sz="1600" b="1">
                <a:latin typeface="Arial" panose="020B0604020202020204" pitchFamily="34" charset="0"/>
              </a:rPr>
              <a:t> = 90 mm. Tiguratta rummu materjal on valuteras 1.0552  DIN 1681 (</a:t>
            </a:r>
            <a:r>
              <a:rPr lang="ru-RU" altLang="et-EE" sz="1600" b="1" i="1">
                <a:latin typeface="Arial" panose="020B0604020202020204" pitchFamily="34" charset="0"/>
              </a:rPr>
              <a:t>σ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Y2 </a:t>
            </a:r>
            <a:r>
              <a:rPr lang="et-EE" altLang="et-EE" sz="1600" b="1" i="1">
                <a:latin typeface="Arial" panose="020B0604020202020204" pitchFamily="34" charset="0"/>
              </a:rPr>
              <a:t>= R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eH2</a:t>
            </a:r>
            <a:r>
              <a:rPr lang="et-EE" altLang="et-EE" sz="1600" b="1" i="1">
                <a:latin typeface="Arial" panose="020B0604020202020204" pitchFamily="34" charset="0"/>
              </a:rPr>
              <a:t> = 280 </a:t>
            </a:r>
            <a:r>
              <a:rPr lang="et-EE" altLang="et-EE" sz="1600" b="1">
                <a:latin typeface="Arial" panose="020B0604020202020204" pitchFamily="34" charset="0"/>
              </a:rPr>
              <a:t>MPa</a:t>
            </a:r>
            <a:r>
              <a:rPr lang="et-EE" altLang="et-EE" sz="1600" b="1" i="1">
                <a:latin typeface="Arial" panose="020B0604020202020204" pitchFamily="34" charset="0"/>
              </a:rPr>
              <a:t>)</a:t>
            </a:r>
            <a:r>
              <a:rPr lang="et-EE" altLang="et-EE" sz="1600" b="1">
                <a:latin typeface="Arial" panose="020B0604020202020204" pitchFamily="34" charset="0"/>
              </a:rPr>
              <a:t>, võlli materjal on teras C45 (</a:t>
            </a:r>
            <a:r>
              <a:rPr lang="ru-RU" altLang="et-EE" sz="1600" b="1" i="1">
                <a:latin typeface="Arial" panose="020B0604020202020204" pitchFamily="34" charset="0"/>
              </a:rPr>
              <a:t>σ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Y1</a:t>
            </a:r>
            <a:r>
              <a:rPr lang="et-EE" altLang="et-EE" sz="1600" b="1" i="1">
                <a:latin typeface="Arial" panose="020B0604020202020204" pitchFamily="34" charset="0"/>
              </a:rPr>
              <a:t> = R</a:t>
            </a:r>
            <a:r>
              <a:rPr lang="et-EE" altLang="et-EE" sz="1600" b="1" i="1" baseline="-25000">
                <a:latin typeface="Arial" panose="020B0604020202020204" pitchFamily="34" charset="0"/>
              </a:rPr>
              <a:t>eH1</a:t>
            </a:r>
            <a:r>
              <a:rPr lang="et-EE" altLang="et-EE" sz="1600" b="1" i="1">
                <a:latin typeface="Arial" panose="020B0604020202020204" pitchFamily="34" charset="0"/>
              </a:rPr>
              <a:t> = 370 </a:t>
            </a:r>
            <a:r>
              <a:rPr lang="et-EE" altLang="et-EE" sz="1600" b="1">
                <a:latin typeface="Arial" panose="020B0604020202020204" pitchFamily="34" charset="0"/>
              </a:rPr>
              <a:t>MPa). Võlli ja rummu ava pinnakaredus R</a:t>
            </a:r>
            <a:r>
              <a:rPr lang="et-EE" altLang="et-EE" sz="1600" b="1" baseline="-25000">
                <a:latin typeface="Arial" panose="020B0604020202020204" pitchFamily="34" charset="0"/>
              </a:rPr>
              <a:t>z1</a:t>
            </a:r>
            <a:r>
              <a:rPr lang="et-EE" altLang="et-EE" sz="1600" b="1">
                <a:latin typeface="Arial" panose="020B0604020202020204" pitchFamily="34" charset="0"/>
              </a:rPr>
              <a:t> =R</a:t>
            </a:r>
            <a:r>
              <a:rPr lang="et-EE" altLang="et-EE" sz="1600" b="1" baseline="-25000">
                <a:latin typeface="Arial" panose="020B0604020202020204" pitchFamily="34" charset="0"/>
              </a:rPr>
              <a:t>z2</a:t>
            </a:r>
            <a:r>
              <a:rPr lang="et-EE" altLang="et-EE" sz="1600" b="1">
                <a:latin typeface="Arial" panose="020B0604020202020204" pitchFamily="34" charset="0"/>
              </a:rPr>
              <a:t> = 6,3 </a:t>
            </a:r>
            <a:r>
              <a:rPr lang="el-GR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t-EE" altLang="et-EE" sz="1600" b="1">
                <a:latin typeface="Arial" panose="020B0604020202020204" pitchFamily="34" charset="0"/>
                <a:cs typeface="Arial" panose="020B0604020202020204" pitchFamily="34" charset="0"/>
              </a:rPr>
              <a:t>m (puhastreimine). Liidet saadakse pressimise teel. Tõrkedeta töö tõenäosus on 97% ehk töökindluse tegur P = 0.97.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l-GR" altLang="et-EE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63" name="Picture 31">
            <a:extLst>
              <a:ext uri="{FF2B5EF4-FFF2-40B4-BE49-F238E27FC236}">
                <a16:creationId xmlns:a16="http://schemas.microsoft.com/office/drawing/2014/main" id="{90E1CC1C-2A56-4D49-930A-5A1B1FF60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-6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5108575" y="3429000"/>
            <a:ext cx="4035425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32">
            <a:extLst>
              <a:ext uri="{FF2B5EF4-FFF2-40B4-BE49-F238E27FC236}">
                <a16:creationId xmlns:a16="http://schemas.microsoft.com/office/drawing/2014/main" id="{ABBDC2FE-BDAE-4287-8579-23A2E64BD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-12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714750"/>
            <a:ext cx="3052762" cy="243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Rectangle 34">
            <a:extLst>
              <a:ext uri="{FF2B5EF4-FFF2-40B4-BE49-F238E27FC236}">
                <a16:creationId xmlns:a16="http://schemas.microsoft.com/office/drawing/2014/main" id="{E2E29845-F8B9-43F9-994D-D30E6265F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6237288"/>
            <a:ext cx="35544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Joon. 1</a:t>
            </a:r>
            <a:r>
              <a:rPr lang="ru-RU" altLang="et-EE" sz="1600" b="1">
                <a:latin typeface="Arial" panose="020B0604020202020204" pitchFamily="34" charset="0"/>
              </a:rPr>
              <a:t>. </a:t>
            </a:r>
            <a:r>
              <a:rPr lang="et-EE" altLang="et-EE" sz="1600" b="1">
                <a:latin typeface="Arial" panose="020B0604020202020204" pitchFamily="34" charset="0"/>
              </a:rPr>
              <a:t>Võllile pressitud tiguratas.</a:t>
            </a:r>
          </a:p>
        </p:txBody>
      </p:sp>
      <p:sp>
        <p:nvSpPr>
          <p:cNvPr id="19466" name="Rectangle 35">
            <a:extLst>
              <a:ext uri="{FF2B5EF4-FFF2-40B4-BE49-F238E27FC236}">
                <a16:creationId xmlns:a16="http://schemas.microsoft.com/office/drawing/2014/main" id="{40A9745B-619A-483F-B3BF-E047A8F0E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5999163"/>
            <a:ext cx="34607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Joon. 2</a:t>
            </a:r>
            <a:r>
              <a:rPr lang="ru-RU" altLang="et-EE" sz="1600" b="1">
                <a:latin typeface="Arial" panose="020B0604020202020204" pitchFamily="34" charset="0"/>
              </a:rPr>
              <a:t>.</a:t>
            </a:r>
            <a:r>
              <a:rPr lang="et-EE" altLang="et-EE" sz="1600" b="1">
                <a:latin typeface="Arial" panose="020B0604020202020204" pitchFamily="34" charset="0"/>
              </a:rPr>
              <a:t> Pressliite koormusskeem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t-EE" altLang="et-EE" sz="1600" b="1">
                <a:latin typeface="Arial" panose="020B0604020202020204" pitchFamily="34" charset="0"/>
              </a:rPr>
              <a:t>(õõnesvõlli korral).</a:t>
            </a:r>
          </a:p>
        </p:txBody>
      </p:sp>
      <p:sp>
        <p:nvSpPr>
          <p:cNvPr id="19467" name="Title 5">
            <a:extLst>
              <a:ext uri="{FF2B5EF4-FFF2-40B4-BE49-F238E27FC236}">
                <a16:creationId xmlns:a16="http://schemas.microsoft.com/office/drawing/2014/main" id="{BEB73245-7C3E-4CF3-B5F2-2F06CDACAF25}"/>
              </a:ext>
            </a:extLst>
          </p:cNvPr>
          <p:cNvSpPr>
            <a:spLocks/>
          </p:cNvSpPr>
          <p:nvPr/>
        </p:nvSpPr>
        <p:spPr bwMode="auto">
          <a:xfrm>
            <a:off x="395288" y="0"/>
            <a:ext cx="7488237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2800" b="1" u="sng">
                <a:latin typeface="Arial" panose="020B0604020202020204" pitchFamily="34" charset="0"/>
              </a:rPr>
              <a:t>2. Pressliite olemus, kujundamine ja</a:t>
            </a:r>
            <a:r>
              <a:rPr lang="et-EE" altLang="et-EE" sz="2800" b="1">
                <a:latin typeface="Arial" panose="020B0604020202020204" pitchFamily="34" charset="0"/>
              </a:rPr>
              <a:t> </a:t>
            </a:r>
            <a:r>
              <a:rPr lang="et-EE" altLang="et-EE" sz="2800" b="1" u="sng">
                <a:latin typeface="Arial" panose="020B0604020202020204" pitchFamily="34" charset="0"/>
              </a:rPr>
              <a:t>tugevusarvutus</a:t>
            </a:r>
          </a:p>
        </p:txBody>
      </p:sp>
      <p:sp>
        <p:nvSpPr>
          <p:cNvPr id="19468" name="Footer Placeholder 4">
            <a:extLst>
              <a:ext uri="{FF2B5EF4-FFF2-40B4-BE49-F238E27FC236}">
                <a16:creationId xmlns:a16="http://schemas.microsoft.com/office/drawing/2014/main" id="{11CED2BE-DD8A-4576-B48C-3A5ACBF4D2E9}"/>
              </a:ext>
            </a:extLst>
          </p:cNvPr>
          <p:cNvSpPr txBox="1">
            <a:spLocks noGrp="1"/>
          </p:cNvSpPr>
          <p:nvPr/>
        </p:nvSpPr>
        <p:spPr bwMode="auto">
          <a:xfrm>
            <a:off x="2051050" y="6573838"/>
            <a:ext cx="70929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A. </a:t>
            </a:r>
            <a:r>
              <a:rPr lang="et-EE" altLang="et-EE" sz="1200" dirty="0" err="1">
                <a:solidFill>
                  <a:srgbClr val="B5A788"/>
                </a:solidFill>
                <a:latin typeface="Gill Sans MT" panose="020B0502020104020203" pitchFamily="34" charset="0"/>
              </a:rPr>
              <a:t>Sivitski</a:t>
            </a:r>
            <a:r>
              <a:rPr lang="et-EE" altLang="et-EE" sz="1200" dirty="0">
                <a:solidFill>
                  <a:srgbClr val="B5A788"/>
                </a:solidFill>
                <a:latin typeface="Gill Sans MT" panose="020B0502020104020203" pitchFamily="34" charset="0"/>
              </a:rPr>
              <a:t>, Masinaelemendid </a:t>
            </a:r>
            <a:r>
              <a:rPr lang="et-EE" altLang="et-EE" sz="1200" dirty="0">
                <a:solidFill>
                  <a:srgbClr val="B5A788"/>
                </a:solidFill>
                <a:latin typeface="Arial" panose="020B0604020202020204" pitchFamily="34" charset="0"/>
              </a:rPr>
              <a:t>	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10071</TotalTime>
  <Words>1432</Words>
  <Application>Microsoft Office PowerPoint</Application>
  <PresentationFormat>Ekraaniseanss (4:3)</PresentationFormat>
  <Paragraphs>229</Paragraphs>
  <Slides>17</Slides>
  <Notes>17</Notes>
  <HiddenSlides>0</HiddenSlides>
  <MMClips>0</MMClips>
  <ScaleCrop>false</ScaleCrop>
  <HeadingPairs>
    <vt:vector size="8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Manustatud OLE-serverid</vt:lpstr>
      </vt:variant>
      <vt:variant>
        <vt:i4>1</vt:i4>
      </vt:variant>
      <vt:variant>
        <vt:lpstr>Slaidipealkirjad</vt:lpstr>
      </vt:variant>
      <vt:variant>
        <vt:i4>17</vt:i4>
      </vt:variant>
    </vt:vector>
  </HeadingPairs>
  <TitlesOfParts>
    <vt:vector size="24" baseType="lpstr">
      <vt:lpstr>Arial</vt:lpstr>
      <vt:lpstr>Calibri</vt:lpstr>
      <vt:lpstr>Gill Sans MT</vt:lpstr>
      <vt:lpstr>Times New Roman</vt:lpstr>
      <vt:lpstr>Wingdings 2</vt:lpstr>
      <vt:lpstr>Office Theme</vt:lpstr>
      <vt:lpstr>Equation</vt:lpstr>
      <vt:lpstr>MASINAELEMENDID - PROJEKT </vt:lpstr>
      <vt:lpstr>MASINAELEMENDID - PROJEKT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Alina</cp:lastModifiedBy>
  <cp:revision>1135</cp:revision>
  <dcterms:created xsi:type="dcterms:W3CDTF">2011-08-24T10:00:17Z</dcterms:created>
  <dcterms:modified xsi:type="dcterms:W3CDTF">2019-01-27T02:59:09Z</dcterms:modified>
</cp:coreProperties>
</file>