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0"/>
  </p:notesMasterIdLst>
  <p:sldIdLst>
    <p:sldId id="256" r:id="rId2"/>
    <p:sldId id="266" r:id="rId3"/>
    <p:sldId id="392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7" r:id="rId12"/>
    <p:sldId id="421" r:id="rId13"/>
    <p:sldId id="422" r:id="rId14"/>
    <p:sldId id="423" r:id="rId15"/>
    <p:sldId id="424" r:id="rId16"/>
    <p:sldId id="426" r:id="rId17"/>
    <p:sldId id="425" r:id="rId18"/>
    <p:sldId id="428" r:id="rId19"/>
  </p:sldIdLst>
  <p:sldSz cx="9144000" cy="6858000" type="screen4x3"/>
  <p:notesSz cx="7099300" cy="102346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6945" autoAdjust="0"/>
  </p:normalViewPr>
  <p:slideViewPr>
    <p:cSldViewPr>
      <p:cViewPr varScale="1">
        <p:scale>
          <a:sx n="82" d="100"/>
          <a:sy n="82" d="100"/>
        </p:scale>
        <p:origin x="154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91AB04-E2B4-4454-B532-7D3E168A4C0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8B810-FE37-4597-8A69-B3325540506C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F6EA90F-4F5E-4D59-9C52-1D40F4CFEC88}" type="datetimeFigureOut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0A8A1D-ABE0-4014-9498-E77E936CB1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B4E7F3-4F28-483C-B8E1-2DA3E02B6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00498-9592-4864-8640-3986D7D292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A79BD-68AC-4243-A389-94C3A3576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50422E-F958-4534-999D-8CAF2D0F57B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D140940-8E5D-4489-9F73-C96A16F029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71E640EA-D3B7-4646-883B-E53D0196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5CACC47-D56D-4A92-88D8-A5A922425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387141-4A16-4613-A09A-8369CDFE968A}" type="slidenum">
              <a:rPr lang="et-EE" altLang="et-EE" sz="1300" smtClean="0"/>
              <a:pPr>
                <a:spcBef>
                  <a:spcPct val="0"/>
                </a:spcBef>
              </a:pPr>
              <a:t>1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4EB5D74-ACD9-4045-8858-7588C07D3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D991842-8797-4D6D-9BA4-47FDA7466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1F878B2-9636-4D97-8BCF-8D85895B3FE8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C46BEE-91AA-4294-BC42-CA7C922BA7B2}" type="slidenum">
              <a:rPr lang="et-EE" altLang="et-EE" sz="1300"/>
              <a:pPr algn="r" eaLnBrk="1" hangingPunct="1">
                <a:spcBef>
                  <a:spcPct val="0"/>
                </a:spcBef>
              </a:pPr>
              <a:t>10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DE30329-1FC4-4411-AF08-E34BD5F7B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99EC5FD-D7DE-464B-961E-A3E0E365D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ABD9079-61CD-41FA-8F5E-F703783B48CC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D6165C-3A71-4235-BDAB-1F9DE44A8E7E}" type="slidenum">
              <a:rPr lang="et-EE" altLang="et-EE" sz="1300"/>
              <a:pPr algn="r" eaLnBrk="1" hangingPunct="1">
                <a:spcBef>
                  <a:spcPct val="0"/>
                </a:spcBef>
              </a:pPr>
              <a:t>11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01A0041-41F9-4BC0-846E-C2090B44E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D5BB079-107E-4843-AAA6-453891E8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DF88AE2-240C-4AC8-BBBA-15A9792F1B4D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BCE772-3D5B-43E7-B860-3040DA7275B9}" type="slidenum">
              <a:rPr lang="et-EE" altLang="et-EE" sz="1300"/>
              <a:pPr algn="r" eaLnBrk="1" hangingPunct="1">
                <a:spcBef>
                  <a:spcPct val="0"/>
                </a:spcBef>
              </a:pPr>
              <a:t>12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96FBA2C-ADD5-489E-8C9F-2F4113A164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04CD8966-8149-4303-858C-1518969B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B6CBF22-8063-4915-B80B-40121D8FFE07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9FB179-40E0-423E-9210-30A9BB04398C}" type="slidenum">
              <a:rPr lang="et-EE" altLang="et-EE" sz="1300"/>
              <a:pPr algn="r" eaLnBrk="1" hangingPunct="1">
                <a:spcBef>
                  <a:spcPct val="0"/>
                </a:spcBef>
              </a:pPr>
              <a:t>13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90FB5B9-C481-40CA-A8A3-1752E8BFFE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F581BCC-5B29-4543-87B5-BC266C3F1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4A2A029-3710-41F1-A16A-636A6BF6EF6F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A6019-EADC-4E87-BAC0-AE2ADD8377B8}" type="slidenum">
              <a:rPr lang="et-EE" altLang="et-EE" sz="1300"/>
              <a:pPr algn="r" eaLnBrk="1" hangingPunct="1">
                <a:spcBef>
                  <a:spcPct val="0"/>
                </a:spcBef>
              </a:pPr>
              <a:t>14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7AA0B0E-080D-4D0E-9CB0-4BD8C8F63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F4432ED-DC2C-4555-A9BC-6FA931DEB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D36B781-68CB-4E36-84D4-16BACBA27881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923E8C-D90B-4F57-88A1-B97D11838F72}" type="slidenum">
              <a:rPr lang="et-EE" altLang="et-EE" sz="1300"/>
              <a:pPr algn="r" eaLnBrk="1" hangingPunct="1">
                <a:spcBef>
                  <a:spcPct val="0"/>
                </a:spcBef>
              </a:pPr>
              <a:t>15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B0AF9FB-52F2-4251-8562-EB662BCB03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088E565-1670-4B23-BAF3-FE7798D3E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C4BDAE5-2A9D-4B0A-A0CB-6E85743196F1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2C675E-FE62-4A4D-93CA-DE3292347222}" type="slidenum">
              <a:rPr lang="et-EE" altLang="et-EE" sz="1300"/>
              <a:pPr algn="r" eaLnBrk="1" hangingPunct="1">
                <a:spcBef>
                  <a:spcPct val="0"/>
                </a:spcBef>
              </a:pPr>
              <a:t>16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707CFD1-ACA2-477F-ACB1-D43FF1C0BC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C902531-760A-4CF9-9F1B-420371997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DEB2BFB-672D-4A9E-9DBD-98A285BB4879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4E36D2-1412-4FC8-BB3B-1D7DBE84BD99}" type="slidenum">
              <a:rPr lang="et-EE" altLang="et-EE" sz="1300"/>
              <a:pPr algn="r" eaLnBrk="1" hangingPunct="1">
                <a:spcBef>
                  <a:spcPct val="0"/>
                </a:spcBef>
              </a:pPr>
              <a:t>17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9E74561-1322-4446-A80D-CD4307A76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9412249-E464-4A9A-9287-5AD42B1C0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093C0F5-943E-40DB-A254-3F4D57FFBE7B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296B23-556B-41D9-8EA0-42E0236EEEB1}" type="slidenum">
              <a:rPr lang="et-EE" altLang="et-EE" sz="1300"/>
              <a:pPr algn="r" eaLnBrk="1" hangingPunct="1">
                <a:spcBef>
                  <a:spcPct val="0"/>
                </a:spcBef>
              </a:pPr>
              <a:t>18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815F88C-4CE1-4FF0-83D1-6D7F811D73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06C06B2-4E04-4350-8C9C-5D24D184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7D94554-9D43-45A0-A396-A96D90202944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87A541-25BC-4334-8977-76D821AF00C9}" type="slidenum">
              <a:rPr lang="et-EE" altLang="et-EE" sz="1300"/>
              <a:pPr algn="r" eaLnBrk="1" hangingPunct="1">
                <a:spcBef>
                  <a:spcPct val="0"/>
                </a:spcBef>
              </a:pPr>
              <a:t>2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89172C9-A79F-498F-ABA9-410D3B5886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1108CE4-4607-4EE2-B6F5-3DC46D8E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D17C7F3-2C10-44DC-92C2-12851FDF5802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51C2EF-381D-4EF5-B7CF-345068705EED}" type="slidenum">
              <a:rPr lang="et-EE" altLang="et-EE" sz="1300"/>
              <a:pPr algn="r" eaLnBrk="1" hangingPunct="1">
                <a:spcBef>
                  <a:spcPct val="0"/>
                </a:spcBef>
              </a:pPr>
              <a:t>3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BF0855F-8548-4469-A98A-FF07B75387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E26EA9E-FA9A-4716-8DCD-641F5B5E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6231D1F-9F1F-4E8E-B996-63DCE4C5634E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118AA5-F395-485C-A2F2-21470B79DC7D}" type="slidenum">
              <a:rPr lang="et-EE" altLang="et-EE" sz="1300"/>
              <a:pPr algn="r" eaLnBrk="1" hangingPunct="1">
                <a:spcBef>
                  <a:spcPct val="0"/>
                </a:spcBef>
              </a:pPr>
              <a:t>4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167E962-FEB5-423C-86E5-F8789D715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03647B8-CE0E-4754-8BF7-ED5E6499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E6E18D5-9C7C-4678-B7F1-BD50DA8B8F77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4265B-9CCC-4B95-9FC8-62AD2256E4D5}" type="slidenum">
              <a:rPr lang="et-EE" altLang="et-EE" sz="1300"/>
              <a:pPr algn="r" eaLnBrk="1" hangingPunct="1">
                <a:spcBef>
                  <a:spcPct val="0"/>
                </a:spcBef>
              </a:pPr>
              <a:t>5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F48D892-5C72-4C39-9EC0-83804A6043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20E2917-0412-415D-82E6-05E908BC5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CC577AF-82DC-4A31-BEBC-21826B6925C4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A2322-6E56-4724-AB81-D2D99BC4CCFB}" type="slidenum">
              <a:rPr lang="et-EE" altLang="et-EE" sz="1300"/>
              <a:pPr algn="r" eaLnBrk="1" hangingPunct="1">
                <a:spcBef>
                  <a:spcPct val="0"/>
                </a:spcBef>
              </a:pPr>
              <a:t>6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A213AED-3030-42BE-81A8-DAA3CE4FB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6C1C2A1-5EF3-4ED4-BCD0-93AD4A4BC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BCF4179-74D1-4807-80E9-EDBF86A2800B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E241AC-E7A3-4C45-BE21-B53234FEBF8B}" type="slidenum">
              <a:rPr lang="et-EE" altLang="et-EE" sz="1300"/>
              <a:pPr algn="r" eaLnBrk="1" hangingPunct="1">
                <a:spcBef>
                  <a:spcPct val="0"/>
                </a:spcBef>
              </a:pPr>
              <a:t>7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8DF6978-5647-40D9-9EA8-C6F42C4327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D1F140B-585D-4BE3-8325-2F18D8D32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E452F4E-F405-4DF3-8229-17960E170644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7B559C-F664-4FC0-B883-94CFD64B5812}" type="slidenum">
              <a:rPr lang="et-EE" altLang="et-EE" sz="1300"/>
              <a:pPr algn="r" eaLnBrk="1" hangingPunct="1">
                <a:spcBef>
                  <a:spcPct val="0"/>
                </a:spcBef>
              </a:pPr>
              <a:t>8</a:t>
            </a:fld>
            <a:endParaRPr lang="et-EE" altLang="et-EE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729CE7D-8D17-4C30-936A-72AC23D47D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DDAB84A-3C13-4B44-B2F0-43C541C20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t-EE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6ED9290-4F13-4AC3-A6AF-1FFCEBA06A7F}"/>
              </a:ext>
            </a:extLst>
          </p:cNvPr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7DD235-C298-4A5B-8E7B-00F3FE4BDB45}" type="slidenum">
              <a:rPr lang="et-EE" altLang="et-EE" sz="1300"/>
              <a:pPr algn="r" eaLnBrk="1" hangingPunct="1">
                <a:spcBef>
                  <a:spcPct val="0"/>
                </a:spcBef>
              </a:pPr>
              <a:t>9</a:t>
            </a:fld>
            <a:endParaRPr lang="et-EE" altLang="et-E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E0481-0307-4C93-A17C-21404A3D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01A7-0D89-4270-9859-0FF8720D0DE6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3B083-7908-4E5C-89F3-7CAA4989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F5702-9617-48CE-8874-F55E6E5B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CD46-7C0B-4CA0-B3AA-24BD3C56C4E8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4607050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5E43C-6F6C-4D36-8F19-024510B7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AB59-7B83-49DB-A632-6AE89C383969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A2E44-956F-44DE-98D5-0F9F42B3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F0FD5-2F55-4F0A-B3C7-A13CE3F3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1392-18B5-4D58-B81E-0AD30B907E1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6548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8E8C-17BD-49DD-ABF6-3070A94C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D541-E39D-4119-AC31-98EA55C64158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3E514-E82D-448E-B6C1-9500EE00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DB391-7B89-4BCC-A77D-4D44FDA5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80E3-0577-4158-B546-BCF1D3530FF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0535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DFC3-9DDD-449E-BF8F-8D359881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33F4-6CA4-4256-A5A2-7E70D90BB342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F2886-BD7D-4F78-BB17-34E947B0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5524-A3BE-49AB-97BF-FC7CA61B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0325-796D-44AC-ACC1-AD75A855CDC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706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840C-655F-4BD6-AEC0-3B45ACA2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FC3D-5298-4B09-81F4-548C687E4950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7FF0C-41BF-4089-A5C9-8687AEAD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F1038-038A-40D2-A96E-1996687A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1086-059C-49E3-AF6B-A134347806A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6026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12109E-3387-4C85-9C6F-E837CE16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662C-95DD-47F0-8AC0-139091AC9A97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B2DB6C-41DD-4325-845D-DDFF12A0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286FCE-54CA-46B7-8D31-31F52ED7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FC16-DF4B-4B39-BDF2-92E036E8D43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8132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153973-77B8-4D60-A987-BE07EEDB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32E2-4927-4DDE-93EF-E6374342B8EF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784AEA-9F49-4E92-AD94-6746686E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F1C216-284A-4360-9869-B5528A3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4DCA-6806-4012-BF37-7F5AD2F6B9D7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8452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3B87E6-5E54-4E3D-BF7C-B477D64E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5A7C-A9C6-4CDE-8800-033212EB6466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AD9A6C-F8C1-46FF-995E-DDEA0AF9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E71BDE-8B49-4190-8341-49C49C7F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99F4-E1B8-4C4C-89DB-8D63789B0D1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2273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867BD1-7734-4099-A56F-9F4FC846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5826-4744-4727-A489-050431EAB499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E36D3E-67BE-4F26-B50A-CE29F8CC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8A6D74-F2A5-4C2F-BC57-B6565D24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0B58-7488-447E-9A79-94900D148A2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1408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7294A3-6D42-4754-B7AE-0D0CE893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0D4A-EB44-4A1A-9170-B3EFEF109793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12900B-6427-45F9-9487-17143443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39BF61-EFBA-4149-BC1F-65CAF6D7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5F61-C1E5-4461-AF03-677A5859D90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6593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26837E-6756-4B22-8474-12E9214C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BA08-5653-4D80-9454-2352A36A7D79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146016-1685-4FBD-9232-ECE9FF1A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856218-9309-4ED9-819F-95D470B1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E9E4-10C2-46CF-BC8C-57288EF0A04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5759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8F0249B-7508-4D66-AADF-518189E43A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  <a:endParaRPr lang="et-EE" altLang="et-E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53FFF7-02B3-4AEC-BDC3-F885FCFC2E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  <a:endParaRPr lang="et-EE" alt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AF21-A0D9-4FE8-B38F-B3A22DA1B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FB370DE-09FF-4DF6-9D63-A0A3B8E73DC5}" type="datetime1">
              <a:rPr lang="et-EE"/>
              <a:pPr>
                <a:defRPr/>
              </a:pPr>
              <a:t>27.01.2019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4BFD3-3A6F-4E32-9325-F2944BA1A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i-FI"/>
              <a:t>MHE0041 Masinaelemendid I Harjutustunnid TTÜ Mehhatroonikainstituut  ass.  A. Sivitski 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0E41-2640-4D78-8B30-304E95C88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BB83B2-4312-44FB-BEE1-6709D0220832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1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png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47.wmf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6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11" Type="http://schemas.openxmlformats.org/officeDocument/2006/relationships/image" Target="../media/image60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159FE4C-650D-40C4-B902-A0A7FCB1CE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08400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8A662D4E-4D60-4D96-BC40-2365EF88587B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3E6F8868-51CD-4132-B84A-0296A2391D3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1521" y="0"/>
            <a:ext cx="8892480" cy="1052513"/>
          </a:xfrm>
        </p:spPr>
        <p:txBody>
          <a:bodyPr anchor="b"/>
          <a:lstStyle/>
          <a:p>
            <a:pPr algn="l" eaLnBrk="1" hangingPunct="1"/>
            <a:r>
              <a:rPr lang="et-EE" altLang="et-EE" sz="4100" b="1" u="sng" dirty="0">
                <a:latin typeface="Arial" panose="020B0604020202020204" pitchFamily="34" charset="0"/>
                <a:cs typeface="Arial" panose="020B0604020202020204" pitchFamily="34" charset="0"/>
              </a:rPr>
              <a:t>MASINAELEMENDID - PROJEKT </a:t>
            </a:r>
            <a:endParaRPr lang="et-EE" altLang="et-EE" sz="4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5CD76-A2D3-42CE-AD7A-05B11C0AD4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09663" y="1341438"/>
            <a:ext cx="6630987" cy="4679950"/>
          </a:xfrm>
        </p:spPr>
        <p:txBody>
          <a:bodyPr tIns="0" rtlCol="0">
            <a:normAutofit/>
          </a:bodyPr>
          <a:lstStyle/>
          <a:p>
            <a:pPr marL="2698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t-EE" sz="2400" u="sng" dirty="0">
              <a:solidFill>
                <a:srgbClr val="320E04"/>
              </a:solidFill>
            </a:endParaRPr>
          </a:p>
          <a:p>
            <a:pPr marL="26988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t-EE" sz="2800" b="1" u="sng" dirty="0">
                <a:latin typeface="Arial" pitchFamily="34" charset="0"/>
                <a:cs typeface="Arial" pitchFamily="34" charset="0"/>
              </a:rPr>
              <a:t>Harjutustund </a:t>
            </a:r>
          </a:p>
          <a:p>
            <a:pPr marL="26988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t-E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	</a:t>
            </a:r>
            <a:r>
              <a:rPr lang="et-EE" sz="2800" b="1" dirty="0">
                <a:latin typeface="Arial" pitchFamily="34" charset="0"/>
                <a:cs typeface="Arial" pitchFamily="34" charset="0"/>
              </a:rPr>
              <a:t>Liistliide ja hammasliide</a:t>
            </a:r>
          </a:p>
          <a:p>
            <a:pPr marL="2698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t-EE" sz="2800" b="1" dirty="0">
              <a:solidFill>
                <a:srgbClr val="572314"/>
              </a:solidFill>
              <a:latin typeface="Arial" charset="0"/>
            </a:endParaRPr>
          </a:p>
        </p:txBody>
      </p:sp>
      <p:sp>
        <p:nvSpPr>
          <p:cNvPr id="3077" name="Footer Placeholder 4">
            <a:extLst>
              <a:ext uri="{FF2B5EF4-FFF2-40B4-BE49-F238E27FC236}">
                <a16:creationId xmlns:a16="http://schemas.microsoft.com/office/drawing/2014/main" id="{D3D10D93-3399-401B-81E9-5AE618FFC07C}"/>
              </a:ext>
            </a:extLst>
          </p:cNvPr>
          <p:cNvSpPr txBox="1">
            <a:spLocks noGrp="1"/>
          </p:cNvSpPr>
          <p:nvPr/>
        </p:nvSpPr>
        <p:spPr bwMode="auto">
          <a:xfrm>
            <a:off x="1619672" y="6365081"/>
            <a:ext cx="7956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		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Taltech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Mehaanika ja tööstustehnika instituut</a:t>
            </a:r>
            <a:r>
              <a:rPr lang="et-EE" altLang="et-EE" sz="12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A9181245-345D-4BD4-A670-292E9ED6F17C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1507" name="Title 5">
            <a:extLst>
              <a:ext uri="{FF2B5EF4-FFF2-40B4-BE49-F238E27FC236}">
                <a16:creationId xmlns:a16="http://schemas.microsoft.com/office/drawing/2014/main" id="{D452F2E2-6707-4D8D-A8DF-794CA2A873B3}"/>
              </a:ext>
            </a:extLst>
          </p:cNvPr>
          <p:cNvSpPr>
            <a:spLocks/>
          </p:cNvSpPr>
          <p:nvPr/>
        </p:nvSpPr>
        <p:spPr bwMode="auto">
          <a:xfrm>
            <a:off x="1979613" y="0"/>
            <a:ext cx="68405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2. Liistliite tugevusarvutus</a:t>
            </a:r>
          </a:p>
        </p:txBody>
      </p:sp>
      <p:sp>
        <p:nvSpPr>
          <p:cNvPr id="21508" name="Rectangle 11">
            <a:extLst>
              <a:ext uri="{FF2B5EF4-FFF2-40B4-BE49-F238E27FC236}">
                <a16:creationId xmlns:a16="http://schemas.microsoft.com/office/drawing/2014/main" id="{F53CDB83-6D83-4153-BE41-023300D5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09" name="Rectangle 17">
            <a:extLst>
              <a:ext uri="{FF2B5EF4-FFF2-40B4-BE49-F238E27FC236}">
                <a16:creationId xmlns:a16="http://schemas.microsoft.com/office/drawing/2014/main" id="{83AB05DB-EFCB-4A3A-9548-AFDB20E0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75784" name="Rectangle 36">
            <a:extLst>
              <a:ext uri="{FF2B5EF4-FFF2-40B4-BE49-F238E27FC236}">
                <a16:creationId xmlns:a16="http://schemas.microsoft.com/office/drawing/2014/main" id="{060D6286-66B3-4489-93FD-13EED00D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76250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t-EE" b="1" u="sng" dirty="0">
                <a:latin typeface="Arial" charset="0"/>
              </a:rPr>
              <a:t>Ülesanne 1. Liistliite projekteer</a:t>
            </a:r>
            <a:r>
              <a:rPr lang="et-EE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imine</a:t>
            </a:r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1CB84033-8317-49C2-AF28-78EFE5FF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32527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Liistude paigaldus</a:t>
            </a:r>
            <a:endParaRPr lang="en-US" altLang="et-EE" sz="1600">
              <a:latin typeface="Arial" panose="020B0604020202020204" pitchFamily="34" charset="0"/>
            </a:endParaRPr>
          </a:p>
        </p:txBody>
      </p:sp>
      <p:sp>
        <p:nvSpPr>
          <p:cNvPr id="21512" name="Rectangle 17">
            <a:extLst>
              <a:ext uri="{FF2B5EF4-FFF2-40B4-BE49-F238E27FC236}">
                <a16:creationId xmlns:a16="http://schemas.microsoft.com/office/drawing/2014/main" id="{A59380B6-7A71-49F8-844B-D994ABAE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990600"/>
            <a:ext cx="57610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Kuna valitud liist ei rahulda tugevustingimust, lisatakse veel ühe liistu 180</a:t>
            </a:r>
            <a:r>
              <a:rPr lang="et-EE" altLang="et-EE" sz="1800" b="1">
                <a:latin typeface="Arial" panose="020B0604020202020204" pitchFamily="34" charset="0"/>
                <a:sym typeface="Symbol" panose="05050102010706020507" pitchFamily="18" charset="2"/>
              </a:rPr>
              <a:t> nurga all</a:t>
            </a:r>
            <a:r>
              <a:rPr lang="et-EE" altLang="et-EE" sz="1800" b="1">
                <a:latin typeface="Arial" panose="020B0604020202020204" pitchFamily="34" charset="0"/>
              </a:rPr>
              <a:t>.</a:t>
            </a:r>
            <a:r>
              <a:rPr lang="et-EE" altLang="et-EE" sz="1800">
                <a:latin typeface="Arial" panose="020B0604020202020204" pitchFamily="34" charset="0"/>
              </a:rPr>
              <a:t> </a:t>
            </a:r>
            <a:r>
              <a:rPr lang="et-EE" altLang="et-EE" sz="1800" b="1">
                <a:latin typeface="Arial" panose="020B0604020202020204" pitchFamily="34" charset="0"/>
              </a:rPr>
              <a:t>Seejärel tehakse liistliite kontroll muljumisele:</a:t>
            </a:r>
          </a:p>
        </p:txBody>
      </p:sp>
      <p:sp>
        <p:nvSpPr>
          <p:cNvPr id="21513" name="Rectangle 18">
            <a:extLst>
              <a:ext uri="{FF2B5EF4-FFF2-40B4-BE49-F238E27FC236}">
                <a16:creationId xmlns:a16="http://schemas.microsoft.com/office/drawing/2014/main" id="{342B22C8-FDCC-4277-9D61-4C9D077D7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14" name="Rectangle 21">
            <a:extLst>
              <a:ext uri="{FF2B5EF4-FFF2-40B4-BE49-F238E27FC236}">
                <a16:creationId xmlns:a16="http://schemas.microsoft.com/office/drawing/2014/main" id="{DAE509D7-3692-424B-AEA4-D30EEE25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pSp>
        <p:nvGrpSpPr>
          <p:cNvPr id="21515" name="Group 29">
            <a:extLst>
              <a:ext uri="{FF2B5EF4-FFF2-40B4-BE49-F238E27FC236}">
                <a16:creationId xmlns:a16="http://schemas.microsoft.com/office/drawing/2014/main" id="{081828EC-4C59-4137-9899-09D75211A0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584325" cy="1366838"/>
            <a:chOff x="839" y="1480"/>
            <a:chExt cx="998" cy="861"/>
          </a:xfrm>
        </p:grpSpPr>
        <p:pic>
          <p:nvPicPr>
            <p:cNvPr id="21532" name="Picture 23">
              <a:extLst>
                <a:ext uri="{FF2B5EF4-FFF2-40B4-BE49-F238E27FC236}">
                  <a16:creationId xmlns:a16="http://schemas.microsoft.com/office/drawing/2014/main" id="{AA967970-69A5-4888-94C4-D86706136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525"/>
              <a:ext cx="870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3" name="Line 25">
              <a:extLst>
                <a:ext uri="{FF2B5EF4-FFF2-40B4-BE49-F238E27FC236}">
                  <a16:creationId xmlns:a16="http://schemas.microsoft.com/office/drawing/2014/main" id="{A60ACCCA-AB5C-4672-82D9-77B879C1F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480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21534" name="Line 26">
              <a:extLst>
                <a:ext uri="{FF2B5EF4-FFF2-40B4-BE49-F238E27FC236}">
                  <a16:creationId xmlns:a16="http://schemas.microsoft.com/office/drawing/2014/main" id="{596539A7-E9E1-4008-A264-D90E29D61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93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21516" name="Rectangle 28">
            <a:extLst>
              <a:ext uri="{FF2B5EF4-FFF2-40B4-BE49-F238E27FC236}">
                <a16:creationId xmlns:a16="http://schemas.microsoft.com/office/drawing/2014/main" id="{DEBC22E0-3695-412D-BDD6-1BE9C304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21517" name="Object 27">
            <a:extLst>
              <a:ext uri="{FF2B5EF4-FFF2-40B4-BE49-F238E27FC236}">
                <a16:creationId xmlns:a16="http://schemas.microsoft.com/office/drawing/2014/main" id="{57D35721-5FD4-45C3-8C29-09E43C217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2205038"/>
          <a:ext cx="67421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5" imgW="4495800" imgH="431800" progId="Equation.3">
                  <p:embed/>
                </p:oleObj>
              </mc:Choice>
              <mc:Fallback>
                <p:oleObj name="Equation" r:id="rId5" imgW="4495800" imgH="431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05038"/>
                        <a:ext cx="674211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30">
            <a:extLst>
              <a:ext uri="{FF2B5EF4-FFF2-40B4-BE49-F238E27FC236}">
                <a16:creationId xmlns:a16="http://schemas.microsoft.com/office/drawing/2014/main" id="{6F7AAD7C-4CAC-4F7E-A475-4AC4A1DB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349500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  <a:r>
              <a:rPr lang="et-EE" altLang="et-EE" sz="1600">
                <a:latin typeface="Arial" panose="020B0604020202020204" pitchFamily="34" charset="0"/>
              </a:rPr>
              <a:t>&lt;</a:t>
            </a:r>
            <a:endParaRPr lang="en-US" altLang="et-EE" sz="1600">
              <a:latin typeface="Arial" panose="020B0604020202020204" pitchFamily="34" charset="0"/>
            </a:endParaRPr>
          </a:p>
        </p:txBody>
      </p:sp>
      <p:sp>
        <p:nvSpPr>
          <p:cNvPr id="21519" name="Rectangle 32">
            <a:extLst>
              <a:ext uri="{FF2B5EF4-FFF2-40B4-BE49-F238E27FC236}">
                <a16:creationId xmlns:a16="http://schemas.microsoft.com/office/drawing/2014/main" id="{0D4E1F0C-A604-46FF-B2F6-2EE9CF32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21520" name="Object 31">
            <a:extLst>
              <a:ext uri="{FF2B5EF4-FFF2-40B4-BE49-F238E27FC236}">
                <a16:creationId xmlns:a16="http://schemas.microsoft.com/office/drawing/2014/main" id="{9D56C9AF-0156-4B47-A514-BC8C526ED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006725"/>
          <a:ext cx="12858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7" imgW="787058" imgH="215806" progId="Equation.3">
                  <p:embed/>
                </p:oleObj>
              </mc:Choice>
              <mc:Fallback>
                <p:oleObj name="Equation" r:id="rId7" imgW="787058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6725"/>
                        <a:ext cx="12858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Rectangle 34">
            <a:extLst>
              <a:ext uri="{FF2B5EF4-FFF2-40B4-BE49-F238E27FC236}">
                <a16:creationId xmlns:a16="http://schemas.microsoft.com/office/drawing/2014/main" id="{7E8888BD-B9E7-4EDA-970C-B3AF7B81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997200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22" name="Rectangle 35">
            <a:extLst>
              <a:ext uri="{FF2B5EF4-FFF2-40B4-BE49-F238E27FC236}">
                <a16:creationId xmlns:a16="http://schemas.microsoft.com/office/drawing/2014/main" id="{BA5DBF17-9F15-4674-818E-50649327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65525"/>
            <a:ext cx="446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Tugevuskontroll lõikele:</a:t>
            </a:r>
          </a:p>
        </p:txBody>
      </p:sp>
      <p:sp>
        <p:nvSpPr>
          <p:cNvPr id="21523" name="Rectangle 37">
            <a:extLst>
              <a:ext uri="{FF2B5EF4-FFF2-40B4-BE49-F238E27FC236}">
                <a16:creationId xmlns:a16="http://schemas.microsoft.com/office/drawing/2014/main" id="{A0DC6E35-3BBA-4A2B-975E-BD986F78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21524" name="Object 36">
            <a:extLst>
              <a:ext uri="{FF2B5EF4-FFF2-40B4-BE49-F238E27FC236}">
                <a16:creationId xmlns:a16="http://schemas.microsoft.com/office/drawing/2014/main" id="{507F9AE5-1BBA-405D-A3EB-CC6AFC9968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900" y="4086225"/>
          <a:ext cx="54213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9" imgW="3378200" imgH="419100" progId="Equation.3">
                  <p:embed/>
                </p:oleObj>
              </mc:Choice>
              <mc:Fallback>
                <p:oleObj name="Equation" r:id="rId9" imgW="3378200" imgH="4191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086225"/>
                        <a:ext cx="54213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38">
            <a:extLst>
              <a:ext uri="{FF2B5EF4-FFF2-40B4-BE49-F238E27FC236}">
                <a16:creationId xmlns:a16="http://schemas.microsoft.com/office/drawing/2014/main" id="{8A6C4CAB-9D77-4004-8117-28B18580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221163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  <a:r>
              <a:rPr lang="et-EE" altLang="et-EE" sz="1600">
                <a:latin typeface="Arial" panose="020B0604020202020204" pitchFamily="34" charset="0"/>
              </a:rPr>
              <a:t>&lt;</a:t>
            </a:r>
            <a:endParaRPr lang="en-US" altLang="et-EE" sz="1600">
              <a:latin typeface="Arial" panose="020B0604020202020204" pitchFamily="34" charset="0"/>
            </a:endParaRPr>
          </a:p>
        </p:txBody>
      </p:sp>
      <p:sp>
        <p:nvSpPr>
          <p:cNvPr id="21526" name="Rectangle 40">
            <a:extLst>
              <a:ext uri="{FF2B5EF4-FFF2-40B4-BE49-F238E27FC236}">
                <a16:creationId xmlns:a16="http://schemas.microsoft.com/office/drawing/2014/main" id="{E19EE401-5580-43CB-880E-37CACFA9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21527" name="Object 39">
            <a:extLst>
              <a:ext uri="{FF2B5EF4-FFF2-40B4-BE49-F238E27FC236}">
                <a16:creationId xmlns:a16="http://schemas.microsoft.com/office/drawing/2014/main" id="{F67A43DD-2F28-4B15-888D-F115527AA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5075" y="4868863"/>
          <a:ext cx="32972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11" imgW="2171700" imgH="419100" progId="Equation.3">
                  <p:embed/>
                </p:oleObj>
              </mc:Choice>
              <mc:Fallback>
                <p:oleObj name="Equation" r:id="rId11" imgW="2171700" imgH="4191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868863"/>
                        <a:ext cx="32972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Rectangle 41">
            <a:extLst>
              <a:ext uri="{FF2B5EF4-FFF2-40B4-BE49-F238E27FC236}">
                <a16:creationId xmlns:a16="http://schemas.microsoft.com/office/drawing/2014/main" id="{9461F7DD-2C77-481D-8193-B98A81CB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013325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29" name="Rectangle 42">
            <a:extLst>
              <a:ext uri="{FF2B5EF4-FFF2-40B4-BE49-F238E27FC236}">
                <a16:creationId xmlns:a16="http://schemas.microsoft.com/office/drawing/2014/main" id="{37BB4E3B-4D17-4A06-AE47-A7CBBB96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927725"/>
            <a:ext cx="777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Vastus: liistu tugevustingimus lõikele ja muljumisele on täidetud.</a:t>
            </a:r>
          </a:p>
        </p:txBody>
      </p:sp>
      <p:pic>
        <p:nvPicPr>
          <p:cNvPr id="21530" name="Picture 43">
            <a:extLst>
              <a:ext uri="{FF2B5EF4-FFF2-40B4-BE49-F238E27FC236}">
                <a16:creationId xmlns:a16="http://schemas.microsoft.com/office/drawing/2014/main" id="{578F2B31-9286-4AA5-868F-C828AFF7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97200"/>
            <a:ext cx="1600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1" name="Footer Placeholder 4">
            <a:extLst>
              <a:ext uri="{FF2B5EF4-FFF2-40B4-BE49-F238E27FC236}">
                <a16:creationId xmlns:a16="http://schemas.microsoft.com/office/drawing/2014/main" id="{4895AD0D-CCBD-4C82-95F3-1EFF8AF260A4}"/>
              </a:ext>
            </a:extLst>
          </p:cNvPr>
          <p:cNvSpPr txBox="1">
            <a:spLocks noGrp="1"/>
          </p:cNvSpPr>
          <p:nvPr/>
        </p:nvSpPr>
        <p:spPr bwMode="auto">
          <a:xfrm>
            <a:off x="2124075" y="6619875"/>
            <a:ext cx="7019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F5E91540-1C18-4FEB-828F-448D79EC24E5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23555" name="Title 5">
            <a:extLst>
              <a:ext uri="{FF2B5EF4-FFF2-40B4-BE49-F238E27FC236}">
                <a16:creationId xmlns:a16="http://schemas.microsoft.com/office/drawing/2014/main" id="{9902820F-CFA8-4D7B-B680-D7461A96C289}"/>
              </a:ext>
            </a:extLst>
          </p:cNvPr>
          <p:cNvSpPr>
            <a:spLocks/>
          </p:cNvSpPr>
          <p:nvPr/>
        </p:nvSpPr>
        <p:spPr bwMode="auto">
          <a:xfrm>
            <a:off x="1979613" y="0"/>
            <a:ext cx="68405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2. Liistliite tugevusarvutus</a:t>
            </a:r>
          </a:p>
        </p:txBody>
      </p:sp>
      <p:sp>
        <p:nvSpPr>
          <p:cNvPr id="75784" name="Rectangle 36">
            <a:extLst>
              <a:ext uri="{FF2B5EF4-FFF2-40B4-BE49-F238E27FC236}">
                <a16:creationId xmlns:a16="http://schemas.microsoft.com/office/drawing/2014/main" id="{8F847215-5815-4817-B1E0-88B60631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76250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t-EE" b="1" u="sng" dirty="0">
                <a:latin typeface="Arial" charset="0"/>
              </a:rPr>
              <a:t>Ülesanne 1. Liistliite projekteer</a:t>
            </a:r>
            <a:r>
              <a:rPr lang="et-EE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imine</a:t>
            </a:r>
          </a:p>
        </p:txBody>
      </p:sp>
      <p:sp>
        <p:nvSpPr>
          <p:cNvPr id="23557" name="Rectangle 17">
            <a:extLst>
              <a:ext uri="{FF2B5EF4-FFF2-40B4-BE49-F238E27FC236}">
                <a16:creationId xmlns:a16="http://schemas.microsoft.com/office/drawing/2014/main" id="{8AF5DB85-0A72-4E2B-A405-DAE69ABB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9638"/>
            <a:ext cx="57610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Liistliite optimeerimine </a:t>
            </a:r>
            <a:r>
              <a:rPr lang="et-EE" altLang="et-EE" sz="1800" b="1" u="sng">
                <a:latin typeface="Arial" panose="020B0604020202020204" pitchFamily="34" charset="0"/>
              </a:rPr>
              <a:t>ühe liistu korral: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 b="1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1. Liistu lõikeõhtu vältiv pöördemoment:</a:t>
            </a:r>
          </a:p>
        </p:txBody>
      </p:sp>
      <p:sp>
        <p:nvSpPr>
          <p:cNvPr id="23558" name="Rectangle 18">
            <a:extLst>
              <a:ext uri="{FF2B5EF4-FFF2-40B4-BE49-F238E27FC236}">
                <a16:creationId xmlns:a16="http://schemas.microsoft.com/office/drawing/2014/main" id="{FA2D8EE6-E712-4CA4-B95C-9FE8718A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3559" name="Rectangle 21">
            <a:extLst>
              <a:ext uri="{FF2B5EF4-FFF2-40B4-BE49-F238E27FC236}">
                <a16:creationId xmlns:a16="http://schemas.microsoft.com/office/drawing/2014/main" id="{DFC8593A-84E2-4690-A7FB-B102E94B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3560" name="Rectangle 28">
            <a:extLst>
              <a:ext uri="{FF2B5EF4-FFF2-40B4-BE49-F238E27FC236}">
                <a16:creationId xmlns:a16="http://schemas.microsoft.com/office/drawing/2014/main" id="{671965E8-115A-4398-9494-3DE70F99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23561" name="Object 27">
            <a:extLst>
              <a:ext uri="{FF2B5EF4-FFF2-40B4-BE49-F238E27FC236}">
                <a16:creationId xmlns:a16="http://schemas.microsoft.com/office/drawing/2014/main" id="{92D216DE-F6AC-4B11-A270-06ACB72C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2060575"/>
          <a:ext cx="50673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4" imgW="3378200" imgH="457200" progId="Equation.3">
                  <p:embed/>
                </p:oleObj>
              </mc:Choice>
              <mc:Fallback>
                <p:oleObj name="Equation" r:id="rId4" imgW="3378200" imgH="457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60575"/>
                        <a:ext cx="50673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30">
            <a:extLst>
              <a:ext uri="{FF2B5EF4-FFF2-40B4-BE49-F238E27FC236}">
                <a16:creationId xmlns:a16="http://schemas.microsoft.com/office/drawing/2014/main" id="{90811C54-5AB0-4EB2-AB4D-BA52C95D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239963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Nm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  <a:r>
              <a:rPr lang="et-EE" altLang="et-EE" sz="1600">
                <a:latin typeface="Arial" panose="020B0604020202020204" pitchFamily="34" charset="0"/>
              </a:rPr>
              <a:t>&gt; </a:t>
            </a:r>
            <a:r>
              <a:rPr lang="et-EE" altLang="et-EE" sz="1600" b="1">
                <a:latin typeface="Arial" panose="020B0604020202020204" pitchFamily="34" charset="0"/>
              </a:rPr>
              <a:t>840 Nm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23563" name="Rectangle 35">
            <a:extLst>
              <a:ext uri="{FF2B5EF4-FFF2-40B4-BE49-F238E27FC236}">
                <a16:creationId xmlns:a16="http://schemas.microsoft.com/office/drawing/2014/main" id="{712B17C3-7B5B-4C2A-B11F-3BCB261E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97200"/>
            <a:ext cx="6265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2. Liistu muljumisohtu vältiv pöördemoment:</a:t>
            </a:r>
          </a:p>
        </p:txBody>
      </p:sp>
      <p:pic>
        <p:nvPicPr>
          <p:cNvPr id="23564" name="Picture 33">
            <a:extLst>
              <a:ext uri="{FF2B5EF4-FFF2-40B4-BE49-F238E27FC236}">
                <a16:creationId xmlns:a16="http://schemas.microsoft.com/office/drawing/2014/main" id="{A3B46845-A662-49ED-83D5-FE2AF9E6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87450"/>
            <a:ext cx="1824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4">
            <a:extLst>
              <a:ext uri="{FF2B5EF4-FFF2-40B4-BE49-F238E27FC236}">
                <a16:creationId xmlns:a16="http://schemas.microsoft.com/office/drawing/2014/main" id="{B586AF47-32DD-4D81-8AF8-5F0041C1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00213"/>
            <a:ext cx="14033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5">
            <a:extLst>
              <a:ext uri="{FF2B5EF4-FFF2-40B4-BE49-F238E27FC236}">
                <a16:creationId xmlns:a16="http://schemas.microsoft.com/office/drawing/2014/main" id="{070D619B-C093-414F-966A-D518384C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4652963"/>
            <a:ext cx="13557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7">
            <a:extLst>
              <a:ext uri="{FF2B5EF4-FFF2-40B4-BE49-F238E27FC236}">
                <a16:creationId xmlns:a16="http://schemas.microsoft.com/office/drawing/2014/main" id="{2B52B937-6D80-4B4E-BEB1-06602515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30241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Rectangle 38">
            <a:extLst>
              <a:ext uri="{FF2B5EF4-FFF2-40B4-BE49-F238E27FC236}">
                <a16:creationId xmlns:a16="http://schemas.microsoft.com/office/drawing/2014/main" id="{41745FA4-BAAD-4F32-AE3E-8B7631170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300663"/>
            <a:ext cx="3892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Selles ülesandes eeldatakse, et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pic>
        <p:nvPicPr>
          <p:cNvPr id="23569" name="Picture 39">
            <a:extLst>
              <a:ext uri="{FF2B5EF4-FFF2-40B4-BE49-F238E27FC236}">
                <a16:creationId xmlns:a16="http://schemas.microsoft.com/office/drawing/2014/main" id="{D70184D1-841F-48A1-A56F-7BE10E77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2705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70" name="Object 27">
            <a:extLst>
              <a:ext uri="{FF2B5EF4-FFF2-40B4-BE49-F238E27FC236}">
                <a16:creationId xmlns:a16="http://schemas.microsoft.com/office/drawing/2014/main" id="{02349844-9C21-458F-9972-C0009344EE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663" y="3644900"/>
          <a:ext cx="6972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11" imgW="4648200" imgH="444500" progId="Equation.3">
                  <p:embed/>
                </p:oleObj>
              </mc:Choice>
              <mc:Fallback>
                <p:oleObj name="Equation" r:id="rId11" imgW="4648200" imgH="4445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644900"/>
                        <a:ext cx="69723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1" name="Picture 41">
            <a:extLst>
              <a:ext uri="{FF2B5EF4-FFF2-40B4-BE49-F238E27FC236}">
                <a16:creationId xmlns:a16="http://schemas.microsoft.com/office/drawing/2014/main" id="{B75EE3B9-E051-46EA-8D06-6F02C0BD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24175"/>
            <a:ext cx="19796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72" name="Object 27">
            <a:extLst>
              <a:ext uri="{FF2B5EF4-FFF2-40B4-BE49-F238E27FC236}">
                <a16:creationId xmlns:a16="http://schemas.microsoft.com/office/drawing/2014/main" id="{A801DA92-36C0-4A4A-8EEA-AF7DD3CB8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688" y="4581525"/>
          <a:ext cx="5486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14" imgW="3657600" imgH="444500" progId="Equation.3">
                  <p:embed/>
                </p:oleObj>
              </mc:Choice>
              <mc:Fallback>
                <p:oleObj name="Equation" r:id="rId14" imgW="3657600" imgH="4445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581525"/>
                        <a:ext cx="5486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3" name="Rectangle 44">
            <a:extLst>
              <a:ext uri="{FF2B5EF4-FFF2-40B4-BE49-F238E27FC236}">
                <a16:creationId xmlns:a16="http://schemas.microsoft.com/office/drawing/2014/main" id="{9370DE9A-DB26-4B89-A0AB-4AFA5FC8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41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Järelikult ühe liistuga liistliite korral optimaalne moment oleks M=456 Nm.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23574" name="Rectangle 30">
            <a:extLst>
              <a:ext uri="{FF2B5EF4-FFF2-40B4-BE49-F238E27FC236}">
                <a16:creationId xmlns:a16="http://schemas.microsoft.com/office/drawing/2014/main" id="{20F36C90-5D1B-4C39-ABC0-C562F71E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789363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Nm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  <a:r>
              <a:rPr lang="et-EE" altLang="et-EE" sz="1600">
                <a:latin typeface="Arial" panose="020B0604020202020204" pitchFamily="34" charset="0"/>
              </a:rPr>
              <a:t>&lt; </a:t>
            </a:r>
            <a:r>
              <a:rPr lang="et-EE" altLang="et-EE" sz="1600" b="1">
                <a:latin typeface="Arial" panose="020B0604020202020204" pitchFamily="34" charset="0"/>
              </a:rPr>
              <a:t>840 Nm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23575" name="Rectangle 30">
            <a:extLst>
              <a:ext uri="{FF2B5EF4-FFF2-40B4-BE49-F238E27FC236}">
                <a16:creationId xmlns:a16="http://schemas.microsoft.com/office/drawing/2014/main" id="{2934BCBA-23D8-4F4D-9527-9FE17D1E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72440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Nm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  <a:r>
              <a:rPr lang="et-EE" altLang="et-EE" sz="1600">
                <a:latin typeface="Arial" panose="020B0604020202020204" pitchFamily="34" charset="0"/>
              </a:rPr>
              <a:t>&lt; </a:t>
            </a:r>
            <a:r>
              <a:rPr lang="et-EE" altLang="et-EE" sz="1600" b="1">
                <a:latin typeface="Arial" panose="020B0604020202020204" pitchFamily="34" charset="0"/>
              </a:rPr>
              <a:t>840 Nm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23576" name="Footer Placeholder 4">
            <a:extLst>
              <a:ext uri="{FF2B5EF4-FFF2-40B4-BE49-F238E27FC236}">
                <a16:creationId xmlns:a16="http://schemas.microsoft.com/office/drawing/2014/main" id="{C765D923-8DA7-4DE4-B5F6-2122619CAE72}"/>
              </a:ext>
            </a:extLst>
          </p:cNvPr>
          <p:cNvSpPr txBox="1">
            <a:spLocks noGrp="1"/>
          </p:cNvSpPr>
          <p:nvPr/>
        </p:nvSpPr>
        <p:spPr bwMode="auto">
          <a:xfrm>
            <a:off x="1979613" y="6580188"/>
            <a:ext cx="71643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>
            <a:extLst>
              <a:ext uri="{FF2B5EF4-FFF2-40B4-BE49-F238E27FC236}">
                <a16:creationId xmlns:a16="http://schemas.microsoft.com/office/drawing/2014/main" id="{7C7E2DD8-D133-4B8B-A4D7-4FD224716F00}"/>
              </a:ext>
            </a:extLst>
          </p:cNvPr>
          <p:cNvSpPr>
            <a:spLocks/>
          </p:cNvSpPr>
          <p:nvPr/>
        </p:nvSpPr>
        <p:spPr bwMode="auto">
          <a:xfrm>
            <a:off x="395288" y="0"/>
            <a:ext cx="74882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3. Hammasliidete eelised ja puudused, rööphambumisega liite mõõtmed ja tolerantsid</a:t>
            </a:r>
          </a:p>
        </p:txBody>
      </p:sp>
      <p:sp>
        <p:nvSpPr>
          <p:cNvPr id="25603" name="Rectangle 36">
            <a:extLst>
              <a:ext uri="{FF2B5EF4-FFF2-40B4-BE49-F238E27FC236}">
                <a16:creationId xmlns:a16="http://schemas.microsoft.com/office/drawing/2014/main" id="{26E44CF6-659D-423E-8A51-F5CA2A485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484313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Hammasliide</a:t>
            </a:r>
          </a:p>
        </p:txBody>
      </p:sp>
      <p:sp>
        <p:nvSpPr>
          <p:cNvPr id="25604" name="Rectangle 12">
            <a:extLst>
              <a:ext uri="{FF2B5EF4-FFF2-40B4-BE49-F238E27FC236}">
                <a16:creationId xmlns:a16="http://schemas.microsoft.com/office/drawing/2014/main" id="{0FAB7D28-5FAE-4D55-919E-C7D81725C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5605" name="Rectangle 13">
            <a:extLst>
              <a:ext uri="{FF2B5EF4-FFF2-40B4-BE49-F238E27FC236}">
                <a16:creationId xmlns:a16="http://schemas.microsoft.com/office/drawing/2014/main" id="{645C0E34-4CE9-4F1A-ABB0-2F342BCE0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5606" name="Rectangle 18">
            <a:extLst>
              <a:ext uri="{FF2B5EF4-FFF2-40B4-BE49-F238E27FC236}">
                <a16:creationId xmlns:a16="http://schemas.microsoft.com/office/drawing/2014/main" id="{A7388082-62D7-477F-A1B1-26FD51D5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5607" name="Rectangle 21">
            <a:extLst>
              <a:ext uri="{FF2B5EF4-FFF2-40B4-BE49-F238E27FC236}">
                <a16:creationId xmlns:a16="http://schemas.microsoft.com/office/drawing/2014/main" id="{F018768B-ED19-42AA-B125-0AF9FAB6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5608" name="Rectangle 25">
            <a:extLst>
              <a:ext uri="{FF2B5EF4-FFF2-40B4-BE49-F238E27FC236}">
                <a16:creationId xmlns:a16="http://schemas.microsoft.com/office/drawing/2014/main" id="{D87E8F94-CC34-441E-8959-2D7C4257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5609" name="Rectangle 28">
            <a:extLst>
              <a:ext uri="{FF2B5EF4-FFF2-40B4-BE49-F238E27FC236}">
                <a16:creationId xmlns:a16="http://schemas.microsoft.com/office/drawing/2014/main" id="{8484E2CC-B9F6-4B5F-ABD4-AB59D2FC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5610" name="Rectangle 32">
            <a:extLst>
              <a:ext uri="{FF2B5EF4-FFF2-40B4-BE49-F238E27FC236}">
                <a16:creationId xmlns:a16="http://schemas.microsoft.com/office/drawing/2014/main" id="{72040CB0-9E72-4269-A599-E551AC59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16113"/>
            <a:ext cx="75612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HAMMASLIIDE </a:t>
            </a:r>
            <a:r>
              <a:rPr lang="et-EE" altLang="et-EE" sz="1800" b="1">
                <a:latin typeface="Arial" panose="020B0604020202020204" pitchFamily="34" charset="0"/>
              </a:rPr>
              <a:t>on </a:t>
            </a:r>
            <a:r>
              <a:rPr lang="en-US" altLang="et-EE" sz="1800" b="1">
                <a:latin typeface="Arial" panose="020B0604020202020204" pitchFamily="34" charset="0"/>
              </a:rPr>
              <a:t>liide pöördemomendi ülekandmiseks, kus ühendatud detailid on</a:t>
            </a: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n-US" altLang="et-EE" sz="1800" b="1">
                <a:latin typeface="Arial" panose="020B0604020202020204" pitchFamily="34" charset="0"/>
              </a:rPr>
              <a:t>geomeetriliselt lukustatud</a:t>
            </a: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n-US" altLang="et-EE" sz="1800" b="1" u="sng">
                <a:latin typeface="Arial" panose="020B0604020202020204" pitchFamily="34" charset="0"/>
              </a:rPr>
              <a:t>lõikele/muljumisele</a:t>
            </a:r>
            <a:r>
              <a:rPr lang="en-US" altLang="et-EE" sz="1800" b="1">
                <a:latin typeface="Arial" panose="020B0604020202020204" pitchFamily="34" charset="0"/>
              </a:rPr>
              <a:t> töötavate hammaste abil</a:t>
            </a:r>
            <a:r>
              <a:rPr lang="et-EE" altLang="et-EE" sz="1800" b="1">
                <a:latin typeface="Arial" panose="020B0604020202020204" pitchFamily="34" charset="0"/>
              </a:rPr>
              <a:t>.</a:t>
            </a:r>
            <a:endParaRPr lang="en-US" altLang="et-EE" sz="1800" b="1">
              <a:latin typeface="Arial" panose="020B0604020202020204" pitchFamily="34" charset="0"/>
            </a:endParaRPr>
          </a:p>
        </p:txBody>
      </p:sp>
      <p:pic>
        <p:nvPicPr>
          <p:cNvPr id="25611" name="Picture 33" descr="SplineShaftandBushing1">
            <a:extLst>
              <a:ext uri="{FF2B5EF4-FFF2-40B4-BE49-F238E27FC236}">
                <a16:creationId xmlns:a16="http://schemas.microsoft.com/office/drawing/2014/main" id="{80EA36C2-1A6E-4720-A851-FE4388B6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2992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34">
            <a:extLst>
              <a:ext uri="{FF2B5EF4-FFF2-40B4-BE49-F238E27FC236}">
                <a16:creationId xmlns:a16="http://schemas.microsoft.com/office/drawing/2014/main" id="{F83C8660-EB87-404F-AFDC-24D4B7976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246438"/>
            <a:ext cx="30241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Hammasliidet võib vaadelda kui paljude liistudega liistliidet</a:t>
            </a:r>
            <a:r>
              <a:rPr lang="et-EE" altLang="et-EE" sz="1800" b="1">
                <a:latin typeface="Arial" panose="020B0604020202020204" pitchFamily="34" charset="0"/>
              </a:rPr>
              <a:t>!</a:t>
            </a:r>
            <a:endParaRPr lang="en-US" altLang="et-EE" sz="1800" b="1">
              <a:latin typeface="Arial" panose="020B0604020202020204" pitchFamily="34" charset="0"/>
            </a:endParaRP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A1327F1-5ED8-4AD3-8602-05B6D8DC06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08400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8A662D4E-4D60-4D96-BC40-2365EF88587B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25614" name="Footer Placeholder 4">
            <a:extLst>
              <a:ext uri="{FF2B5EF4-FFF2-40B4-BE49-F238E27FC236}">
                <a16:creationId xmlns:a16="http://schemas.microsoft.com/office/drawing/2014/main" id="{9571226F-FCBA-465C-A7F5-045FB5F28F36}"/>
              </a:ext>
            </a:extLst>
          </p:cNvPr>
          <p:cNvSpPr txBox="1">
            <a:spLocks noGrp="1"/>
          </p:cNvSpPr>
          <p:nvPr/>
        </p:nvSpPr>
        <p:spPr bwMode="auto">
          <a:xfrm>
            <a:off x="1908175" y="6597650"/>
            <a:ext cx="7235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>
            <a:extLst>
              <a:ext uri="{FF2B5EF4-FFF2-40B4-BE49-F238E27FC236}">
                <a16:creationId xmlns:a16="http://schemas.microsoft.com/office/drawing/2014/main" id="{064AF1BF-BA70-4259-A47E-94F49148C2C0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882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3. Hammasliidete eelised ja puudused, rööphambumisega liite mõõtmed ja tolerantsid</a:t>
            </a:r>
          </a:p>
        </p:txBody>
      </p:sp>
      <p:sp>
        <p:nvSpPr>
          <p:cNvPr id="27651" name="Rectangle 36">
            <a:extLst>
              <a:ext uri="{FF2B5EF4-FFF2-40B4-BE49-F238E27FC236}">
                <a16:creationId xmlns:a16="http://schemas.microsoft.com/office/drawing/2014/main" id="{4010A7F3-A752-4A81-B3BC-C471F4F1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484313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Hammasliidete eelised ja puudused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75D2538E-286F-4B86-86BD-BF16E3583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1642B13E-EF2B-4208-86CB-D3115832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430F9C03-FD04-4243-AD62-8C5B8A01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8506D2EA-F2C5-41A2-9B2B-529B095BC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7656" name="Rectangle 10">
            <a:extLst>
              <a:ext uri="{FF2B5EF4-FFF2-40B4-BE49-F238E27FC236}">
                <a16:creationId xmlns:a16="http://schemas.microsoft.com/office/drawing/2014/main" id="{16983960-3623-435E-B68F-420D2FDEE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60ECDED5-93F7-4FF6-B701-6622D2C2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7658" name="Rectangle 12">
            <a:extLst>
              <a:ext uri="{FF2B5EF4-FFF2-40B4-BE49-F238E27FC236}">
                <a16:creationId xmlns:a16="http://schemas.microsoft.com/office/drawing/2014/main" id="{2C7578FA-5A92-469C-9F3A-544DD164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16113"/>
            <a:ext cx="597693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 u="sng">
                <a:latin typeface="Arial" panose="020B0604020202020204" pitchFamily="34" charset="0"/>
              </a:rPr>
              <a:t>Hammasliidete EELISED:</a:t>
            </a:r>
            <a:r>
              <a:rPr lang="en-US" altLang="et-EE" sz="1800" b="1">
                <a:latin typeface="Arial" panose="020B0604020202020204" pitchFamily="34" charset="0"/>
              </a:rPr>
              <a:t> 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t-EE" sz="1800" b="1">
                <a:latin typeface="Arial" panose="020B0604020202020204" pitchFamily="34" charset="0"/>
              </a:rPr>
              <a:t>Võimaldavad üle kanda suuri pöördemomente;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t-EE" sz="1800" b="1">
                <a:latin typeface="Arial" panose="020B0604020202020204" pitchFamily="34" charset="0"/>
              </a:rPr>
              <a:t>Hammaste kõrge täpsus ja pinnasildedus, kuna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töötlemisel kasutatakse standardseid instrumente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ja tehnoloogiaid;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3. Hammasliidetes on võimalikud suured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teljesihilised liikumised;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4. </a:t>
            </a:r>
            <a:r>
              <a:rPr lang="en-US" altLang="et-EE" sz="1800" b="1" u="sng">
                <a:latin typeface="Arial" panose="020B0604020202020204" pitchFamily="34" charset="0"/>
              </a:rPr>
              <a:t>Võlli ja rummu parem tsentreeritus</a:t>
            </a:r>
            <a:r>
              <a:rPr lang="en-US" altLang="et-EE" sz="18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659" name="Rectangle 14">
            <a:extLst>
              <a:ext uri="{FF2B5EF4-FFF2-40B4-BE49-F238E27FC236}">
                <a16:creationId xmlns:a16="http://schemas.microsoft.com/office/drawing/2014/main" id="{F2284E9D-C26B-4BD5-A330-32185139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229225"/>
            <a:ext cx="56880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 u="sng">
                <a:latin typeface="Arial" panose="020B0604020202020204" pitchFamily="34" charset="0"/>
              </a:rPr>
              <a:t>Hammasliidete PUUDUS </a:t>
            </a:r>
            <a:r>
              <a:rPr lang="et-EE" altLang="et-EE" sz="1800" b="1" u="sng">
                <a:latin typeface="Arial" panose="020B0604020202020204" pitchFamily="34" charset="0"/>
              </a:rPr>
              <a:t>on </a:t>
            </a:r>
            <a:r>
              <a:rPr lang="en-US" altLang="et-EE" sz="1800" b="1" u="sng">
                <a:latin typeface="Arial" panose="020B0604020202020204" pitchFamily="34" charset="0"/>
              </a:rPr>
              <a:t>kõrgem hind: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t-EE" sz="1800" b="1">
                <a:latin typeface="Arial" panose="020B0604020202020204" pitchFamily="34" charset="0"/>
              </a:rPr>
              <a:t>Valmistamiseks vajatakse eritööpinke</a:t>
            </a: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t-EE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800" b="1">
                <a:latin typeface="Arial" panose="020B0604020202020204" pitchFamily="34" charset="0"/>
              </a:rPr>
              <a:t>2. Hammaste pinnad tuleb karastada.</a:t>
            </a:r>
          </a:p>
        </p:txBody>
      </p:sp>
      <p:pic>
        <p:nvPicPr>
          <p:cNvPr id="27660" name="Picture 15" descr="splined-shafts">
            <a:extLst>
              <a:ext uri="{FF2B5EF4-FFF2-40B4-BE49-F238E27FC236}">
                <a16:creationId xmlns:a16="http://schemas.microsoft.com/office/drawing/2014/main" id="{5F2C7E4E-C2C0-4F56-B4A5-20FA349C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412875"/>
            <a:ext cx="19780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6" descr="spline">
            <a:extLst>
              <a:ext uri="{FF2B5EF4-FFF2-40B4-BE49-F238E27FC236}">
                <a16:creationId xmlns:a16="http://schemas.microsoft.com/office/drawing/2014/main" id="{71CBE404-8AAF-469A-B198-33F992BD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221163"/>
            <a:ext cx="30178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3F717EFA-C7E5-4D44-AF8F-126F994901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08400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8A662D4E-4D60-4D96-BC40-2365EF88587B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27663" name="Footer Placeholder 4">
            <a:extLst>
              <a:ext uri="{FF2B5EF4-FFF2-40B4-BE49-F238E27FC236}">
                <a16:creationId xmlns:a16="http://schemas.microsoft.com/office/drawing/2014/main" id="{11C23D59-7819-49E1-A67C-FE927E346C13}"/>
              </a:ext>
            </a:extLst>
          </p:cNvPr>
          <p:cNvSpPr txBox="1">
            <a:spLocks noGrp="1"/>
          </p:cNvSpPr>
          <p:nvPr/>
        </p:nvSpPr>
        <p:spPr bwMode="auto">
          <a:xfrm>
            <a:off x="1835150" y="6597650"/>
            <a:ext cx="7308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>
            <a:extLst>
              <a:ext uri="{FF2B5EF4-FFF2-40B4-BE49-F238E27FC236}">
                <a16:creationId xmlns:a16="http://schemas.microsoft.com/office/drawing/2014/main" id="{F77623F1-2B59-4DD8-973B-EF0A745F2AB4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882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3. Hammasliidete eelised ja puudused, rööphambumisega liite mõõtmed ja tolerantsid</a:t>
            </a:r>
          </a:p>
        </p:txBody>
      </p:sp>
      <p:sp>
        <p:nvSpPr>
          <p:cNvPr id="81924" name="Rectangle 36">
            <a:extLst>
              <a:ext uri="{FF2B5EF4-FFF2-40B4-BE49-F238E27FC236}">
                <a16:creationId xmlns:a16="http://schemas.microsoft.com/office/drawing/2014/main" id="{360E8EE2-B709-4082-9695-2780968B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412875"/>
            <a:ext cx="648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t-EE" b="1" u="sng" dirty="0">
                <a:latin typeface="Arial" charset="0"/>
              </a:rPr>
              <a:t>Tabel 2. Rööphambumisega liite mõõtmed ja tolerantsid</a:t>
            </a:r>
          </a:p>
          <a:p>
            <a:pPr eaLnBrk="1" hangingPunct="1">
              <a:defRPr/>
            </a:pPr>
            <a:endParaRPr lang="et-EE" b="1" u="sng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AC8715BA-8F14-485B-98C7-2EC684CB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FA9349EC-AB67-4075-8C0A-A0BD0F309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E24124F2-C9DE-45DE-B397-A8C0EB3BA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9703" name="Rectangle 9">
            <a:extLst>
              <a:ext uri="{FF2B5EF4-FFF2-40B4-BE49-F238E27FC236}">
                <a16:creationId xmlns:a16="http://schemas.microsoft.com/office/drawing/2014/main" id="{658503AF-9F89-4F1E-86EF-575C768AA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7D6E6F38-109E-4514-AA64-81E7C5CBC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9705" name="Rectangle 11">
            <a:extLst>
              <a:ext uri="{FF2B5EF4-FFF2-40B4-BE49-F238E27FC236}">
                <a16:creationId xmlns:a16="http://schemas.microsoft.com/office/drawing/2014/main" id="{56C12234-C7CB-4879-B179-7E3EF62C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29706" name="Picture 16">
            <a:extLst>
              <a:ext uri="{FF2B5EF4-FFF2-40B4-BE49-F238E27FC236}">
                <a16:creationId xmlns:a16="http://schemas.microsoft.com/office/drawing/2014/main" id="{327CFC5E-C684-495B-8AF5-78D038EF5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13787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EF41B509-901C-4EF2-86E3-1F5E46C4D7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08400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8A662D4E-4D60-4D96-BC40-2365EF88587B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29708" name="Footer Placeholder 4">
            <a:extLst>
              <a:ext uri="{FF2B5EF4-FFF2-40B4-BE49-F238E27FC236}">
                <a16:creationId xmlns:a16="http://schemas.microsoft.com/office/drawing/2014/main" id="{B3FE5C0D-2E47-46FA-B12F-92CB6DFE259C}"/>
              </a:ext>
            </a:extLst>
          </p:cNvPr>
          <p:cNvSpPr txBox="1">
            <a:spLocks noGrp="1"/>
          </p:cNvSpPr>
          <p:nvPr/>
        </p:nvSpPr>
        <p:spPr bwMode="auto">
          <a:xfrm>
            <a:off x="1692275" y="6613525"/>
            <a:ext cx="7451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>
            <a:extLst>
              <a:ext uri="{FF2B5EF4-FFF2-40B4-BE49-F238E27FC236}">
                <a16:creationId xmlns:a16="http://schemas.microsoft.com/office/drawing/2014/main" id="{DCAEEDFD-49B7-45FF-850B-49C0116809D8}"/>
              </a:ext>
            </a:extLst>
          </p:cNvPr>
          <p:cNvSpPr>
            <a:spLocks/>
          </p:cNvSpPr>
          <p:nvPr/>
        </p:nvSpPr>
        <p:spPr bwMode="auto">
          <a:xfrm>
            <a:off x="323850" y="0"/>
            <a:ext cx="763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4. Hammasliidete tugevusarvutus</a:t>
            </a:r>
          </a:p>
        </p:txBody>
      </p:sp>
      <p:sp>
        <p:nvSpPr>
          <p:cNvPr id="31747" name="Rectangle 36">
            <a:extLst>
              <a:ext uri="{FF2B5EF4-FFF2-40B4-BE49-F238E27FC236}">
                <a16:creationId xmlns:a16="http://schemas.microsoft.com/office/drawing/2014/main" id="{CE353495-CADB-400A-9B50-711DD21B5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2513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Ülesanne 2. Hammasliite projekteerimine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9749F9C7-91CB-48E7-9B9E-8A51AE11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50DA1142-507D-4D55-814D-1C1BF752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1750" name="Rectangle 7">
            <a:extLst>
              <a:ext uri="{FF2B5EF4-FFF2-40B4-BE49-F238E27FC236}">
                <a16:creationId xmlns:a16="http://schemas.microsoft.com/office/drawing/2014/main" id="{701D6196-E295-46EC-B2E2-DA4B3409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1751" name="Rectangle 8">
            <a:extLst>
              <a:ext uri="{FF2B5EF4-FFF2-40B4-BE49-F238E27FC236}">
                <a16:creationId xmlns:a16="http://schemas.microsoft.com/office/drawing/2014/main" id="{685B34C5-35BC-46F9-A9BF-056409AB9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335002F4-EA9D-4C1E-8AD1-DBCA00E5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1753" name="Rectangle 10">
            <a:extLst>
              <a:ext uri="{FF2B5EF4-FFF2-40B4-BE49-F238E27FC236}">
                <a16:creationId xmlns:a16="http://schemas.microsoft.com/office/drawing/2014/main" id="{C94F9D1F-C637-4C06-86DD-234B1835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1754" name="Rectangle 12">
            <a:extLst>
              <a:ext uri="{FF2B5EF4-FFF2-40B4-BE49-F238E27FC236}">
                <a16:creationId xmlns:a16="http://schemas.microsoft.com/office/drawing/2014/main" id="{C6341513-D168-4F6F-9EEC-A55892EF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20813"/>
            <a:ext cx="7702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Ülesande 1 jätk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Valime kerge seeria hammasliide 8x42x46 (vt. Tabel 2)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Hamba faas </a:t>
            </a:r>
            <a:r>
              <a:rPr lang="et-EE" altLang="et-EE" sz="1800" b="1" i="1">
                <a:latin typeface="Arial" panose="020B0604020202020204" pitchFamily="34" charset="0"/>
              </a:rPr>
              <a:t>f</a:t>
            </a:r>
            <a:r>
              <a:rPr lang="et-EE" altLang="et-EE" sz="1800" b="1">
                <a:latin typeface="Arial" panose="020B0604020202020204" pitchFamily="34" charset="0"/>
              </a:rPr>
              <a:t> = 0,4 mm ja hamba laius </a:t>
            </a:r>
            <a:r>
              <a:rPr lang="et-EE" altLang="et-EE" sz="1800" b="1" i="1">
                <a:latin typeface="Arial" panose="020B0604020202020204" pitchFamily="34" charset="0"/>
              </a:rPr>
              <a:t>B </a:t>
            </a:r>
            <a:r>
              <a:rPr lang="et-EE" altLang="et-EE" sz="1800" b="1">
                <a:latin typeface="Arial" panose="020B0604020202020204" pitchFamily="34" charset="0"/>
              </a:rPr>
              <a:t>= 8 mm. Materjal teras S355,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Nõutav varutegur [S] =3.</a:t>
            </a:r>
          </a:p>
        </p:txBody>
      </p:sp>
      <p:sp>
        <p:nvSpPr>
          <p:cNvPr id="31755" name="Rectangle 13">
            <a:extLst>
              <a:ext uri="{FF2B5EF4-FFF2-40B4-BE49-F238E27FC236}">
                <a16:creationId xmlns:a16="http://schemas.microsoft.com/office/drawing/2014/main" id="{48C72CCA-E639-4DA9-BDAF-CA57ADE20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6863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Hammaste töökõrgus</a:t>
            </a:r>
          </a:p>
        </p:txBody>
      </p:sp>
      <p:sp>
        <p:nvSpPr>
          <p:cNvPr id="31756" name="Rectangle 15">
            <a:extLst>
              <a:ext uri="{FF2B5EF4-FFF2-40B4-BE49-F238E27FC236}">
                <a16:creationId xmlns:a16="http://schemas.microsoft.com/office/drawing/2014/main" id="{58A5C471-7DB8-4E7D-AD21-F08550C7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31757" name="Object 14">
            <a:extLst>
              <a:ext uri="{FF2B5EF4-FFF2-40B4-BE49-F238E27FC236}">
                <a16:creationId xmlns:a16="http://schemas.microsoft.com/office/drawing/2014/main" id="{6847CEAF-210C-4C5C-927A-D19171B15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500438"/>
          <a:ext cx="38877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4" imgW="2451100" imgH="393700" progId="Equation.3">
                  <p:embed/>
                </p:oleObj>
              </mc:Choice>
              <mc:Fallback>
                <p:oleObj name="Equation" r:id="rId4" imgW="24511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00438"/>
                        <a:ext cx="38877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Rectangle 16">
            <a:extLst>
              <a:ext uri="{FF2B5EF4-FFF2-40B4-BE49-F238E27FC236}">
                <a16:creationId xmlns:a16="http://schemas.microsoft.com/office/drawing/2014/main" id="{6FB0B972-D764-4CC1-AC23-4680B418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57346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mm</a:t>
            </a:r>
            <a:endParaRPr lang="en-US" altLang="et-EE" sz="1800" b="1">
              <a:latin typeface="Arial" panose="020B0604020202020204" pitchFamily="34" charset="0"/>
            </a:endParaRPr>
          </a:p>
        </p:txBody>
      </p:sp>
      <p:sp>
        <p:nvSpPr>
          <p:cNvPr id="31759" name="Rectangle 17">
            <a:extLst>
              <a:ext uri="{FF2B5EF4-FFF2-40B4-BE49-F238E27FC236}">
                <a16:creationId xmlns:a16="http://schemas.microsoft.com/office/drawing/2014/main" id="{57F8B084-BAEB-42DE-900E-BF58D0B22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97425"/>
            <a:ext cx="235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ja keskmine raadius</a:t>
            </a:r>
          </a:p>
        </p:txBody>
      </p:sp>
      <p:graphicFrame>
        <p:nvGraphicFramePr>
          <p:cNvPr id="31760" name="Object 18">
            <a:extLst>
              <a:ext uri="{FF2B5EF4-FFF2-40B4-BE49-F238E27FC236}">
                <a16:creationId xmlns:a16="http://schemas.microsoft.com/office/drawing/2014/main" id="{DBCE5D2D-AD8E-4E82-A158-C76D08943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5300663"/>
          <a:ext cx="25923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6" imgW="1612900" imgH="393700" progId="Equation.3">
                  <p:embed/>
                </p:oleObj>
              </mc:Choice>
              <mc:Fallback>
                <p:oleObj name="Equation" r:id="rId6" imgW="1612900" imgH="393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00663"/>
                        <a:ext cx="25923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Rectangle 20">
            <a:extLst>
              <a:ext uri="{FF2B5EF4-FFF2-40B4-BE49-F238E27FC236}">
                <a16:creationId xmlns:a16="http://schemas.microsoft.com/office/drawing/2014/main" id="{41152594-EDE9-429E-8129-2FF7E10B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4451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mm</a:t>
            </a:r>
            <a:endParaRPr lang="en-US" altLang="et-EE" sz="1800" b="1">
              <a:latin typeface="Arial" panose="020B0604020202020204" pitchFamily="34" charset="0"/>
            </a:endParaRPr>
          </a:p>
        </p:txBody>
      </p:sp>
      <p:pic>
        <p:nvPicPr>
          <p:cNvPr id="31762" name="Picture 21">
            <a:extLst>
              <a:ext uri="{FF2B5EF4-FFF2-40B4-BE49-F238E27FC236}">
                <a16:creationId xmlns:a16="http://schemas.microsoft.com/office/drawing/2014/main" id="{8A91B3AB-6F9B-4025-B42B-A76F25BD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36838"/>
            <a:ext cx="32004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E95E6D86-C3EF-482D-AF6C-DE10D7CF94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08400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8A662D4E-4D60-4D96-BC40-2365EF88587B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31764" name="Footer Placeholder 4">
            <a:extLst>
              <a:ext uri="{FF2B5EF4-FFF2-40B4-BE49-F238E27FC236}">
                <a16:creationId xmlns:a16="http://schemas.microsoft.com/office/drawing/2014/main" id="{805AC914-7E8F-48D3-9AE8-F160D3D6C3DA}"/>
              </a:ext>
            </a:extLst>
          </p:cNvPr>
          <p:cNvSpPr txBox="1">
            <a:spLocks noGrp="1"/>
          </p:cNvSpPr>
          <p:nvPr/>
        </p:nvSpPr>
        <p:spPr bwMode="auto">
          <a:xfrm>
            <a:off x="1835150" y="6559550"/>
            <a:ext cx="73088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>
            <a:extLst>
              <a:ext uri="{FF2B5EF4-FFF2-40B4-BE49-F238E27FC236}">
                <a16:creationId xmlns:a16="http://schemas.microsoft.com/office/drawing/2014/main" id="{9D19BCE9-815E-47EE-ABE4-F1171DAFA5D1}"/>
              </a:ext>
            </a:extLst>
          </p:cNvPr>
          <p:cNvSpPr>
            <a:spLocks/>
          </p:cNvSpPr>
          <p:nvPr/>
        </p:nvSpPr>
        <p:spPr bwMode="auto">
          <a:xfrm>
            <a:off x="323850" y="0"/>
            <a:ext cx="763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4. Hammasliidete tugevusarvutus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F8B21531-A845-4D2F-ADCE-19C0FCF02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DBD30659-6222-438F-9558-FA976DDB8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F5405445-81EC-47CD-88BA-25247BDE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3798" name="Rectangle 8">
            <a:extLst>
              <a:ext uri="{FF2B5EF4-FFF2-40B4-BE49-F238E27FC236}">
                <a16:creationId xmlns:a16="http://schemas.microsoft.com/office/drawing/2014/main" id="{940499B9-C344-4F22-B2FF-8A8A84F3C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3799" name="Rectangle 9">
            <a:extLst>
              <a:ext uri="{FF2B5EF4-FFF2-40B4-BE49-F238E27FC236}">
                <a16:creationId xmlns:a16="http://schemas.microsoft.com/office/drawing/2014/main" id="{D2631CF9-94F7-42F6-AE2C-8345C648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3800" name="Rectangle 10">
            <a:extLst>
              <a:ext uri="{FF2B5EF4-FFF2-40B4-BE49-F238E27FC236}">
                <a16:creationId xmlns:a16="http://schemas.microsoft.com/office/drawing/2014/main" id="{0921FF69-519C-4019-B70A-346B9381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33801" name="Picture 21">
            <a:extLst>
              <a:ext uri="{FF2B5EF4-FFF2-40B4-BE49-F238E27FC236}">
                <a16:creationId xmlns:a16="http://schemas.microsoft.com/office/drawing/2014/main" id="{9870C2DD-A138-4630-BF2B-A9583E14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213100"/>
            <a:ext cx="240347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9ADC6306-24EC-495A-9B51-869707D09A52}"/>
              </a:ext>
            </a:extLst>
          </p:cNvPr>
          <p:cNvSpPr txBox="1">
            <a:spLocks noGrp="1"/>
          </p:cNvSpPr>
          <p:nvPr/>
        </p:nvSpPr>
        <p:spPr>
          <a:xfrm>
            <a:off x="3708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fld id="{8A662D4E-4D60-4D96-BC40-2365EF88587B}" type="datetime1">
              <a:rPr lang="et-EE" sz="1200">
                <a:solidFill>
                  <a:schemeClr val="tx1">
                    <a:tint val="75000"/>
                  </a:schemeClr>
                </a:solidFill>
                <a:latin typeface="Arial" charset="0"/>
              </a:rPr>
              <a:pPr algn="ctr" eaLnBrk="1" hangingPunct="1">
                <a:defRPr/>
              </a:pPr>
              <a:t>27.01.2019</a:t>
            </a:fld>
            <a:endParaRPr lang="et-EE" sz="1200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33803" name="Rectangle 17">
            <a:extLst>
              <a:ext uri="{FF2B5EF4-FFF2-40B4-BE49-F238E27FC236}">
                <a16:creationId xmlns:a16="http://schemas.microsoft.com/office/drawing/2014/main" id="{502D3108-48EC-4587-9B99-55F87B5A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375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Hammasliite pikkus 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1.Muljumisohtu vältiv liite pikkus</a:t>
            </a:r>
          </a:p>
        </p:txBody>
      </p:sp>
      <p:graphicFrame>
        <p:nvGraphicFramePr>
          <p:cNvPr id="33804" name="Object 14">
            <a:extLst>
              <a:ext uri="{FF2B5EF4-FFF2-40B4-BE49-F238E27FC236}">
                <a16:creationId xmlns:a16="http://schemas.microsoft.com/office/drawing/2014/main" id="{4183219D-25EC-42D9-8362-8C3D73B288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838" y="1557338"/>
          <a:ext cx="64627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5" imgW="4495800" imgH="444500" progId="Equation.3">
                  <p:embed/>
                </p:oleObj>
              </mc:Choice>
              <mc:Fallback>
                <p:oleObj name="Equation" r:id="rId5" imgW="4495800" imgH="444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557338"/>
                        <a:ext cx="64627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5" name="Picture 24">
            <a:extLst>
              <a:ext uri="{FF2B5EF4-FFF2-40B4-BE49-F238E27FC236}">
                <a16:creationId xmlns:a16="http://schemas.microsoft.com/office/drawing/2014/main" id="{5072B721-0C3A-4A02-88BE-BA628FA9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179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Rectangle 20">
            <a:extLst>
              <a:ext uri="{FF2B5EF4-FFF2-40B4-BE49-F238E27FC236}">
                <a16:creationId xmlns:a16="http://schemas.microsoft.com/office/drawing/2014/main" id="{925EB0DA-05F8-45A5-B33F-799E263C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673225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33807" name="Rectangle 17">
            <a:extLst>
              <a:ext uri="{FF2B5EF4-FFF2-40B4-BE49-F238E27FC236}">
                <a16:creationId xmlns:a16="http://schemas.microsoft.com/office/drawing/2014/main" id="{63E88E8F-C4B7-4FAD-A6AA-6CCCF7F61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20938"/>
            <a:ext cx="342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2. Lõikeohtu vältiv liite pikkus</a:t>
            </a:r>
          </a:p>
        </p:txBody>
      </p:sp>
      <p:pic>
        <p:nvPicPr>
          <p:cNvPr id="33808" name="Picture 27">
            <a:extLst>
              <a:ext uri="{FF2B5EF4-FFF2-40B4-BE49-F238E27FC236}">
                <a16:creationId xmlns:a16="http://schemas.microsoft.com/office/drawing/2014/main" id="{F04D059B-CF12-4EB9-8EB4-A45A4B3C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76925"/>
            <a:ext cx="22193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28">
            <a:extLst>
              <a:ext uri="{FF2B5EF4-FFF2-40B4-BE49-F238E27FC236}">
                <a16:creationId xmlns:a16="http://schemas.microsoft.com/office/drawing/2014/main" id="{D8BDDABA-0AB7-4FCF-BDC6-00D1546E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941888"/>
            <a:ext cx="17287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29">
            <a:extLst>
              <a:ext uri="{FF2B5EF4-FFF2-40B4-BE49-F238E27FC236}">
                <a16:creationId xmlns:a16="http://schemas.microsoft.com/office/drawing/2014/main" id="{0DC5A93E-B779-4A13-BB7B-37128B86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9876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11" name="Object 14">
            <a:extLst>
              <a:ext uri="{FF2B5EF4-FFF2-40B4-BE49-F238E27FC236}">
                <a16:creationId xmlns:a16="http://schemas.microsoft.com/office/drawing/2014/main" id="{37A23ECF-65E7-4082-8188-818C5DCB7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013325"/>
          <a:ext cx="39989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11" imgW="2781300" imgH="444500" progId="Equation.3">
                  <p:embed/>
                </p:oleObj>
              </mc:Choice>
              <mc:Fallback>
                <p:oleObj name="Equation" r:id="rId11" imgW="2781300" imgH="444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13325"/>
                        <a:ext cx="39989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Rectangle 20">
            <a:extLst>
              <a:ext uri="{FF2B5EF4-FFF2-40B4-BE49-F238E27FC236}">
                <a16:creationId xmlns:a16="http://schemas.microsoft.com/office/drawing/2014/main" id="{9233C208-871E-478F-9752-37DDE9FA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15778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33813" name="Rectangle 17">
            <a:extLst>
              <a:ext uri="{FF2B5EF4-FFF2-40B4-BE49-F238E27FC236}">
                <a16:creationId xmlns:a16="http://schemas.microsoft.com/office/drawing/2014/main" id="{E5B7C43C-594E-478C-9941-FA2A5416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81525"/>
            <a:ext cx="465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3. Võlliga võrdtugeva hammasliite pikkus</a:t>
            </a:r>
          </a:p>
        </p:txBody>
      </p:sp>
      <p:pic>
        <p:nvPicPr>
          <p:cNvPr id="33814" name="Picture 33">
            <a:extLst>
              <a:ext uri="{FF2B5EF4-FFF2-40B4-BE49-F238E27FC236}">
                <a16:creationId xmlns:a16="http://schemas.microsoft.com/office/drawing/2014/main" id="{97E1B84E-FCAF-4C54-A7D8-654333B4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15049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15" name="Object 14">
            <a:extLst>
              <a:ext uri="{FF2B5EF4-FFF2-40B4-BE49-F238E27FC236}">
                <a16:creationId xmlns:a16="http://schemas.microsoft.com/office/drawing/2014/main" id="{E3BD5890-C861-4592-8A07-40A0282E1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068638"/>
          <a:ext cx="4108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14" imgW="2857500" imgH="444500" progId="Equation.3">
                  <p:embed/>
                </p:oleObj>
              </mc:Choice>
              <mc:Fallback>
                <p:oleObj name="Equation" r:id="rId14" imgW="2857500" imgH="444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68638"/>
                        <a:ext cx="41084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6" name="Rectangle 20">
            <a:extLst>
              <a:ext uri="{FF2B5EF4-FFF2-40B4-BE49-F238E27FC236}">
                <a16:creationId xmlns:a16="http://schemas.microsoft.com/office/drawing/2014/main" id="{63B6755A-9C56-4A86-92CF-2AD2BE77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1310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pic>
        <p:nvPicPr>
          <p:cNvPr id="33817" name="Picture 36">
            <a:extLst>
              <a:ext uri="{FF2B5EF4-FFF2-40B4-BE49-F238E27FC236}">
                <a16:creationId xmlns:a16="http://schemas.microsoft.com/office/drawing/2014/main" id="{DBECE2E9-5172-4A80-8FEF-1E1C791A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44900"/>
            <a:ext cx="17573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8" name="Rectangle 17">
            <a:extLst>
              <a:ext uri="{FF2B5EF4-FFF2-40B4-BE49-F238E27FC236}">
                <a16:creationId xmlns:a16="http://schemas.microsoft.com/office/drawing/2014/main" id="{B3B962F6-5D1B-4BA3-8F33-0C4112587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805488"/>
            <a:ext cx="497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Hammasliite pikkuseks valitakse L = 70 mm.</a:t>
            </a:r>
          </a:p>
        </p:txBody>
      </p:sp>
      <p:sp>
        <p:nvSpPr>
          <p:cNvPr id="33819" name="Footer Placeholder 4">
            <a:extLst>
              <a:ext uri="{FF2B5EF4-FFF2-40B4-BE49-F238E27FC236}">
                <a16:creationId xmlns:a16="http://schemas.microsoft.com/office/drawing/2014/main" id="{468DC08E-01F6-48B6-B4C2-31A3584999D4}"/>
              </a:ext>
            </a:extLst>
          </p:cNvPr>
          <p:cNvSpPr txBox="1">
            <a:spLocks noGrp="1"/>
          </p:cNvSpPr>
          <p:nvPr/>
        </p:nvSpPr>
        <p:spPr bwMode="auto">
          <a:xfrm>
            <a:off x="1619250" y="6543675"/>
            <a:ext cx="7524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>
            <a:extLst>
              <a:ext uri="{FF2B5EF4-FFF2-40B4-BE49-F238E27FC236}">
                <a16:creationId xmlns:a16="http://schemas.microsoft.com/office/drawing/2014/main" id="{FE6647FE-5E82-45E2-8F91-0568A33AE28C}"/>
              </a:ext>
            </a:extLst>
          </p:cNvPr>
          <p:cNvSpPr>
            <a:spLocks/>
          </p:cNvSpPr>
          <p:nvPr/>
        </p:nvSpPr>
        <p:spPr bwMode="auto">
          <a:xfrm>
            <a:off x="539750" y="0"/>
            <a:ext cx="7416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4. Hammasliidete tugevusarvutus</a:t>
            </a:r>
          </a:p>
        </p:txBody>
      </p:sp>
      <p:sp>
        <p:nvSpPr>
          <p:cNvPr id="35843" name="Rectangle 36">
            <a:extLst>
              <a:ext uri="{FF2B5EF4-FFF2-40B4-BE49-F238E27FC236}">
                <a16:creationId xmlns:a16="http://schemas.microsoft.com/office/drawing/2014/main" id="{CBDA6874-CF63-43A6-B96D-27CA498E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Ülesanne 2. Hammasliite projekteerimine</a:t>
            </a: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E2A95AB6-CEC7-415E-8729-4D968570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69D8B779-E04D-4455-ADE1-61A4BCE59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9C7A0B83-CEAE-4F61-9AA9-3CA2075E9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5847" name="Rectangle 8">
            <a:extLst>
              <a:ext uri="{FF2B5EF4-FFF2-40B4-BE49-F238E27FC236}">
                <a16:creationId xmlns:a16="http://schemas.microsoft.com/office/drawing/2014/main" id="{3F4F27ED-2134-498D-AD7F-6B7403C5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5848" name="Rectangle 9">
            <a:extLst>
              <a:ext uri="{FF2B5EF4-FFF2-40B4-BE49-F238E27FC236}">
                <a16:creationId xmlns:a16="http://schemas.microsoft.com/office/drawing/2014/main" id="{AF09E039-5528-411A-BAFF-0E5878F6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5849" name="Rectangle 10">
            <a:extLst>
              <a:ext uri="{FF2B5EF4-FFF2-40B4-BE49-F238E27FC236}">
                <a16:creationId xmlns:a16="http://schemas.microsoft.com/office/drawing/2014/main" id="{94A4BE64-75B0-4196-8BAF-0BED47349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5850" name="Rectangle 11">
            <a:extLst>
              <a:ext uri="{FF2B5EF4-FFF2-40B4-BE49-F238E27FC236}">
                <a16:creationId xmlns:a16="http://schemas.microsoft.com/office/drawing/2014/main" id="{6E6A5917-9389-444B-A69C-626FE479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97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Muljumispinge</a:t>
            </a:r>
          </a:p>
        </p:txBody>
      </p:sp>
      <p:sp>
        <p:nvSpPr>
          <p:cNvPr id="35851" name="Rectangle 13">
            <a:extLst>
              <a:ext uri="{FF2B5EF4-FFF2-40B4-BE49-F238E27FC236}">
                <a16:creationId xmlns:a16="http://schemas.microsoft.com/office/drawing/2014/main" id="{8AD49214-6E44-4C4D-A9AF-2CEE3314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5852" name="Rectangle 17">
            <a:extLst>
              <a:ext uri="{FF2B5EF4-FFF2-40B4-BE49-F238E27FC236}">
                <a16:creationId xmlns:a16="http://schemas.microsoft.com/office/drawing/2014/main" id="{75C17B33-5E43-4313-831F-65D3AF1D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pic>
        <p:nvPicPr>
          <p:cNvPr id="35853" name="Picture 20">
            <a:extLst>
              <a:ext uri="{FF2B5EF4-FFF2-40B4-BE49-F238E27FC236}">
                <a16:creationId xmlns:a16="http://schemas.microsoft.com/office/drawing/2014/main" id="{E1D626BF-B122-45F8-8887-DCBD9EBB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789363"/>
            <a:ext cx="26685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Rectangle 22">
            <a:extLst>
              <a:ext uri="{FF2B5EF4-FFF2-40B4-BE49-F238E27FC236}">
                <a16:creationId xmlns:a16="http://schemas.microsoft.com/office/drawing/2014/main" id="{2BBB3622-E2F0-446A-BD08-03D964B6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35855" name="Object 21">
            <a:extLst>
              <a:ext uri="{FF2B5EF4-FFF2-40B4-BE49-F238E27FC236}">
                <a16:creationId xmlns:a16="http://schemas.microsoft.com/office/drawing/2014/main" id="{2454A65A-C042-4896-8C7D-57575D01B4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484313"/>
          <a:ext cx="5426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5" imgW="3479800" imgH="419100" progId="Equation.3">
                  <p:embed/>
                </p:oleObj>
              </mc:Choice>
              <mc:Fallback>
                <p:oleObj name="Equation" r:id="rId5" imgW="3479800" imgH="4191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54260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23">
            <a:extLst>
              <a:ext uri="{FF2B5EF4-FFF2-40B4-BE49-F238E27FC236}">
                <a16:creationId xmlns:a16="http://schemas.microsoft.com/office/drawing/2014/main" id="{80A61952-2C90-4010-971B-A30A75588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1628775"/>
          <a:ext cx="1317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7" imgW="799753" imgH="215806" progId="Equation.3">
                  <p:embed/>
                </p:oleObj>
              </mc:Choice>
              <mc:Fallback>
                <p:oleObj name="Equation" r:id="rId7" imgW="799753" imgH="21580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628775"/>
                        <a:ext cx="1317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7" name="Rectangle 25">
            <a:extLst>
              <a:ext uri="{FF2B5EF4-FFF2-40B4-BE49-F238E27FC236}">
                <a16:creationId xmlns:a16="http://schemas.microsoft.com/office/drawing/2014/main" id="{3D99AA12-6D5E-46B9-AB1A-CDFCABD7A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628775"/>
            <a:ext cx="715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  <a:cs typeface="Times New Roman" panose="02020603050405020304" pitchFamily="18" charset="0"/>
              </a:rPr>
              <a:t> 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8" name="Rectangle 26">
            <a:extLst>
              <a:ext uri="{FF2B5EF4-FFF2-40B4-BE49-F238E27FC236}">
                <a16:creationId xmlns:a16="http://schemas.microsoft.com/office/drawing/2014/main" id="{88A60B7D-6B21-4D6F-B22C-D95D9884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628775"/>
            <a:ext cx="715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  <a:cs typeface="Times New Roman" panose="02020603050405020304" pitchFamily="18" charset="0"/>
              </a:rPr>
              <a:t> 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9" name="Rectangle 27">
            <a:extLst>
              <a:ext uri="{FF2B5EF4-FFF2-40B4-BE49-F238E27FC236}">
                <a16:creationId xmlns:a16="http://schemas.microsoft.com/office/drawing/2014/main" id="{17F9A90A-1207-44DE-A8BC-EB6768260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05038"/>
            <a:ext cx="72040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kus </a:t>
            </a:r>
            <a:r>
              <a:rPr lang="et-EE" altLang="et-EE" sz="1600" b="1" i="1">
                <a:latin typeface="Arial" panose="020B0604020202020204" pitchFamily="34" charset="0"/>
              </a:rPr>
              <a:t>z</a:t>
            </a:r>
            <a:r>
              <a:rPr lang="et-EE" altLang="et-EE" sz="1600" b="1">
                <a:latin typeface="Arial" panose="020B0604020202020204" pitchFamily="34" charset="0"/>
              </a:rPr>
              <a:t> – hammaste arv ja 0,25 võtab arvesse, et inseneripraktikast  (SAE)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on teada, et koormatud on vaid 25 % hammastest. Kui tegemist on rahulike koormustega ja vähem vastutusrikaste konstruktsioonidega, siis võib 0,25 asemele kasutada ka 0,5 ...0,75.</a:t>
            </a:r>
          </a:p>
          <a:p>
            <a:pPr>
              <a:spcBef>
                <a:spcPct val="0"/>
              </a:spcBef>
              <a:buFontTx/>
              <a:buNone/>
            </a:pPr>
            <a:endParaRPr lang="et-EE" altLang="et-EE" sz="1800" b="1">
              <a:latin typeface="Arial" panose="020B0604020202020204" pitchFamily="34" charset="0"/>
            </a:endParaRPr>
          </a:p>
        </p:txBody>
      </p:sp>
      <p:sp>
        <p:nvSpPr>
          <p:cNvPr id="35860" name="Rectangle 28">
            <a:extLst>
              <a:ext uri="{FF2B5EF4-FFF2-40B4-BE49-F238E27FC236}">
                <a16:creationId xmlns:a16="http://schemas.microsoft.com/office/drawing/2014/main" id="{759F5362-2705-4C35-9CDD-DB7D4229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Lõikepinge</a:t>
            </a:r>
          </a:p>
        </p:txBody>
      </p:sp>
      <p:sp>
        <p:nvSpPr>
          <p:cNvPr id="35861" name="Rectangle 30">
            <a:extLst>
              <a:ext uri="{FF2B5EF4-FFF2-40B4-BE49-F238E27FC236}">
                <a16:creationId xmlns:a16="http://schemas.microsoft.com/office/drawing/2014/main" id="{812AB977-48E3-41C2-8E35-8BF661BF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35862" name="Object 29">
            <a:extLst>
              <a:ext uri="{FF2B5EF4-FFF2-40B4-BE49-F238E27FC236}">
                <a16:creationId xmlns:a16="http://schemas.microsoft.com/office/drawing/2014/main" id="{53EF38C7-99D6-43B3-AB54-8B687F0C8C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644900"/>
          <a:ext cx="41751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9" imgW="3213100" imgH="419100" progId="Equation.3">
                  <p:embed/>
                </p:oleObj>
              </mc:Choice>
              <mc:Fallback>
                <p:oleObj name="Equation" r:id="rId9" imgW="3213100" imgH="4191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41751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Rectangle 32">
            <a:extLst>
              <a:ext uri="{FF2B5EF4-FFF2-40B4-BE49-F238E27FC236}">
                <a16:creationId xmlns:a16="http://schemas.microsoft.com/office/drawing/2014/main" id="{B24DD762-7FEE-4329-B755-EFBEB85B1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3684588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  <a:cs typeface="Times New Roman" panose="02020603050405020304" pitchFamily="18" charset="0"/>
              </a:rPr>
              <a:t> MPa </a:t>
            </a:r>
            <a:endParaRPr lang="et-EE" altLang="et-EE" sz="1600">
              <a:latin typeface="Arial" panose="020B0604020202020204" pitchFamily="34" charset="0"/>
            </a:endParaRPr>
          </a:p>
        </p:txBody>
      </p:sp>
      <p:graphicFrame>
        <p:nvGraphicFramePr>
          <p:cNvPr id="35864" name="Object 31">
            <a:extLst>
              <a:ext uri="{FF2B5EF4-FFF2-40B4-BE49-F238E27FC236}">
                <a16:creationId xmlns:a16="http://schemas.microsoft.com/office/drawing/2014/main" id="{0A49D863-F57F-45C2-924E-D0C74A75E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716338"/>
          <a:ext cx="9350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11" imgW="672808" imgH="215806" progId="Equation.3">
                  <p:embed/>
                </p:oleObj>
              </mc:Choice>
              <mc:Fallback>
                <p:oleObj name="Equation" r:id="rId11" imgW="672808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16338"/>
                        <a:ext cx="93503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5" name="Rectangle 33">
            <a:extLst>
              <a:ext uri="{FF2B5EF4-FFF2-40B4-BE49-F238E27FC236}">
                <a16:creationId xmlns:a16="http://schemas.microsoft.com/office/drawing/2014/main" id="{61BB75B2-D5E2-4844-8D6B-D7B2BA1C8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16338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  <a:cs typeface="Times New Roman" panose="02020603050405020304" pitchFamily="18" charset="0"/>
              </a:rPr>
              <a:t> 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66" name="Rectangle 34">
            <a:extLst>
              <a:ext uri="{FF2B5EF4-FFF2-40B4-BE49-F238E27FC236}">
                <a16:creationId xmlns:a16="http://schemas.microsoft.com/office/drawing/2014/main" id="{D5290EDD-7D24-4998-98DE-253C6959F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227513"/>
            <a:ext cx="5257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Tuleb valida tugevam hammasvõll, kas suuremate mõõtmetega või teisest materjalist. Näiteks võib valida lõõmutatud ja parendatud (200°C juures) terase </a:t>
            </a:r>
            <a:r>
              <a:rPr lang="en-US" altLang="et-EE" sz="1600" b="1">
                <a:latin typeface="Arial" panose="020B0604020202020204" pitchFamily="34" charset="0"/>
              </a:rPr>
              <a:t>CASE HARDENING STEEL – AISI 8620</a:t>
            </a:r>
            <a:r>
              <a:rPr lang="et-EE" altLang="et-EE" sz="1600" b="1">
                <a:latin typeface="Arial" panose="020B0604020202020204" pitchFamily="34" charset="0"/>
              </a:rPr>
              <a:t>, mille voolepiir on umbes </a:t>
            </a:r>
            <a:r>
              <a:rPr lang="el-GR" altLang="et-EE" sz="1600" b="1">
                <a:latin typeface="Arial" panose="020B0604020202020204" pitchFamily="34" charset="0"/>
              </a:rPr>
              <a:t>σ</a:t>
            </a:r>
            <a:r>
              <a:rPr lang="et-EE" altLang="et-EE" sz="1100" b="1">
                <a:latin typeface="Arial" panose="020B0604020202020204" pitchFamily="34" charset="0"/>
              </a:rPr>
              <a:t>y</a:t>
            </a:r>
            <a:r>
              <a:rPr lang="et-EE" altLang="et-EE" sz="1600" b="1">
                <a:latin typeface="Arial" panose="020B0604020202020204" pitchFamily="34" charset="0"/>
              </a:rPr>
              <a:t> = 660 MPa ja seega lubatav muljumispinge ehk kontaktpinge: </a:t>
            </a:r>
          </a:p>
          <a:p>
            <a:pPr>
              <a:spcBef>
                <a:spcPct val="0"/>
              </a:spcBef>
              <a:buFontTx/>
              <a:buNone/>
            </a:pPr>
            <a:endParaRPr lang="et-EE" altLang="et-EE" sz="1800" b="1">
              <a:latin typeface="Arial" panose="020B0604020202020204" pitchFamily="34" charset="0"/>
            </a:endParaRP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5E0EF13F-B3F6-4234-B004-35F03831C4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348038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8A662D4E-4D60-4D96-BC40-2365EF88587B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graphicFrame>
        <p:nvGraphicFramePr>
          <p:cNvPr id="35868" name="Object 26">
            <a:extLst>
              <a:ext uri="{FF2B5EF4-FFF2-40B4-BE49-F238E27FC236}">
                <a16:creationId xmlns:a16="http://schemas.microsoft.com/office/drawing/2014/main" id="{D8F52EC6-0B6C-4786-AF27-B45819F64D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5661025"/>
          <a:ext cx="28114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tion" r:id="rId13" imgW="1574800" imgH="419100" progId="Equation.3">
                  <p:embed/>
                </p:oleObj>
              </mc:Choice>
              <mc:Fallback>
                <p:oleObj name="Equation" r:id="rId13" imgW="15748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661025"/>
                        <a:ext cx="281146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9" name="Rectangle 32">
            <a:extLst>
              <a:ext uri="{FF2B5EF4-FFF2-40B4-BE49-F238E27FC236}">
                <a16:creationId xmlns:a16="http://schemas.microsoft.com/office/drawing/2014/main" id="{2FF998D0-CFA5-4115-B8F2-3EC4974CE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805488"/>
            <a:ext cx="3168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  <a:cs typeface="Times New Roman" panose="02020603050405020304" pitchFamily="18" charset="0"/>
              </a:rPr>
              <a:t>MPa, ülekoormus on              (227-220)/220x100%=3,2%&lt; 5% (lubatav ülekoormus).</a:t>
            </a:r>
            <a:endParaRPr lang="et-EE" altLang="et-EE" sz="1600">
              <a:latin typeface="Arial" panose="020B0604020202020204" pitchFamily="34" charset="0"/>
            </a:endParaRPr>
          </a:p>
        </p:txBody>
      </p:sp>
      <p:sp>
        <p:nvSpPr>
          <p:cNvPr id="35870" name="Footer Placeholder 4">
            <a:extLst>
              <a:ext uri="{FF2B5EF4-FFF2-40B4-BE49-F238E27FC236}">
                <a16:creationId xmlns:a16="http://schemas.microsoft.com/office/drawing/2014/main" id="{67743CEA-76C3-43E2-9EF4-FDF8E6B0DF18}"/>
              </a:ext>
            </a:extLst>
          </p:cNvPr>
          <p:cNvSpPr txBox="1">
            <a:spLocks noGrp="1"/>
          </p:cNvSpPr>
          <p:nvPr/>
        </p:nvSpPr>
        <p:spPr bwMode="auto">
          <a:xfrm>
            <a:off x="1187450" y="65690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5D44202-650C-4955-80F6-416A6673ADCA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37891" name="Rectangle 17">
            <a:extLst>
              <a:ext uri="{FF2B5EF4-FFF2-40B4-BE49-F238E27FC236}">
                <a16:creationId xmlns:a16="http://schemas.microsoft.com/office/drawing/2014/main" id="{484B7969-0D01-4A2B-B8E9-6B2B6F91B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5761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Hammasliite optimeerimine: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1. Hammasliite lõikeõhtu vältiv pöördemoment:</a:t>
            </a:r>
          </a:p>
        </p:txBody>
      </p:sp>
      <p:sp>
        <p:nvSpPr>
          <p:cNvPr id="37892" name="Rectangle 21">
            <a:extLst>
              <a:ext uri="{FF2B5EF4-FFF2-40B4-BE49-F238E27FC236}">
                <a16:creationId xmlns:a16="http://schemas.microsoft.com/office/drawing/2014/main" id="{23C63D14-67D1-4560-AD7B-B34A9817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7893" name="Rectangle 28">
            <a:extLst>
              <a:ext uri="{FF2B5EF4-FFF2-40B4-BE49-F238E27FC236}">
                <a16:creationId xmlns:a16="http://schemas.microsoft.com/office/drawing/2014/main" id="{A232B1D3-A482-4310-B7D0-3603189C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37894" name="Object 27">
            <a:extLst>
              <a:ext uri="{FF2B5EF4-FFF2-40B4-BE49-F238E27FC236}">
                <a16:creationId xmlns:a16="http://schemas.microsoft.com/office/drawing/2014/main" id="{F6762C54-E306-4BD2-BAB3-7552B4B15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388" y="2133600"/>
          <a:ext cx="53149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4" imgW="3543300" imgH="457200" progId="Equation.3">
                  <p:embed/>
                </p:oleObj>
              </mc:Choice>
              <mc:Fallback>
                <p:oleObj name="Equation" r:id="rId4" imgW="3543300" imgH="457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133600"/>
                        <a:ext cx="53149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30">
            <a:extLst>
              <a:ext uri="{FF2B5EF4-FFF2-40B4-BE49-F238E27FC236}">
                <a16:creationId xmlns:a16="http://schemas.microsoft.com/office/drawing/2014/main" id="{D55E3052-1F1D-49BF-87FE-CF8E96F7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12988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Nm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  <a:r>
              <a:rPr lang="et-EE" altLang="et-EE" sz="1600">
                <a:latin typeface="Arial" panose="020B0604020202020204" pitchFamily="34" charset="0"/>
              </a:rPr>
              <a:t>&gt; </a:t>
            </a:r>
            <a:r>
              <a:rPr lang="et-EE" altLang="et-EE" sz="1600" b="1">
                <a:latin typeface="Arial" panose="020B0604020202020204" pitchFamily="34" charset="0"/>
              </a:rPr>
              <a:t>840 Nm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37896" name="Rectangle 35">
            <a:extLst>
              <a:ext uri="{FF2B5EF4-FFF2-40B4-BE49-F238E27FC236}">
                <a16:creationId xmlns:a16="http://schemas.microsoft.com/office/drawing/2014/main" id="{5D197A78-9DAF-4E78-93DB-F5DE6467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97200"/>
            <a:ext cx="6265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2. Liistu muljumisohtu vältiv pöördemoment:</a:t>
            </a:r>
          </a:p>
        </p:txBody>
      </p:sp>
      <p:sp>
        <p:nvSpPr>
          <p:cNvPr id="37897" name="Rectangle 38">
            <a:extLst>
              <a:ext uri="{FF2B5EF4-FFF2-40B4-BE49-F238E27FC236}">
                <a16:creationId xmlns:a16="http://schemas.microsoft.com/office/drawing/2014/main" id="{A0F90818-0FA0-49B0-B9DB-80960155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716338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Nm</a:t>
            </a:r>
            <a:endParaRPr lang="en-US" altLang="et-EE" sz="1600">
              <a:latin typeface="Arial" panose="020B0604020202020204" pitchFamily="34" charset="0"/>
            </a:endParaRPr>
          </a:p>
        </p:txBody>
      </p:sp>
      <p:pic>
        <p:nvPicPr>
          <p:cNvPr id="37898" name="Picture 16">
            <a:extLst>
              <a:ext uri="{FF2B5EF4-FFF2-40B4-BE49-F238E27FC236}">
                <a16:creationId xmlns:a16="http://schemas.microsoft.com/office/drawing/2014/main" id="{91259E4C-E2FD-4B33-B9D3-8279891A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41438"/>
            <a:ext cx="14033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7">
            <a:extLst>
              <a:ext uri="{FF2B5EF4-FFF2-40B4-BE49-F238E27FC236}">
                <a16:creationId xmlns:a16="http://schemas.microsoft.com/office/drawing/2014/main" id="{345A30B8-80CE-485B-B5FE-9772822A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4652963"/>
            <a:ext cx="13557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8">
            <a:extLst>
              <a:ext uri="{FF2B5EF4-FFF2-40B4-BE49-F238E27FC236}">
                <a16:creationId xmlns:a16="http://schemas.microsoft.com/office/drawing/2014/main" id="{B19784EE-F179-4103-BADF-B7843EF0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30241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Rectangle 19">
            <a:extLst>
              <a:ext uri="{FF2B5EF4-FFF2-40B4-BE49-F238E27FC236}">
                <a16:creationId xmlns:a16="http://schemas.microsoft.com/office/drawing/2014/main" id="{8B4CE3BE-BE4B-40F1-8002-71D830BC1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437063"/>
            <a:ext cx="3892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Selles ülesandes eeldatakse, et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pic>
        <p:nvPicPr>
          <p:cNvPr id="37902" name="Picture 20">
            <a:extLst>
              <a:ext uri="{FF2B5EF4-FFF2-40B4-BE49-F238E27FC236}">
                <a16:creationId xmlns:a16="http://schemas.microsoft.com/office/drawing/2014/main" id="{6B6FE82D-AF78-480B-83EE-A1526CD1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97425"/>
            <a:ext cx="2705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03" name="Object 27">
            <a:extLst>
              <a:ext uri="{FF2B5EF4-FFF2-40B4-BE49-F238E27FC236}">
                <a16:creationId xmlns:a16="http://schemas.microsoft.com/office/drawing/2014/main" id="{C1B84D67-AE43-48B2-ADFD-8BD31F76ED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75" y="3573463"/>
          <a:ext cx="5715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10" imgW="3810000" imgH="444500" progId="Equation.3">
                  <p:embed/>
                </p:oleObj>
              </mc:Choice>
              <mc:Fallback>
                <p:oleObj name="Equation" r:id="rId10" imgW="3810000" imgH="4445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3573463"/>
                        <a:ext cx="5715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4" name="Rectangle 25">
            <a:extLst>
              <a:ext uri="{FF2B5EF4-FFF2-40B4-BE49-F238E27FC236}">
                <a16:creationId xmlns:a16="http://schemas.microsoft.com/office/drawing/2014/main" id="{9E8857C7-46BD-4C92-8E13-5EEF5328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16563"/>
            <a:ext cx="741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Järelikult hammasliitele lubatav optimaalne moment hammasvõlli ja rummu materjali terase S355 korral oleks M=437 Nm.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sp>
        <p:nvSpPr>
          <p:cNvPr id="37905" name="Title 5">
            <a:extLst>
              <a:ext uri="{FF2B5EF4-FFF2-40B4-BE49-F238E27FC236}">
                <a16:creationId xmlns:a16="http://schemas.microsoft.com/office/drawing/2014/main" id="{A6C13CCC-EEBC-4AC1-A67C-52CC876AB368}"/>
              </a:ext>
            </a:extLst>
          </p:cNvPr>
          <p:cNvSpPr>
            <a:spLocks/>
          </p:cNvSpPr>
          <p:nvPr/>
        </p:nvSpPr>
        <p:spPr bwMode="auto">
          <a:xfrm>
            <a:off x="539750" y="0"/>
            <a:ext cx="7416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4. Hammasliidete tugevusarvutus</a:t>
            </a:r>
          </a:p>
        </p:txBody>
      </p:sp>
      <p:sp>
        <p:nvSpPr>
          <p:cNvPr id="37906" name="Rectangle 36">
            <a:extLst>
              <a:ext uri="{FF2B5EF4-FFF2-40B4-BE49-F238E27FC236}">
                <a16:creationId xmlns:a16="http://schemas.microsoft.com/office/drawing/2014/main" id="{235AAA55-C891-4290-BD19-481AC8A3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Ülesanne 2. Hammasliite projekteerimine</a:t>
            </a:r>
          </a:p>
        </p:txBody>
      </p:sp>
      <p:pic>
        <p:nvPicPr>
          <p:cNvPr id="37907" name="Picture 28">
            <a:extLst>
              <a:ext uri="{FF2B5EF4-FFF2-40B4-BE49-F238E27FC236}">
                <a16:creationId xmlns:a16="http://schemas.microsoft.com/office/drawing/2014/main" id="{0ECAEBD7-48BE-4B5C-AD30-80010E49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175101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31">
            <a:extLst>
              <a:ext uri="{FF2B5EF4-FFF2-40B4-BE49-F238E27FC236}">
                <a16:creationId xmlns:a16="http://schemas.microsoft.com/office/drawing/2014/main" id="{CEADABBF-31F7-49C9-9DCD-2F932433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2414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9" name="Rectangle 32">
            <a:extLst>
              <a:ext uri="{FF2B5EF4-FFF2-40B4-BE49-F238E27FC236}">
                <a16:creationId xmlns:a16="http://schemas.microsoft.com/office/drawing/2014/main" id="{447D5911-58B3-4C2D-82E7-05BF28AE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3573463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>
                <a:latin typeface="Arial" panose="020B0604020202020204" pitchFamily="34" charset="0"/>
              </a:rPr>
              <a:t>Hambafaasita hammasvõlli korral</a:t>
            </a:r>
            <a:endParaRPr lang="en-US" altLang="et-EE" sz="1200" b="1">
              <a:latin typeface="Arial" panose="020B0604020202020204" pitchFamily="34" charset="0"/>
            </a:endParaRPr>
          </a:p>
        </p:txBody>
      </p:sp>
      <p:sp>
        <p:nvSpPr>
          <p:cNvPr id="37910" name="Line 33">
            <a:extLst>
              <a:ext uri="{FF2B5EF4-FFF2-40B4-BE49-F238E27FC236}">
                <a16:creationId xmlns:a16="http://schemas.microsoft.com/office/drawing/2014/main" id="{9141C4D3-95AC-4FCF-BA09-AC4422ACC2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72450" y="3357563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7911" name="Footer Placeholder 4">
            <a:extLst>
              <a:ext uri="{FF2B5EF4-FFF2-40B4-BE49-F238E27FC236}">
                <a16:creationId xmlns:a16="http://schemas.microsoft.com/office/drawing/2014/main" id="{C93F2972-0A3B-4FD4-ADB1-F5A89655E0F5}"/>
              </a:ext>
            </a:extLst>
          </p:cNvPr>
          <p:cNvSpPr txBox="1">
            <a:spLocks noGrp="1"/>
          </p:cNvSpPr>
          <p:nvPr/>
        </p:nvSpPr>
        <p:spPr bwMode="auto">
          <a:xfrm>
            <a:off x="2051050" y="6538913"/>
            <a:ext cx="70929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3367530-1C15-47CF-9482-F3E4726067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79838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A0AA8AD6-58A0-4E8C-B69C-ECF400569200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DF3B4E3B-8C52-4BDB-943B-FFCA376608D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1521" y="0"/>
            <a:ext cx="8892480" cy="1052513"/>
          </a:xfrm>
        </p:spPr>
        <p:txBody>
          <a:bodyPr anchor="b"/>
          <a:lstStyle/>
          <a:p>
            <a:pPr algn="l" eaLnBrk="1" hangingPunct="1"/>
            <a:r>
              <a:rPr lang="et-EE" altLang="et-EE" sz="4100" b="1" u="sng" dirty="0">
                <a:latin typeface="Arial" panose="020B0604020202020204" pitchFamily="34" charset="0"/>
                <a:cs typeface="Arial" panose="020B0604020202020204" pitchFamily="34" charset="0"/>
              </a:rPr>
              <a:t>MASINAELEMENDID - PROJEKT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8A5B-5DD8-4220-9510-C1650B2637D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71550" y="1125538"/>
            <a:ext cx="8172450" cy="5256212"/>
          </a:xfrm>
        </p:spPr>
        <p:txBody>
          <a:bodyPr tIns="0" rtlCol="0">
            <a:normAutofit/>
          </a:bodyPr>
          <a:lstStyle/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t-EE" sz="1600" u="sng" dirty="0">
              <a:solidFill>
                <a:srgbClr val="320E04"/>
              </a:solidFill>
            </a:endParaRPr>
          </a:p>
          <a:p>
            <a:pPr marL="636588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t-EE" sz="2400" b="1" u="sng">
                <a:latin typeface="Arial" pitchFamily="34" charset="0"/>
                <a:cs typeface="Arial" pitchFamily="34" charset="0"/>
              </a:rPr>
              <a:t>Harjutustund </a:t>
            </a:r>
            <a:endParaRPr lang="et-EE" sz="2400" b="1" u="sng" dirty="0">
              <a:latin typeface="Arial" pitchFamily="34" charset="0"/>
              <a:cs typeface="Arial" pitchFamily="34" charset="0"/>
            </a:endParaRPr>
          </a:p>
          <a:p>
            <a:pPr marL="636588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t-EE" sz="2400" b="1" u="sng" dirty="0">
                <a:latin typeface="Arial" pitchFamily="34" charset="0"/>
                <a:cs typeface="Arial" pitchFamily="34" charset="0"/>
              </a:rPr>
              <a:t>Tunni kava</a:t>
            </a:r>
          </a:p>
          <a:p>
            <a:pPr marL="636588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t-EE" sz="1200" b="1" u="sng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t-EE" sz="2000" b="1" dirty="0">
                <a:latin typeface="Arial" charset="0"/>
              </a:rPr>
              <a:t>Liistliite olemus, eelised ja puudused, liistude põhitüübid ja prismaliistuga liite mõõtmed ja tolerantsid</a:t>
            </a: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et-EE" sz="2000" b="1" dirty="0">
              <a:latin typeface="Arial" charset="0"/>
            </a:endParaRP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t-EE" sz="2000" b="1" dirty="0">
                <a:latin typeface="Arial" charset="0"/>
              </a:rPr>
              <a:t>Liistliite tugevusarvutus</a:t>
            </a: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et-EE" sz="800" b="1" dirty="0">
              <a:latin typeface="Arial" charset="0"/>
            </a:endParaRPr>
          </a:p>
          <a:p>
            <a:pPr marL="936625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t-EE" sz="2000" b="1" u="sng" dirty="0">
                <a:latin typeface="Arial" charset="0"/>
              </a:rPr>
              <a:t>Ülesanne 1</a:t>
            </a:r>
            <a:r>
              <a:rPr lang="et-EE" sz="2000" b="1" dirty="0">
                <a:latin typeface="Arial" charset="0"/>
              </a:rPr>
              <a:t>. Liistliite projekteerimine</a:t>
            </a:r>
          </a:p>
          <a:p>
            <a:pPr marL="936625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t-EE" sz="2000" b="1" dirty="0">
              <a:latin typeface="Arial" charset="0"/>
            </a:endParaRP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t-EE" sz="2000" b="1" dirty="0">
                <a:latin typeface="Arial" charset="0"/>
              </a:rPr>
              <a:t>Hammasliidete eelised ja puudused, rööphambumisega liite mõõtmed ja tolerantsid</a:t>
            </a: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et-EE" sz="2000" b="1" dirty="0">
              <a:latin typeface="Arial" charset="0"/>
            </a:endParaRP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t-EE" sz="2000" b="1" dirty="0">
                <a:latin typeface="Arial" charset="0"/>
              </a:rPr>
              <a:t>Hammasliidete tugevusarvutus</a:t>
            </a: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et-EE" sz="800" b="1" dirty="0">
              <a:latin typeface="Arial" charset="0"/>
            </a:endParaRPr>
          </a:p>
          <a:p>
            <a:pPr marL="936625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t-EE" sz="2000" b="1" u="sng" dirty="0">
                <a:latin typeface="Arial" charset="0"/>
              </a:rPr>
              <a:t>Ülesanne 2</a:t>
            </a:r>
            <a:r>
              <a:rPr lang="et-EE" sz="2000" b="1" dirty="0">
                <a:latin typeface="Arial" charset="0"/>
              </a:rPr>
              <a:t>. Hammasliite projekteerimine</a:t>
            </a:r>
          </a:p>
          <a:p>
            <a:pPr marL="936625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"/>
              <a:defRPr/>
            </a:pPr>
            <a:endParaRPr lang="et-EE" sz="2000" b="1" dirty="0">
              <a:latin typeface="Arial" charset="0"/>
            </a:endParaRP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t-EE" sz="2000" b="1" dirty="0">
                <a:latin typeface="Arial" charset="0"/>
              </a:rPr>
              <a:t>Kordamisküsimused</a:t>
            </a: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et-EE" sz="1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36588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et-EE" sz="1800" b="1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5" name="Footer Placeholder 4">
            <a:extLst>
              <a:ext uri="{FF2B5EF4-FFF2-40B4-BE49-F238E27FC236}">
                <a16:creationId xmlns:a16="http://schemas.microsoft.com/office/drawing/2014/main" id="{600DF6C7-7C6D-4794-A260-A26059B98225}"/>
              </a:ext>
            </a:extLst>
          </p:cNvPr>
          <p:cNvSpPr txBox="1">
            <a:spLocks noGrp="1"/>
          </p:cNvSpPr>
          <p:nvPr/>
        </p:nvSpPr>
        <p:spPr bwMode="auto">
          <a:xfrm>
            <a:off x="1692275" y="6492875"/>
            <a:ext cx="7451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21CE6826-3A7B-45D6-9D1D-1AEC43E8DC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79838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BED1F718-D79D-44C0-AB8F-211B4BB38E0A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7171" name="Title 5">
            <a:extLst>
              <a:ext uri="{FF2B5EF4-FFF2-40B4-BE49-F238E27FC236}">
                <a16:creationId xmlns:a16="http://schemas.microsoft.com/office/drawing/2014/main" id="{D17D29A1-5A8F-408C-8E3E-453C6A44D066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 Liistliite olemus, eelised ja puudused, liistude põhitüübid ja prismaliistuga liite mõõtmed ja tolerantsid</a:t>
            </a:r>
          </a:p>
        </p:txBody>
      </p:sp>
      <p:sp>
        <p:nvSpPr>
          <p:cNvPr id="7172" name="Rectangle 11">
            <a:extLst>
              <a:ext uri="{FF2B5EF4-FFF2-40B4-BE49-F238E27FC236}">
                <a16:creationId xmlns:a16="http://schemas.microsoft.com/office/drawing/2014/main" id="{78EC3235-ED3D-4DDC-AE9B-706CABECF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7173" name="Rectangle 17">
            <a:extLst>
              <a:ext uri="{FF2B5EF4-FFF2-40B4-BE49-F238E27FC236}">
                <a16:creationId xmlns:a16="http://schemas.microsoft.com/office/drawing/2014/main" id="{89EB22CB-ECFF-4A61-83E2-29A55B1A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7174" name="Rectangle 18">
            <a:extLst>
              <a:ext uri="{FF2B5EF4-FFF2-40B4-BE49-F238E27FC236}">
                <a16:creationId xmlns:a16="http://schemas.microsoft.com/office/drawing/2014/main" id="{62AE38FB-0ABD-40C7-9A2B-5A22F9EA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05038"/>
            <a:ext cx="7777162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LIISTLIIDE on liide pöördemomendi ülekandmiseks, kus ühendatud detailid on geomeetriliselt lukustatud </a:t>
            </a:r>
            <a:r>
              <a:rPr lang="et-EE" altLang="et-EE" sz="1800" b="1" u="sng">
                <a:latin typeface="Arial" panose="020B0604020202020204" pitchFamily="34" charset="0"/>
              </a:rPr>
              <a:t>lõikele/muljumisele</a:t>
            </a:r>
            <a:r>
              <a:rPr lang="et-EE" altLang="et-EE" sz="1800" b="1">
                <a:latin typeface="Arial" panose="020B0604020202020204" pitchFamily="34" charset="0"/>
              </a:rPr>
              <a:t> töötava liistu abil.</a:t>
            </a:r>
          </a:p>
        </p:txBody>
      </p:sp>
      <p:sp>
        <p:nvSpPr>
          <p:cNvPr id="7175" name="Rectangle 36">
            <a:extLst>
              <a:ext uri="{FF2B5EF4-FFF2-40B4-BE49-F238E27FC236}">
                <a16:creationId xmlns:a16="http://schemas.microsoft.com/office/drawing/2014/main" id="{50FCED70-4589-49FE-9C51-301E0D74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628775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400" b="1" u="sng">
                <a:latin typeface="Arial" panose="020B0604020202020204" pitchFamily="34" charset="0"/>
              </a:rPr>
              <a:t>Liistliite olemus </a:t>
            </a:r>
          </a:p>
        </p:txBody>
      </p:sp>
      <p:pic>
        <p:nvPicPr>
          <p:cNvPr id="7176" name="Picture 34">
            <a:extLst>
              <a:ext uri="{FF2B5EF4-FFF2-40B4-BE49-F238E27FC236}">
                <a16:creationId xmlns:a16="http://schemas.microsoft.com/office/drawing/2014/main" id="{369A87E1-3F9C-4A1D-BE25-DD6355AB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42481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Footer Placeholder 4">
            <a:extLst>
              <a:ext uri="{FF2B5EF4-FFF2-40B4-BE49-F238E27FC236}">
                <a16:creationId xmlns:a16="http://schemas.microsoft.com/office/drawing/2014/main" id="{C57E3B48-2F34-4362-A8D4-CBE8D5FE6FD1}"/>
              </a:ext>
            </a:extLst>
          </p:cNvPr>
          <p:cNvSpPr txBox="1">
            <a:spLocks noGrp="1"/>
          </p:cNvSpPr>
          <p:nvPr/>
        </p:nvSpPr>
        <p:spPr bwMode="auto">
          <a:xfrm>
            <a:off x="1692275" y="6597650"/>
            <a:ext cx="7451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F67DF4C2-CD44-4163-8292-EDAEEF444AF6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9219" name="Title 5">
            <a:extLst>
              <a:ext uri="{FF2B5EF4-FFF2-40B4-BE49-F238E27FC236}">
                <a16:creationId xmlns:a16="http://schemas.microsoft.com/office/drawing/2014/main" id="{65C3CDAC-434C-4550-A8A4-4F03B99124E0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152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 Liistliite olemus, eelised ja puudused, liistude põhitüübid ja prismaliistuga liite mõõtmed ja tolerantsid</a:t>
            </a:r>
          </a:p>
        </p:txBody>
      </p:sp>
      <p:sp>
        <p:nvSpPr>
          <p:cNvPr id="9220" name="Rectangle 11">
            <a:extLst>
              <a:ext uri="{FF2B5EF4-FFF2-40B4-BE49-F238E27FC236}">
                <a16:creationId xmlns:a16="http://schemas.microsoft.com/office/drawing/2014/main" id="{5588CADE-9EFD-49A5-AFC3-FEAE6890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9221" name="Rectangle 17">
            <a:extLst>
              <a:ext uri="{FF2B5EF4-FFF2-40B4-BE49-F238E27FC236}">
                <a16:creationId xmlns:a16="http://schemas.microsoft.com/office/drawing/2014/main" id="{7838CC71-CEE8-4873-BFE7-99FBDEC7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9222" name="Rectangle 18">
            <a:extLst>
              <a:ext uri="{FF2B5EF4-FFF2-40B4-BE49-F238E27FC236}">
                <a16:creationId xmlns:a16="http://schemas.microsoft.com/office/drawing/2014/main" id="{CCFC88BC-B19C-4DD3-8881-BD1DA3D0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484313"/>
            <a:ext cx="4178300" cy="531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Liistliite eelisteks on: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Lihtne konstruktsioon, st lihtne valmistada.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Mugav kokku panna ja lahti võtta.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3.  Madal hind.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 </a:t>
            </a:r>
            <a:r>
              <a:rPr lang="et-EE" altLang="et-EE" sz="1800" b="1" u="sng">
                <a:latin typeface="Arial" panose="020B0604020202020204" pitchFamily="34" charset="0"/>
              </a:rPr>
              <a:t>Liistliite puudusteks on: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Liistusooned nõrgestavad liidetavaid detaile (pingekontsentraatorid).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Liidetavad detailid peavad   olema  samatelgsed, mida on raske tagada.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Liistliitega ülekantav pöördemoment on väike võrreldes hammasliitega.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Nurklõtku tekkimine reverseeritava koormuse korral</a:t>
            </a:r>
            <a:endParaRPr lang="et-EE" altLang="et-EE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 b="1" u="sng">
              <a:latin typeface="Arial" panose="020B0604020202020204" pitchFamily="34" charset="0"/>
            </a:endParaRPr>
          </a:p>
        </p:txBody>
      </p:sp>
      <p:sp>
        <p:nvSpPr>
          <p:cNvPr id="9223" name="Rectangle 36">
            <a:extLst>
              <a:ext uri="{FF2B5EF4-FFF2-40B4-BE49-F238E27FC236}">
                <a16:creationId xmlns:a16="http://schemas.microsoft.com/office/drawing/2014/main" id="{412FC339-C493-46C7-99ED-234AC051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125538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u="sng">
                <a:latin typeface="Arial" panose="020B0604020202020204" pitchFamily="34" charset="0"/>
              </a:rPr>
              <a:t>Liistliite eelised ja puudused</a:t>
            </a:r>
          </a:p>
        </p:txBody>
      </p:sp>
      <p:pic>
        <p:nvPicPr>
          <p:cNvPr id="9224" name="Picture 12" descr="maslnas-05_tif">
            <a:extLst>
              <a:ext uri="{FF2B5EF4-FFF2-40B4-BE49-F238E27FC236}">
                <a16:creationId xmlns:a16="http://schemas.microsoft.com/office/drawing/2014/main" id="{583DD462-D22C-4C53-A25A-056D0A8D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34559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CBC2F121-83E1-46ED-A86F-D493AA91F6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708400" y="6492875"/>
            <a:ext cx="2133600" cy="365125"/>
          </a:xfrm>
        </p:spPr>
        <p:txBody>
          <a:bodyPr/>
          <a:lstStyle/>
          <a:p>
            <a:pPr algn="ctr">
              <a:defRPr/>
            </a:pPr>
            <a:fld id="{8A662D4E-4D60-4D96-BC40-2365EF88587B}" type="datetime1">
              <a:rPr lang="et-EE"/>
              <a:pPr algn="ctr">
                <a:defRPr/>
              </a:pPr>
              <a:t>27.01.2019</a:t>
            </a:fld>
            <a:endParaRPr lang="et-EE" dirty="0"/>
          </a:p>
        </p:txBody>
      </p:sp>
      <p:sp>
        <p:nvSpPr>
          <p:cNvPr id="9226" name="Footer Placeholder 4">
            <a:extLst>
              <a:ext uri="{FF2B5EF4-FFF2-40B4-BE49-F238E27FC236}">
                <a16:creationId xmlns:a16="http://schemas.microsoft.com/office/drawing/2014/main" id="{30FB34D8-66D0-4933-AE9A-ECDB0F50C373}"/>
              </a:ext>
            </a:extLst>
          </p:cNvPr>
          <p:cNvSpPr txBox="1">
            <a:spLocks noGrp="1"/>
          </p:cNvSpPr>
          <p:nvPr/>
        </p:nvSpPr>
        <p:spPr bwMode="auto">
          <a:xfrm>
            <a:off x="1547813" y="6548438"/>
            <a:ext cx="75961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B3055FA-69A7-4B1A-B9E4-ED0A52F7AF58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1267" name="Title 5">
            <a:extLst>
              <a:ext uri="{FF2B5EF4-FFF2-40B4-BE49-F238E27FC236}">
                <a16:creationId xmlns:a16="http://schemas.microsoft.com/office/drawing/2014/main" id="{BA8FD790-4EAA-4B70-A02F-D0CFB57DE29C}"/>
              </a:ext>
            </a:extLst>
          </p:cNvPr>
          <p:cNvSpPr>
            <a:spLocks/>
          </p:cNvSpPr>
          <p:nvPr/>
        </p:nvSpPr>
        <p:spPr bwMode="auto">
          <a:xfrm>
            <a:off x="395288" y="0"/>
            <a:ext cx="74882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 Liistliite olemus, eelised ja puudused, liistude põhitüübid ja prismaliistuga liite mõõtmed ja tolerantsid</a:t>
            </a:r>
          </a:p>
        </p:txBody>
      </p:sp>
      <p:sp>
        <p:nvSpPr>
          <p:cNvPr id="11268" name="Rectangle 11">
            <a:extLst>
              <a:ext uri="{FF2B5EF4-FFF2-40B4-BE49-F238E27FC236}">
                <a16:creationId xmlns:a16="http://schemas.microsoft.com/office/drawing/2014/main" id="{F2E98717-8A9D-42B0-8532-06CF1FD36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1269" name="Rectangle 17">
            <a:extLst>
              <a:ext uri="{FF2B5EF4-FFF2-40B4-BE49-F238E27FC236}">
                <a16:creationId xmlns:a16="http://schemas.microsoft.com/office/drawing/2014/main" id="{A889DA2A-C1B7-43D1-9951-0211BCD1A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1270" name="Rectangle 18">
            <a:extLst>
              <a:ext uri="{FF2B5EF4-FFF2-40B4-BE49-F238E27FC236}">
                <a16:creationId xmlns:a16="http://schemas.microsoft.com/office/drawing/2014/main" id="{09A9C426-908F-4D2F-8AA8-A7485FF3D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73238"/>
            <a:ext cx="7707313" cy="421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Prismaliistud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Kiilliistud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t-EE" altLang="et-EE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t-EE" altLang="et-EE" sz="1800" b="1">
                <a:latin typeface="Arial" panose="020B0604020202020204" pitchFamily="34" charset="0"/>
              </a:rPr>
              <a:t>Segmentliistud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 </a:t>
            </a:r>
            <a:endParaRPr lang="et-EE" altLang="et-EE" sz="1800" b="1" u="sng">
              <a:latin typeface="Arial" panose="020B0604020202020204" pitchFamily="34" charset="0"/>
            </a:endParaRPr>
          </a:p>
        </p:txBody>
      </p:sp>
      <p:sp>
        <p:nvSpPr>
          <p:cNvPr id="11271" name="Rectangle 36">
            <a:extLst>
              <a:ext uri="{FF2B5EF4-FFF2-40B4-BE49-F238E27FC236}">
                <a16:creationId xmlns:a16="http://schemas.microsoft.com/office/drawing/2014/main" id="{2F763536-7A62-4D14-AC77-63AB9A45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Liistude põhitüübid</a:t>
            </a:r>
          </a:p>
        </p:txBody>
      </p:sp>
      <p:pic>
        <p:nvPicPr>
          <p:cNvPr id="11272" name="Picture 12">
            <a:extLst>
              <a:ext uri="{FF2B5EF4-FFF2-40B4-BE49-F238E27FC236}">
                <a16:creationId xmlns:a16="http://schemas.microsoft.com/office/drawing/2014/main" id="{7D906B47-FDE9-4A76-B8EA-A2887D86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2524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>
            <a:extLst>
              <a:ext uri="{FF2B5EF4-FFF2-40B4-BE49-F238E27FC236}">
                <a16:creationId xmlns:a16="http://schemas.microsoft.com/office/drawing/2014/main" id="{ABE6B379-0FE0-42ED-9FEF-2D99E3A4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2562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>
            <a:extLst>
              <a:ext uri="{FF2B5EF4-FFF2-40B4-BE49-F238E27FC236}">
                <a16:creationId xmlns:a16="http://schemas.microsoft.com/office/drawing/2014/main" id="{497B998B-AF1E-4099-8598-32186FF8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45125"/>
            <a:ext cx="23907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6">
            <a:extLst>
              <a:ext uri="{FF2B5EF4-FFF2-40B4-BE49-F238E27FC236}">
                <a16:creationId xmlns:a16="http://schemas.microsoft.com/office/drawing/2014/main" id="{B8BE4CDB-1E0A-4A28-857F-C9C5CEE3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773238"/>
            <a:ext cx="1800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7">
            <a:extLst>
              <a:ext uri="{FF2B5EF4-FFF2-40B4-BE49-F238E27FC236}">
                <a16:creationId xmlns:a16="http://schemas.microsoft.com/office/drawing/2014/main" id="{23D5AF62-F990-415A-ADD4-C7B6DF88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32146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Line 18">
            <a:extLst>
              <a:ext uri="{FF2B5EF4-FFF2-40B4-BE49-F238E27FC236}">
                <a16:creationId xmlns:a16="http://schemas.microsoft.com/office/drawing/2014/main" id="{486DD0CF-5D27-401C-A359-10474C6E3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1989138"/>
            <a:ext cx="12239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11278" name="Picture 19" descr="din_6888_img">
            <a:extLst>
              <a:ext uri="{FF2B5EF4-FFF2-40B4-BE49-F238E27FC236}">
                <a16:creationId xmlns:a16="http://schemas.microsoft.com/office/drawing/2014/main" id="{B383060A-560B-4CC0-9FFF-9AC5D603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45125"/>
            <a:ext cx="2057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0">
            <a:extLst>
              <a:ext uri="{FF2B5EF4-FFF2-40B4-BE49-F238E27FC236}">
                <a16:creationId xmlns:a16="http://schemas.microsoft.com/office/drawing/2014/main" id="{5128D93A-E3F8-4792-B929-D19C2E49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15478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1" descr="~510_1_0x0_lt">
            <a:extLst>
              <a:ext uri="{FF2B5EF4-FFF2-40B4-BE49-F238E27FC236}">
                <a16:creationId xmlns:a16="http://schemas.microsoft.com/office/drawing/2014/main" id="{DDFCCC0C-443A-421A-B6A0-32EB86B1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05263"/>
            <a:ext cx="285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Rectangle 22">
            <a:extLst>
              <a:ext uri="{FF2B5EF4-FFF2-40B4-BE49-F238E27FC236}">
                <a16:creationId xmlns:a16="http://schemas.microsoft.com/office/drawing/2014/main" id="{2A09BD70-5028-4EF7-91A1-1028A7B2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268413"/>
            <a:ext cx="4859337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1282" name="Footer Placeholder 4">
            <a:extLst>
              <a:ext uri="{FF2B5EF4-FFF2-40B4-BE49-F238E27FC236}">
                <a16:creationId xmlns:a16="http://schemas.microsoft.com/office/drawing/2014/main" id="{FA89CD04-2127-4444-B834-67A7C7392FC1}"/>
              </a:ext>
            </a:extLst>
          </p:cNvPr>
          <p:cNvSpPr txBox="1">
            <a:spLocks noGrp="1"/>
          </p:cNvSpPr>
          <p:nvPr/>
        </p:nvSpPr>
        <p:spPr bwMode="auto">
          <a:xfrm>
            <a:off x="2124075" y="6626225"/>
            <a:ext cx="7019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FF091F8-A171-4E9B-A99B-1EE8114C6FBC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3315" name="Title 5">
            <a:extLst>
              <a:ext uri="{FF2B5EF4-FFF2-40B4-BE49-F238E27FC236}">
                <a16:creationId xmlns:a16="http://schemas.microsoft.com/office/drawing/2014/main" id="{818F49CD-A2F8-4F24-95E7-EF7B44BEEBAD}"/>
              </a:ext>
            </a:extLst>
          </p:cNvPr>
          <p:cNvSpPr>
            <a:spLocks/>
          </p:cNvSpPr>
          <p:nvPr/>
        </p:nvSpPr>
        <p:spPr bwMode="auto">
          <a:xfrm>
            <a:off x="323850" y="0"/>
            <a:ext cx="75596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1. Liistliite olemus, eelised ja puudused, liistude põhitüübid ja prismaliistuga liite mõõtmed ja tolerantsid</a:t>
            </a:r>
          </a:p>
        </p:txBody>
      </p:sp>
      <p:sp>
        <p:nvSpPr>
          <p:cNvPr id="13316" name="Rectangle 11">
            <a:extLst>
              <a:ext uri="{FF2B5EF4-FFF2-40B4-BE49-F238E27FC236}">
                <a16:creationId xmlns:a16="http://schemas.microsoft.com/office/drawing/2014/main" id="{97CBFEFA-5BC4-4750-8CB6-067B9858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3317" name="Rectangle 17">
            <a:extLst>
              <a:ext uri="{FF2B5EF4-FFF2-40B4-BE49-F238E27FC236}">
                <a16:creationId xmlns:a16="http://schemas.microsoft.com/office/drawing/2014/main" id="{45A6079B-017E-4934-95CB-4D3042B3B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3318" name="Rectangle 36">
            <a:extLst>
              <a:ext uri="{FF2B5EF4-FFF2-40B4-BE49-F238E27FC236}">
                <a16:creationId xmlns:a16="http://schemas.microsoft.com/office/drawing/2014/main" id="{F7C51E91-F0B0-4721-8266-94B449A5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341438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Tabel 1. Prismaliistuga liite mõõtmed ja tolerantsid</a:t>
            </a:r>
          </a:p>
        </p:txBody>
      </p:sp>
      <p:pic>
        <p:nvPicPr>
          <p:cNvPr id="13319" name="Picture 12">
            <a:extLst>
              <a:ext uri="{FF2B5EF4-FFF2-40B4-BE49-F238E27FC236}">
                <a16:creationId xmlns:a16="http://schemas.microsoft.com/office/drawing/2014/main" id="{91197351-F98E-42AA-BD84-1A307DD5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67568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Footer Placeholder 4">
            <a:extLst>
              <a:ext uri="{FF2B5EF4-FFF2-40B4-BE49-F238E27FC236}">
                <a16:creationId xmlns:a16="http://schemas.microsoft.com/office/drawing/2014/main" id="{31591330-5039-4010-A904-8087185C119E}"/>
              </a:ext>
            </a:extLst>
          </p:cNvPr>
          <p:cNvSpPr txBox="1">
            <a:spLocks noGrp="1"/>
          </p:cNvSpPr>
          <p:nvPr/>
        </p:nvSpPr>
        <p:spPr bwMode="auto">
          <a:xfrm>
            <a:off x="2195513" y="6743700"/>
            <a:ext cx="694848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FDB0CA7-C0BC-44FE-9421-50BE274D1F3A}"/>
              </a:ext>
            </a:extLst>
          </p:cNvPr>
          <p:cNvSpPr txBox="1">
            <a:spLocks noGrp="1"/>
          </p:cNvSpPr>
          <p:nvPr/>
        </p:nvSpPr>
        <p:spPr>
          <a:xfrm>
            <a:off x="3581400" y="6524625"/>
            <a:ext cx="2133600" cy="333375"/>
          </a:xfrm>
          <a:prstGeom prst="rect">
            <a:avLst/>
          </a:prstGeom>
          <a:noFill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5363" name="Title 5">
            <a:extLst>
              <a:ext uri="{FF2B5EF4-FFF2-40B4-BE49-F238E27FC236}">
                <a16:creationId xmlns:a16="http://schemas.microsoft.com/office/drawing/2014/main" id="{8D64883F-75DD-426F-BD57-F13F701FA5CD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88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2. Liistliite tugevusarvutus</a:t>
            </a:r>
          </a:p>
        </p:txBody>
      </p:sp>
      <p:sp>
        <p:nvSpPr>
          <p:cNvPr id="15364" name="Rectangle 11">
            <a:extLst>
              <a:ext uri="{FF2B5EF4-FFF2-40B4-BE49-F238E27FC236}">
                <a16:creationId xmlns:a16="http://schemas.microsoft.com/office/drawing/2014/main" id="{6E11A31D-A807-43A3-8BB1-3073C000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5365" name="Rectangle 17">
            <a:extLst>
              <a:ext uri="{FF2B5EF4-FFF2-40B4-BE49-F238E27FC236}">
                <a16:creationId xmlns:a16="http://schemas.microsoft.com/office/drawing/2014/main" id="{E6921E30-A456-4A36-838B-0EAE60F1F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5366" name="Rectangle 36">
            <a:extLst>
              <a:ext uri="{FF2B5EF4-FFF2-40B4-BE49-F238E27FC236}">
                <a16:creationId xmlns:a16="http://schemas.microsoft.com/office/drawing/2014/main" id="{FAB6C40B-FFFA-49FA-A4F9-7F31D68F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Ülesanne 1. Liistliite projekteerimine</a:t>
            </a:r>
          </a:p>
        </p:txBody>
      </p:sp>
      <p:sp>
        <p:nvSpPr>
          <p:cNvPr id="15367" name="Rectangle 18">
            <a:extLst>
              <a:ext uri="{FF2B5EF4-FFF2-40B4-BE49-F238E27FC236}">
                <a16:creationId xmlns:a16="http://schemas.microsoft.com/office/drawing/2014/main" id="{14F2F55A-A848-4592-82E5-8C2E02B5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412875"/>
            <a:ext cx="7777162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Valida liist võlli ja hammasratta ühendamiseks. Võllile mõjuv pöördemoment </a:t>
            </a:r>
            <a:r>
              <a:rPr lang="et-EE" altLang="et-EE" sz="1800" b="1" i="1">
                <a:latin typeface="Arial" panose="020B0604020202020204" pitchFamily="34" charset="0"/>
              </a:rPr>
              <a:t>M</a:t>
            </a:r>
            <a:r>
              <a:rPr lang="et-EE" altLang="et-EE" sz="1800" b="1">
                <a:latin typeface="Arial" panose="020B0604020202020204" pitchFamily="34" charset="0"/>
              </a:rPr>
              <a:t> =  840 Nm. Võlli läbimõõt </a:t>
            </a:r>
            <a:r>
              <a:rPr lang="et-EE" altLang="et-EE" sz="1800" b="1" i="1">
                <a:latin typeface="Arial" panose="020B0604020202020204" pitchFamily="34" charset="0"/>
              </a:rPr>
              <a:t>d</a:t>
            </a:r>
            <a:r>
              <a:rPr lang="et-EE" altLang="et-EE" sz="1800" b="1" i="1" baseline="-25000">
                <a:latin typeface="Arial" panose="020B0604020202020204" pitchFamily="34" charset="0"/>
              </a:rPr>
              <a:t> 1 </a:t>
            </a:r>
            <a:r>
              <a:rPr lang="et-EE" altLang="et-EE" sz="1800" b="1">
                <a:latin typeface="Arial" panose="020B0604020202020204" pitchFamily="34" charset="0"/>
              </a:rPr>
              <a:t>= 45 mm.</a:t>
            </a:r>
            <a:r>
              <a:rPr lang="et-EE" altLang="et-EE" sz="1800"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Võlli ja rummu ühenduspikkus (rummu laius) </a:t>
            </a:r>
            <a:r>
              <a:rPr lang="et-EE" altLang="et-EE" sz="1800" b="1" i="1">
                <a:latin typeface="Arial" panose="020B0604020202020204" pitchFamily="34" charset="0"/>
              </a:rPr>
              <a:t>l</a:t>
            </a:r>
            <a:r>
              <a:rPr lang="et-EE" altLang="et-EE" sz="1800" b="1" i="1" baseline="-25000">
                <a:latin typeface="Arial" panose="020B0604020202020204" pitchFamily="34" charset="0"/>
              </a:rPr>
              <a:t>v</a:t>
            </a:r>
            <a:r>
              <a:rPr lang="et-EE" altLang="et-EE" sz="1800" b="1">
                <a:latin typeface="Arial" panose="020B0604020202020204" pitchFamily="34" charset="0"/>
              </a:rPr>
              <a:t> = 70 mm.</a:t>
            </a:r>
            <a:endParaRPr lang="el-GR" altLang="et-EE" sz="1800" b="1">
              <a:latin typeface="Arial" panose="020B0604020202020204" pitchFamily="34" charset="0"/>
            </a:endParaRPr>
          </a:p>
        </p:txBody>
      </p:sp>
      <p:pic>
        <p:nvPicPr>
          <p:cNvPr id="15368" name="Picture 19">
            <a:extLst>
              <a:ext uri="{FF2B5EF4-FFF2-40B4-BE49-F238E27FC236}">
                <a16:creationId xmlns:a16="http://schemas.microsoft.com/office/drawing/2014/main" id="{D3A77925-86B6-4A31-9ECC-E34307E1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2781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21">
            <a:extLst>
              <a:ext uri="{FF2B5EF4-FFF2-40B4-BE49-F238E27FC236}">
                <a16:creationId xmlns:a16="http://schemas.microsoft.com/office/drawing/2014/main" id="{371C1506-75BC-4A27-BB14-B60587047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7893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5370" name="Line 22">
            <a:extLst>
              <a:ext uri="{FF2B5EF4-FFF2-40B4-BE49-F238E27FC236}">
                <a16:creationId xmlns:a16="http://schemas.microsoft.com/office/drawing/2014/main" id="{1B403152-091C-4570-82AE-ECEF099ED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522922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5371" name="Text Box 23">
            <a:extLst>
              <a:ext uri="{FF2B5EF4-FFF2-40B4-BE49-F238E27FC236}">
                <a16:creationId xmlns:a16="http://schemas.microsoft.com/office/drawing/2014/main" id="{E8DDC8F3-970B-480A-BB6C-CB16B691E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8688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i="1">
                <a:latin typeface="Arial" panose="020B0604020202020204" pitchFamily="34" charset="0"/>
              </a:rPr>
              <a:t>l</a:t>
            </a:r>
            <a:r>
              <a:rPr lang="et-EE" altLang="et-EE" sz="1800" i="1" baseline="-25000">
                <a:latin typeface="Arial" panose="020B0604020202020204" pitchFamily="34" charset="0"/>
              </a:rPr>
              <a:t>v</a:t>
            </a:r>
            <a:endParaRPr lang="en-US" altLang="et-EE" sz="1800" i="1" baseline="-25000">
              <a:latin typeface="Arial" panose="020B0604020202020204" pitchFamily="34" charset="0"/>
            </a:endParaRPr>
          </a:p>
        </p:txBody>
      </p:sp>
      <p:pic>
        <p:nvPicPr>
          <p:cNvPr id="15372" name="Picture 26">
            <a:extLst>
              <a:ext uri="{FF2B5EF4-FFF2-40B4-BE49-F238E27FC236}">
                <a16:creationId xmlns:a16="http://schemas.microsoft.com/office/drawing/2014/main" id="{D030743B-798F-499F-98FA-500CC6EB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962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Line 27">
            <a:extLst>
              <a:ext uri="{FF2B5EF4-FFF2-40B4-BE49-F238E27FC236}">
                <a16:creationId xmlns:a16="http://schemas.microsoft.com/office/drawing/2014/main" id="{FB879841-41F9-4EE9-97B6-5D05A4A65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1497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5374" name="Line 28">
            <a:extLst>
              <a:ext uri="{FF2B5EF4-FFF2-40B4-BE49-F238E27FC236}">
                <a16:creationId xmlns:a16="http://schemas.microsoft.com/office/drawing/2014/main" id="{16E16B6F-B80A-4E29-B7E7-9936B9CDD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1497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5375" name="Footer Placeholder 4">
            <a:extLst>
              <a:ext uri="{FF2B5EF4-FFF2-40B4-BE49-F238E27FC236}">
                <a16:creationId xmlns:a16="http://schemas.microsoft.com/office/drawing/2014/main" id="{81358EE6-7D93-4D2A-B3FF-746F9F532EB5}"/>
              </a:ext>
            </a:extLst>
          </p:cNvPr>
          <p:cNvSpPr txBox="1">
            <a:spLocks noGrp="1"/>
          </p:cNvSpPr>
          <p:nvPr/>
        </p:nvSpPr>
        <p:spPr bwMode="auto">
          <a:xfrm>
            <a:off x="1763713" y="6453188"/>
            <a:ext cx="73802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1FB832D5-C05D-4A9E-BB55-759D68E75743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B782FBE6-7028-4AD7-98CC-7613AC8C0CBB}"/>
              </a:ext>
            </a:extLst>
          </p:cNvPr>
          <p:cNvSpPr>
            <a:spLocks/>
          </p:cNvSpPr>
          <p:nvPr/>
        </p:nvSpPr>
        <p:spPr bwMode="auto">
          <a:xfrm>
            <a:off x="539750" y="0"/>
            <a:ext cx="741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2. Liistliite tugevusarvutus</a:t>
            </a:r>
          </a:p>
        </p:txBody>
      </p:sp>
      <p:sp>
        <p:nvSpPr>
          <p:cNvPr id="17412" name="Rectangle 11">
            <a:extLst>
              <a:ext uri="{FF2B5EF4-FFF2-40B4-BE49-F238E27FC236}">
                <a16:creationId xmlns:a16="http://schemas.microsoft.com/office/drawing/2014/main" id="{BB57E289-86CD-42BB-BD53-114BD2E90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7413" name="Rectangle 17">
            <a:extLst>
              <a:ext uri="{FF2B5EF4-FFF2-40B4-BE49-F238E27FC236}">
                <a16:creationId xmlns:a16="http://schemas.microsoft.com/office/drawing/2014/main" id="{D5E9D10F-AE7D-44E5-A842-AAFF3B01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7414" name="Rectangle 36">
            <a:extLst>
              <a:ext uri="{FF2B5EF4-FFF2-40B4-BE49-F238E27FC236}">
                <a16:creationId xmlns:a16="http://schemas.microsoft.com/office/drawing/2014/main" id="{22A4CD8E-C07E-4CE0-B919-125E952A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Ülesanne 1. Liistliite projekteerimine</a:t>
            </a:r>
          </a:p>
        </p:txBody>
      </p:sp>
      <p:sp>
        <p:nvSpPr>
          <p:cNvPr id="17415" name="Rectangle 11">
            <a:extLst>
              <a:ext uri="{FF2B5EF4-FFF2-40B4-BE49-F238E27FC236}">
                <a16:creationId xmlns:a16="http://schemas.microsoft.com/office/drawing/2014/main" id="{04C75EB4-95D9-4B80-A939-DCCC6656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1557338"/>
            <a:ext cx="443706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  <a:cs typeface="Arial" panose="020B0604020202020204" pitchFamily="34" charset="0"/>
              </a:rPr>
              <a:t>Vastavalt </a:t>
            </a:r>
            <a:r>
              <a:rPr lang="et-EE" altLang="et-EE" sz="1800" b="1">
                <a:latin typeface="Arial" panose="020B0604020202020204" pitchFamily="34" charset="0"/>
              </a:rPr>
              <a:t>DIN 6885 standardile:</a:t>
            </a:r>
            <a:endParaRPr lang="et-EE" altLang="et-EE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t-EE" altLang="et-EE" sz="1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võlli läbimõõt </a:t>
            </a:r>
            <a:r>
              <a:rPr lang="et-EE" altLang="et-EE" sz="1800" b="1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t-EE" altLang="et-EE" sz="1800" b="1" i="1" baseline="-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 = 45 mm, </a:t>
            </a:r>
            <a:endParaRPr lang="et-EE" altLang="et-EE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siis </a:t>
            </a:r>
            <a:r>
              <a:rPr lang="et-EE" altLang="et-EE" sz="1800" b="1" i="1">
                <a:latin typeface="Arial" panose="020B0604020202020204" pitchFamily="34" charset="0"/>
              </a:rPr>
              <a:t>w</a:t>
            </a: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 = 14 mm, </a:t>
            </a:r>
            <a:r>
              <a:rPr lang="et-EE" altLang="et-EE" sz="1800" b="1" i="1"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 = 9 mm, </a:t>
            </a:r>
            <a:r>
              <a:rPr lang="et-EE" altLang="et-EE" sz="1800" b="1" i="1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t-EE" altLang="et-EE" sz="1800" b="1" baseline="-3000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 = 5,5 mm, </a:t>
            </a:r>
            <a:r>
              <a:rPr lang="et-EE" altLang="et-EE" sz="1800" b="1" i="1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t-EE" altLang="et-EE" sz="1800" b="1" baseline="-3000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 = 3,</a:t>
            </a:r>
            <a:r>
              <a:rPr lang="et-EE" altLang="et-EE" sz="18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 mm.</a:t>
            </a:r>
            <a:endParaRPr lang="et-EE" altLang="et-EE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(vt. Tabel 1. Prismaliistuga liite mõõtmed ja tolerantsid).</a:t>
            </a:r>
            <a:r>
              <a:rPr lang="en-US" altLang="et-EE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t-EE" altLang="et-EE" sz="1800" b="1">
              <a:latin typeface="Arial" panose="020B0604020202020204" pitchFamily="34" charset="0"/>
            </a:endParaRPr>
          </a:p>
        </p:txBody>
      </p:sp>
      <p:graphicFrame>
        <p:nvGraphicFramePr>
          <p:cNvPr id="17416" name="Object 12">
            <a:extLst>
              <a:ext uri="{FF2B5EF4-FFF2-40B4-BE49-F238E27FC236}">
                <a16:creationId xmlns:a16="http://schemas.microsoft.com/office/drawing/2014/main" id="{721ADE3B-161C-4F28-8BF6-851862C4B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149725"/>
          <a:ext cx="39227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4" imgW="2184400" imgH="228600" progId="Equation.3">
                  <p:embed/>
                </p:oleObj>
              </mc:Choice>
              <mc:Fallback>
                <p:oleObj name="Equation" r:id="rId4" imgW="21844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49725"/>
                        <a:ext cx="39227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13">
            <a:extLst>
              <a:ext uri="{FF2B5EF4-FFF2-40B4-BE49-F238E27FC236}">
                <a16:creationId xmlns:a16="http://schemas.microsoft.com/office/drawing/2014/main" id="{F08F2779-E8D7-4351-BF87-3F6CEA2D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149725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  <a:cs typeface="Times New Roman" panose="02020603050405020304" pitchFamily="18" charset="0"/>
              </a:rPr>
              <a:t>mm. </a:t>
            </a: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7418" name="Rectangle 14">
            <a:extLst>
              <a:ext uri="{FF2B5EF4-FFF2-40B4-BE49-F238E27FC236}">
                <a16:creationId xmlns:a16="http://schemas.microsoft.com/office/drawing/2014/main" id="{E5202AF5-5060-42FD-92FC-DE6E7916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716338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Liistu 14x9 pikkus</a:t>
            </a:r>
            <a:r>
              <a:rPr lang="et-EE" altLang="et-EE" sz="1800"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17419" name="Rectangle 16">
            <a:extLst>
              <a:ext uri="{FF2B5EF4-FFF2-40B4-BE49-F238E27FC236}">
                <a16:creationId xmlns:a16="http://schemas.microsoft.com/office/drawing/2014/main" id="{EAA3EA8D-EA87-46DB-A0AB-E1CEE68C7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81525"/>
            <a:ext cx="61928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Valitakse </a:t>
            </a:r>
            <a:r>
              <a:rPr lang="et-EE" altLang="et-EE" sz="1600" b="1" i="1">
                <a:latin typeface="Arial" panose="020B0604020202020204" pitchFamily="34" charset="0"/>
              </a:rPr>
              <a:t>l </a:t>
            </a:r>
            <a:r>
              <a:rPr lang="et-EE" altLang="et-EE" sz="1600" b="1">
                <a:latin typeface="Arial" panose="020B0604020202020204" pitchFamily="34" charset="0"/>
              </a:rPr>
              <a:t>= 63 mm, sest  s.o.  liistu nimipikkus (arv eelisarvude reast)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(vt. Tabel 1. Prismaliistuga liite mõõtmed ja tolerantsid).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  <a:endParaRPr lang="et-EE" altLang="et-EE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t-EE" altLang="et-EE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 i="1">
                <a:latin typeface="Times New Roman" panose="02020603050405020304" pitchFamily="18" charset="0"/>
              </a:rPr>
              <a:t>l</a:t>
            </a:r>
            <a:r>
              <a:rPr lang="et-EE" altLang="et-EE" sz="1600" b="1" i="1" baseline="-25000">
                <a:latin typeface="Times New Roman" panose="02020603050405020304" pitchFamily="18" charset="0"/>
              </a:rPr>
              <a:t>t</a:t>
            </a:r>
            <a:r>
              <a:rPr lang="et-EE" altLang="et-EE" sz="1600" b="1" i="1">
                <a:latin typeface="Times New Roman" panose="02020603050405020304" pitchFamily="18" charset="0"/>
              </a:rPr>
              <a:t> = l – w</a:t>
            </a:r>
            <a:r>
              <a:rPr lang="et-EE" altLang="et-EE" sz="1600" b="1">
                <a:latin typeface="Times New Roman" panose="02020603050405020304" pitchFamily="18" charset="0"/>
              </a:rPr>
              <a:t> = 63 – 14 =</a:t>
            </a:r>
            <a:r>
              <a:rPr lang="et-EE" altLang="et-EE" sz="1600" b="1">
                <a:latin typeface="Arial" panose="020B0604020202020204" pitchFamily="34" charset="0"/>
              </a:rPr>
              <a:t> 49 mm  s.o ümarate otstega liistu pikkus, mida kasutatakse tugevusarvutustes muljumisele.</a:t>
            </a:r>
          </a:p>
          <a:p>
            <a:pPr>
              <a:spcBef>
                <a:spcPct val="0"/>
              </a:spcBef>
              <a:buFontTx/>
              <a:buNone/>
            </a:pPr>
            <a:endParaRPr lang="et-EE" altLang="et-EE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		L</a:t>
            </a:r>
            <a:r>
              <a:rPr lang="et-EE" altLang="et-EE" sz="1000" b="1">
                <a:latin typeface="Arial" panose="020B0604020202020204" pitchFamily="34" charset="0"/>
              </a:rPr>
              <a:t>võrdtugev</a:t>
            </a:r>
            <a:r>
              <a:rPr lang="et-EE" altLang="et-EE" sz="1600" b="1">
                <a:latin typeface="Arial" panose="020B0604020202020204" pitchFamily="34" charset="0"/>
              </a:rPr>
              <a:t> = (45...70) mm</a:t>
            </a:r>
            <a:endParaRPr lang="en-US" altLang="et-EE" sz="1600" b="1">
              <a:latin typeface="Arial" panose="020B0604020202020204" pitchFamily="34" charset="0"/>
            </a:endParaRPr>
          </a:p>
        </p:txBody>
      </p:sp>
      <p:pic>
        <p:nvPicPr>
          <p:cNvPr id="17420" name="Picture 17">
            <a:extLst>
              <a:ext uri="{FF2B5EF4-FFF2-40B4-BE49-F238E27FC236}">
                <a16:creationId xmlns:a16="http://schemas.microsoft.com/office/drawing/2014/main" id="{F0B1E9CC-263C-438A-926E-DF68EB4E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962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 descr="img_s">
            <a:extLst>
              <a:ext uri="{FF2B5EF4-FFF2-40B4-BE49-F238E27FC236}">
                <a16:creationId xmlns:a16="http://schemas.microsoft.com/office/drawing/2014/main" id="{9C2C5DC1-ECE5-48C1-B67C-6399ED5A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20066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Line 19">
            <a:extLst>
              <a:ext uri="{FF2B5EF4-FFF2-40B4-BE49-F238E27FC236}">
                <a16:creationId xmlns:a16="http://schemas.microsoft.com/office/drawing/2014/main" id="{285D3FAE-ABAC-4DC0-8EAA-FC4E75A06D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3573463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7423" name="Line 20">
            <a:extLst>
              <a:ext uri="{FF2B5EF4-FFF2-40B4-BE49-F238E27FC236}">
                <a16:creationId xmlns:a16="http://schemas.microsoft.com/office/drawing/2014/main" id="{8413E775-573B-4CF0-87DA-3B1EE1FE15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5825" y="4221163"/>
            <a:ext cx="8651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7424" name="Line 21">
            <a:extLst>
              <a:ext uri="{FF2B5EF4-FFF2-40B4-BE49-F238E27FC236}">
                <a16:creationId xmlns:a16="http://schemas.microsoft.com/office/drawing/2014/main" id="{BDBCFA5A-E45F-41A6-9178-FFF24D141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3573463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7425" name="Line 22">
            <a:extLst>
              <a:ext uri="{FF2B5EF4-FFF2-40B4-BE49-F238E27FC236}">
                <a16:creationId xmlns:a16="http://schemas.microsoft.com/office/drawing/2014/main" id="{782AC12D-1CE3-44DC-BC92-5E958C339D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8488" y="4437063"/>
            <a:ext cx="1223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7426" name="Line 23">
            <a:extLst>
              <a:ext uri="{FF2B5EF4-FFF2-40B4-BE49-F238E27FC236}">
                <a16:creationId xmlns:a16="http://schemas.microsoft.com/office/drawing/2014/main" id="{C697E2BD-A0D0-4C21-A146-426B1A7F0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4005263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7427" name="Line 24">
            <a:extLst>
              <a:ext uri="{FF2B5EF4-FFF2-40B4-BE49-F238E27FC236}">
                <a16:creationId xmlns:a16="http://schemas.microsoft.com/office/drawing/2014/main" id="{D98A0008-9956-49A1-82EE-7622873FE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4149725"/>
            <a:ext cx="93503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7428" name="Text Box 25">
            <a:extLst>
              <a:ext uri="{FF2B5EF4-FFF2-40B4-BE49-F238E27FC236}">
                <a16:creationId xmlns:a16="http://schemas.microsoft.com/office/drawing/2014/main" id="{03C5CC5E-B8A2-408E-BDFF-5778855F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149725"/>
            <a:ext cx="29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i="1">
                <a:latin typeface="Times New Roman" panose="02020603050405020304" pitchFamily="18" charset="0"/>
              </a:rPr>
              <a:t>l</a:t>
            </a:r>
            <a:r>
              <a:rPr lang="et-EE" altLang="et-EE" sz="1800" i="1" baseline="-25000">
                <a:latin typeface="Times New Roman" panose="02020603050405020304" pitchFamily="18" charset="0"/>
              </a:rPr>
              <a:t>t</a:t>
            </a:r>
            <a:endParaRPr lang="en-US" altLang="et-EE" sz="1800" i="1" baseline="-25000">
              <a:latin typeface="Times New Roman" panose="02020603050405020304" pitchFamily="18" charset="0"/>
            </a:endParaRPr>
          </a:p>
        </p:txBody>
      </p:sp>
      <p:sp>
        <p:nvSpPr>
          <p:cNvPr id="17429" name="Text Box 26">
            <a:extLst>
              <a:ext uri="{FF2B5EF4-FFF2-40B4-BE49-F238E27FC236}">
                <a16:creationId xmlns:a16="http://schemas.microsoft.com/office/drawing/2014/main" id="{8FF259D4-E63E-4516-BEAF-397BB3BF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5100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i="1">
                <a:latin typeface="Times New Roman" panose="02020603050405020304" pitchFamily="18" charset="0"/>
              </a:rPr>
              <a:t>l</a:t>
            </a:r>
            <a:endParaRPr lang="en-US" altLang="et-EE" sz="1800" i="1">
              <a:latin typeface="Times New Roman" panose="02020603050405020304" pitchFamily="18" charset="0"/>
            </a:endParaRPr>
          </a:p>
        </p:txBody>
      </p:sp>
      <p:sp>
        <p:nvSpPr>
          <p:cNvPr id="17430" name="Line 27">
            <a:extLst>
              <a:ext uri="{FF2B5EF4-FFF2-40B4-BE49-F238E27FC236}">
                <a16:creationId xmlns:a16="http://schemas.microsoft.com/office/drawing/2014/main" id="{FA3516F1-DFF2-4B22-9AAF-69C29F3EB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3500438"/>
            <a:ext cx="1296988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17431" name="Picture 27">
            <a:extLst>
              <a:ext uri="{FF2B5EF4-FFF2-40B4-BE49-F238E27FC236}">
                <a16:creationId xmlns:a16="http://schemas.microsoft.com/office/drawing/2014/main" id="{D8B8C9AB-F5C4-4188-B5B8-C471D1E5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5661025"/>
            <a:ext cx="25034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7">
            <a:extLst>
              <a:ext uri="{FF2B5EF4-FFF2-40B4-BE49-F238E27FC236}">
                <a16:creationId xmlns:a16="http://schemas.microsoft.com/office/drawing/2014/main" id="{7766A6C4-C9E0-47FF-BFBA-DCB84D41E6B8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6092825"/>
            <a:ext cx="1152525" cy="636588"/>
            <a:chOff x="1116013" y="6092825"/>
            <a:chExt cx="1152525" cy="636588"/>
          </a:xfrm>
        </p:grpSpPr>
        <p:pic>
          <p:nvPicPr>
            <p:cNvPr id="17434" name="Picture 26">
              <a:extLst>
                <a:ext uri="{FF2B5EF4-FFF2-40B4-BE49-F238E27FC236}">
                  <a16:creationId xmlns:a16="http://schemas.microsoft.com/office/drawing/2014/main" id="{666FAF27-C593-480D-BD70-BDB9B7CBD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6092825"/>
              <a:ext cx="114776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Rectangle 13">
              <a:extLst>
                <a:ext uri="{FF2B5EF4-FFF2-40B4-BE49-F238E27FC236}">
                  <a16:creationId xmlns:a16="http://schemas.microsoft.com/office/drawing/2014/main" id="{F26A13C3-AA20-4863-9B33-CF6C88C4A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6237288"/>
              <a:ext cx="21748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t-EE" altLang="et-EE" sz="800" b="1"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  <a:r>
                <a:rPr lang="et-EE" altLang="et-EE" sz="1800" b="1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17433" name="Footer Placeholder 4">
            <a:extLst>
              <a:ext uri="{FF2B5EF4-FFF2-40B4-BE49-F238E27FC236}">
                <a16:creationId xmlns:a16="http://schemas.microsoft.com/office/drawing/2014/main" id="{9C7FBC59-415C-44E6-929C-4A6C3387616C}"/>
              </a:ext>
            </a:extLst>
          </p:cNvPr>
          <p:cNvSpPr txBox="1">
            <a:spLocks noGrp="1"/>
          </p:cNvSpPr>
          <p:nvPr/>
        </p:nvSpPr>
        <p:spPr bwMode="auto">
          <a:xfrm>
            <a:off x="2195513" y="6626225"/>
            <a:ext cx="69484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41EFC7D-4624-4C7D-90AB-42864763DDDC}"/>
              </a:ext>
            </a:extLst>
          </p:cNvPr>
          <p:cNvSpPr txBox="1">
            <a:spLocks noGrp="1"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D1F718-D79D-44C0-AB8F-211B4BB38E0A}" type="datetime1">
              <a:rPr lang="et-EE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27.01.2019</a:t>
            </a:fld>
            <a:endParaRPr lang="et-EE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9459" name="Title 5">
            <a:extLst>
              <a:ext uri="{FF2B5EF4-FFF2-40B4-BE49-F238E27FC236}">
                <a16:creationId xmlns:a16="http://schemas.microsoft.com/office/drawing/2014/main" id="{9C0284B8-7FA9-4B80-AD25-1FA5014802EB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882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800" b="1" u="sng">
                <a:latin typeface="Arial" panose="020B0604020202020204" pitchFamily="34" charset="0"/>
              </a:rPr>
              <a:t>2. Liistliite tugevusarvutus</a:t>
            </a:r>
          </a:p>
        </p:txBody>
      </p:sp>
      <p:sp>
        <p:nvSpPr>
          <p:cNvPr id="19460" name="Rectangle 11">
            <a:extLst>
              <a:ext uri="{FF2B5EF4-FFF2-40B4-BE49-F238E27FC236}">
                <a16:creationId xmlns:a16="http://schemas.microsoft.com/office/drawing/2014/main" id="{DB65DFA1-83EA-4C59-8EEE-17610CF6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9461" name="Rectangle 17">
            <a:extLst>
              <a:ext uri="{FF2B5EF4-FFF2-40B4-BE49-F238E27FC236}">
                <a16:creationId xmlns:a16="http://schemas.microsoft.com/office/drawing/2014/main" id="{20EECFB6-4000-4110-AFAD-BC56834A4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4972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9462" name="Rectangle 36">
            <a:extLst>
              <a:ext uri="{FF2B5EF4-FFF2-40B4-BE49-F238E27FC236}">
                <a16:creationId xmlns:a16="http://schemas.microsoft.com/office/drawing/2014/main" id="{2CB0B6CD-BE99-48A7-9030-AB583FE45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u="sng">
                <a:latin typeface="Arial" panose="020B0604020202020204" pitchFamily="34" charset="0"/>
              </a:rPr>
              <a:t>Ülesanne 1. Liistliite projekteerimine</a:t>
            </a:r>
          </a:p>
        </p:txBody>
      </p:sp>
      <p:sp>
        <p:nvSpPr>
          <p:cNvPr id="19463" name="Rectangle 10">
            <a:extLst>
              <a:ext uri="{FF2B5EF4-FFF2-40B4-BE49-F238E27FC236}">
                <a16:creationId xmlns:a16="http://schemas.microsoft.com/office/drawing/2014/main" id="{985C81EF-1B17-4DEF-97A7-B47263579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96975"/>
            <a:ext cx="443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800" b="1">
                <a:latin typeface="Arial" panose="020B0604020202020204" pitchFamily="34" charset="0"/>
              </a:rPr>
              <a:t>Arvutatakse muljumispinge:</a:t>
            </a:r>
          </a:p>
        </p:txBody>
      </p:sp>
      <p:sp>
        <p:nvSpPr>
          <p:cNvPr id="19464" name="Rectangle 15">
            <a:extLst>
              <a:ext uri="{FF2B5EF4-FFF2-40B4-BE49-F238E27FC236}">
                <a16:creationId xmlns:a16="http://schemas.microsoft.com/office/drawing/2014/main" id="{B749C213-CE99-4CEC-BC00-AC14C111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37063"/>
            <a:ext cx="37449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Arvutustes üldjuhul eeldatakse, et </a:t>
            </a:r>
          </a:p>
          <a:p>
            <a:pPr>
              <a:spcBef>
                <a:spcPct val="0"/>
              </a:spcBef>
              <a:buFontTx/>
              <a:buNone/>
            </a:pPr>
            <a:endParaRPr lang="et-EE" altLang="et-EE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t-EE" altLang="et-EE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Antud ülesandes [S] </a:t>
            </a:r>
            <a:r>
              <a:rPr lang="et-EE" altLang="et-EE" sz="1600" b="1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t-EE" altLang="et-EE" sz="1600" b="1">
                <a:latin typeface="Arial" panose="020B0604020202020204" pitchFamily="34" charset="0"/>
              </a:rPr>
              <a:t> 3</a:t>
            </a:r>
          </a:p>
          <a:p>
            <a:pPr>
              <a:spcBef>
                <a:spcPct val="0"/>
              </a:spcBef>
              <a:buFontTx/>
              <a:buNone/>
            </a:pPr>
            <a:endParaRPr lang="et-EE" altLang="et-EE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Vastasel juhul kasutatakse tugevusarvutustes muljumisele vahim voolepiir:</a:t>
            </a:r>
            <a:endParaRPr lang="en-US" altLang="et-EE" sz="1600">
              <a:latin typeface="Arial" panose="020B0604020202020204" pitchFamily="34" charset="0"/>
            </a:endParaRPr>
          </a:p>
        </p:txBody>
      </p:sp>
      <p:sp>
        <p:nvSpPr>
          <p:cNvPr id="19465" name="Rectangle 17">
            <a:extLst>
              <a:ext uri="{FF2B5EF4-FFF2-40B4-BE49-F238E27FC236}">
                <a16:creationId xmlns:a16="http://schemas.microsoft.com/office/drawing/2014/main" id="{83EB10BB-4F43-434E-855D-26C7B48A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700213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9466" name="Object 16">
            <a:extLst>
              <a:ext uri="{FF2B5EF4-FFF2-40B4-BE49-F238E27FC236}">
                <a16:creationId xmlns:a16="http://schemas.microsoft.com/office/drawing/2014/main" id="{50C98C7E-2379-4D17-8B28-65C8D847C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" y="1557338"/>
          <a:ext cx="66992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4" imgW="4279900" imgH="431800" progId="Equation.3">
                  <p:embed/>
                </p:oleObj>
              </mc:Choice>
              <mc:Fallback>
                <p:oleObj name="Equation" r:id="rId4" imgW="42799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557338"/>
                        <a:ext cx="6699250" cy="671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7" name="Picture 18">
            <a:extLst>
              <a:ext uri="{FF2B5EF4-FFF2-40B4-BE49-F238E27FC236}">
                <a16:creationId xmlns:a16="http://schemas.microsoft.com/office/drawing/2014/main" id="{322617A4-0A95-4B5E-93C3-D9F3E80A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23939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>
            <a:extLst>
              <a:ext uri="{FF2B5EF4-FFF2-40B4-BE49-F238E27FC236}">
                <a16:creationId xmlns:a16="http://schemas.microsoft.com/office/drawing/2014/main" id="{87BA1D0D-EB5D-4364-A2CC-C43B1619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28813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0">
            <a:extLst>
              <a:ext uri="{FF2B5EF4-FFF2-40B4-BE49-F238E27FC236}">
                <a16:creationId xmlns:a16="http://schemas.microsoft.com/office/drawing/2014/main" id="{71470020-C713-47F1-8F80-A132D1D2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6237288"/>
            <a:ext cx="33845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21">
            <a:extLst>
              <a:ext uri="{FF2B5EF4-FFF2-40B4-BE49-F238E27FC236}">
                <a16:creationId xmlns:a16="http://schemas.microsoft.com/office/drawing/2014/main" id="{53E80E8C-4D18-446B-A8D5-97FA954E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414588"/>
            <a:ext cx="4968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70213" algn="ctr"/>
                <a:tab pos="594042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Liistu, võlli ja rummu materjaliks on teras S355 (</a:t>
            </a:r>
            <a:r>
              <a:rPr lang="el-GR" altLang="et-EE" sz="1600" b="1">
                <a:latin typeface="Arial" panose="020B0604020202020204" pitchFamily="34" charset="0"/>
              </a:rPr>
              <a:t>σ</a:t>
            </a:r>
            <a:r>
              <a:rPr lang="et-EE" altLang="et-EE" sz="1100" b="1">
                <a:latin typeface="Arial" panose="020B0604020202020204" pitchFamily="34" charset="0"/>
              </a:rPr>
              <a:t>y</a:t>
            </a:r>
            <a:r>
              <a:rPr lang="et-EE" altLang="et-EE" sz="1600" b="1">
                <a:latin typeface="Arial" panose="020B0604020202020204" pitchFamily="34" charset="0"/>
              </a:rPr>
              <a:t> = R</a:t>
            </a:r>
            <a:r>
              <a:rPr lang="et-EE" altLang="et-EE" sz="1600" b="1" baseline="-25000">
                <a:latin typeface="Arial" panose="020B0604020202020204" pitchFamily="34" charset="0"/>
              </a:rPr>
              <a:t>eH</a:t>
            </a:r>
            <a:r>
              <a:rPr lang="et-EE" altLang="et-EE" sz="1600" b="1">
                <a:latin typeface="Arial" panose="020B0604020202020204" pitchFamily="34" charset="0"/>
              </a:rPr>
              <a:t> = 355 MPa). Lubatav muljumispinge [</a:t>
            </a:r>
            <a:r>
              <a:rPr lang="et-EE" altLang="et-EE" sz="1600" b="1" i="1"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t-EE" altLang="et-EE" sz="1600" b="1">
                <a:latin typeface="Arial" panose="020B0604020202020204" pitchFamily="34" charset="0"/>
              </a:rPr>
              <a:t>]</a:t>
            </a:r>
            <a:r>
              <a:rPr lang="et-EE" altLang="et-EE" sz="1600" b="1" i="1" baseline="-25000"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t-EE" altLang="et-EE" sz="1600" b="1">
                <a:latin typeface="Arial" panose="020B0604020202020204" pitchFamily="34" charset="0"/>
                <a:sym typeface="Symbol" panose="05050102010706020507" pitchFamily="18" charset="2"/>
              </a:rPr>
              <a:t> = 120 MPa terasrummu ja rahuliku koormuse juures. Vahelduval koormusel vähendada lubatav muljumispinge 25% võrra ning löökkoormustel 40 – 50% võrra. Malmrummu puhul vähendada [</a:t>
            </a:r>
            <a:r>
              <a:rPr lang="et-EE" altLang="et-EE" sz="1600" b="1" i="1"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t-EE" altLang="et-EE" sz="1600" b="1">
                <a:latin typeface="Arial" panose="020B0604020202020204" pitchFamily="34" charset="0"/>
              </a:rPr>
              <a:t>]</a:t>
            </a:r>
            <a:r>
              <a:rPr lang="et-EE" altLang="et-EE" sz="1600" b="1" i="1" baseline="-25000"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t-EE" altLang="et-EE" sz="1600" b="1" baseline="-25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t-EE" altLang="et-EE" sz="1600" b="1">
                <a:latin typeface="Arial" panose="020B0604020202020204" pitchFamily="34" charset="0"/>
                <a:sym typeface="Symbol" panose="05050102010706020507" pitchFamily="18" charset="2"/>
              </a:rPr>
              <a:t> kaks korda</a:t>
            </a:r>
            <a:r>
              <a:rPr lang="et-EE" altLang="et-EE" sz="1600" b="1" i="1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et-EE" altLang="et-EE" sz="16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9471" name="Rectangle 23">
            <a:extLst>
              <a:ext uri="{FF2B5EF4-FFF2-40B4-BE49-F238E27FC236}">
                <a16:creationId xmlns:a16="http://schemas.microsoft.com/office/drawing/2014/main" id="{0E0B3C01-6210-4B9C-B68D-AD4D8A78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graphicFrame>
        <p:nvGraphicFramePr>
          <p:cNvPr id="19472" name="Object 22">
            <a:extLst>
              <a:ext uri="{FF2B5EF4-FFF2-40B4-BE49-F238E27FC236}">
                <a16:creationId xmlns:a16="http://schemas.microsoft.com/office/drawing/2014/main" id="{3CFA18A2-E9E8-4F10-8FE7-AAF3CC768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0" y="1708150"/>
          <a:ext cx="11001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9" imgW="799753" imgH="215806" progId="Equation.3">
                  <p:embed/>
                </p:oleObj>
              </mc:Choice>
              <mc:Fallback>
                <p:oleObj name="Equation" r:id="rId9" imgW="799753" imgH="21580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708150"/>
                        <a:ext cx="11001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Rectangle 25">
            <a:extLst>
              <a:ext uri="{FF2B5EF4-FFF2-40B4-BE49-F238E27FC236}">
                <a16:creationId xmlns:a16="http://schemas.microsoft.com/office/drawing/2014/main" id="{9BA87031-462D-4E7A-87F0-F37DF31B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1700213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600" b="1">
                <a:latin typeface="Arial" panose="020B0604020202020204" pitchFamily="34" charset="0"/>
              </a:rPr>
              <a:t>MPa</a:t>
            </a:r>
            <a:r>
              <a:rPr lang="en-US" altLang="et-EE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74" name="Rectangle 27">
            <a:extLst>
              <a:ext uri="{FF2B5EF4-FFF2-40B4-BE49-F238E27FC236}">
                <a16:creationId xmlns:a16="http://schemas.microsoft.com/office/drawing/2014/main" id="{944F63A6-C566-4E7F-806F-E3006BA2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19475" name="Line 28">
            <a:extLst>
              <a:ext uri="{FF2B5EF4-FFF2-40B4-BE49-F238E27FC236}">
                <a16:creationId xmlns:a16="http://schemas.microsoft.com/office/drawing/2014/main" id="{C89D0100-1E60-49BF-B560-09D18E9425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9613" y="2205038"/>
            <a:ext cx="144462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9476" name="Text Box 29">
            <a:extLst>
              <a:ext uri="{FF2B5EF4-FFF2-40B4-BE49-F238E27FC236}">
                <a16:creationId xmlns:a16="http://schemas.microsoft.com/office/drawing/2014/main" id="{22A042E8-7227-4730-979E-A663ACC67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05038"/>
            <a:ext cx="290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i="1">
                <a:solidFill>
                  <a:srgbClr val="FF3300"/>
                </a:solidFill>
                <a:latin typeface="Times New Roman" panose="02020603050405020304" pitchFamily="18" charset="0"/>
              </a:rPr>
              <a:t>l</a:t>
            </a:r>
            <a:r>
              <a:rPr lang="et-EE" altLang="et-EE" sz="1800" b="1" i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endParaRPr lang="en-US" altLang="et-EE" sz="1800" b="1" i="1" baseline="-250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7" name="Footer Placeholder 4">
            <a:extLst>
              <a:ext uri="{FF2B5EF4-FFF2-40B4-BE49-F238E27FC236}">
                <a16:creationId xmlns:a16="http://schemas.microsoft.com/office/drawing/2014/main" id="{D7E5FB78-D775-4F8E-A31F-0BB3639F60CD}"/>
              </a:ext>
            </a:extLst>
          </p:cNvPr>
          <p:cNvSpPr txBox="1">
            <a:spLocks noGrp="1"/>
          </p:cNvSpPr>
          <p:nvPr/>
        </p:nvSpPr>
        <p:spPr bwMode="auto">
          <a:xfrm>
            <a:off x="2124075" y="6581775"/>
            <a:ext cx="701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A. </a:t>
            </a:r>
            <a:r>
              <a:rPr lang="et-EE" altLang="et-EE" sz="1200" dirty="0" err="1">
                <a:solidFill>
                  <a:srgbClr val="B5A788"/>
                </a:solidFill>
                <a:latin typeface="Gill Sans MT" panose="020B0502020104020203" pitchFamily="34" charset="0"/>
              </a:rPr>
              <a:t>Sivitski</a:t>
            </a:r>
            <a:r>
              <a:rPr lang="et-EE" altLang="et-EE" sz="1200" dirty="0">
                <a:solidFill>
                  <a:srgbClr val="B5A788"/>
                </a:solidFill>
                <a:latin typeface="Gill Sans MT" panose="020B0502020104020203" pitchFamily="34" charset="0"/>
              </a:rPr>
              <a:t>, Masinaelemendid </a:t>
            </a:r>
            <a:r>
              <a:rPr lang="et-EE" altLang="et-EE" sz="1200" dirty="0">
                <a:solidFill>
                  <a:srgbClr val="B5A788"/>
                </a:solidFill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9121</TotalTime>
  <Words>1120</Words>
  <Application>Microsoft Office PowerPoint</Application>
  <PresentationFormat>Ekraaniseanss (4:3)</PresentationFormat>
  <Paragraphs>232</Paragraphs>
  <Slides>18</Slides>
  <Notes>18</Notes>
  <HiddenSlides>0</HiddenSlides>
  <MMClips>0</MMClips>
  <ScaleCrop>false</ScaleCrop>
  <HeadingPairs>
    <vt:vector size="8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Wingdings 2</vt:lpstr>
      <vt:lpstr>Office Theme</vt:lpstr>
      <vt:lpstr>Equation</vt:lpstr>
      <vt:lpstr>MASINAELEMENDID - PROJEKT </vt:lpstr>
      <vt:lpstr>MASINAELEMENDID - PROJEKT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Alina</cp:lastModifiedBy>
  <cp:revision>1078</cp:revision>
  <dcterms:created xsi:type="dcterms:W3CDTF">2011-08-24T10:00:17Z</dcterms:created>
  <dcterms:modified xsi:type="dcterms:W3CDTF">2019-01-27T03:02:50Z</dcterms:modified>
</cp:coreProperties>
</file>