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4"/>
  </p:notesMasterIdLst>
  <p:sldIdLst>
    <p:sldId id="256" r:id="rId2"/>
    <p:sldId id="266" r:id="rId3"/>
    <p:sldId id="426" r:id="rId4"/>
    <p:sldId id="439" r:id="rId5"/>
    <p:sldId id="440" r:id="rId6"/>
    <p:sldId id="392" r:id="rId7"/>
    <p:sldId id="437" r:id="rId8"/>
    <p:sldId id="438" r:id="rId9"/>
    <p:sldId id="427" r:id="rId10"/>
    <p:sldId id="441" r:id="rId11"/>
    <p:sldId id="414" r:id="rId12"/>
    <p:sldId id="442" r:id="rId13"/>
  </p:sldIdLst>
  <p:sldSz cx="9144000" cy="6858000" type="screen4x3"/>
  <p:notesSz cx="7099300" cy="10234613"/>
  <p:defaultTextStyle>
    <a:defPPr>
      <a:defRPr lang="et-E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0278" autoAdjust="0"/>
  </p:normalViewPr>
  <p:slideViewPr>
    <p:cSldViewPr>
      <p:cViewPr varScale="1">
        <p:scale>
          <a:sx n="78" d="100"/>
          <a:sy n="78" d="100"/>
        </p:scale>
        <p:origin x="162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9E34DE-40E5-439F-958B-4DC5C0501D3B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2D6694-17A7-49AC-A3E2-17F829F31F9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D524F75-6ECF-4490-8580-AB7072E851F5}" type="datetimeFigureOut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4870A10-E994-4B60-AFFB-5747708D26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t-E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7443C5-3D57-46B8-BC60-493F06137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t-E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3AAE6-E83F-42F3-87B9-E3795F87E04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B17F9-6FC9-4147-A471-BE41C59B3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8DF2E85-2941-4C82-81C4-05E2E75D8375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97896BC0-2478-41CC-AFCC-2757068437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F213398D-B3E5-4791-97AD-F15B7780F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E4231E4F-E5F2-4D14-B57A-4882F667CC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ED3CEE-D54E-4291-914E-157FD2A4A97B}" type="slidenum">
              <a:rPr lang="et-EE" altLang="et-EE" sz="1300"/>
              <a:pPr>
                <a:spcBef>
                  <a:spcPct val="0"/>
                </a:spcBef>
              </a:pPr>
              <a:t>1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B485F372-2E7B-4065-A033-6E6BDA48B0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F9AC7CC5-7585-4BC8-9229-7752B996F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25A4CF9B-E164-46B1-9659-E6C2BF3BFC50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EE1B1F3-9CC0-4BF7-B6A2-F25FEBDFB08B}" type="slidenum">
              <a:rPr lang="et-EE" altLang="et-EE" sz="1300"/>
              <a:pPr algn="r" eaLnBrk="1" hangingPunct="1">
                <a:spcBef>
                  <a:spcPct val="0"/>
                </a:spcBef>
              </a:pPr>
              <a:t>10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833C8CAD-1254-4E60-9869-7CAC6A68FF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98625207-D01C-443A-A0FA-858BEE9A9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A1A00C3E-1A85-48B1-A1FB-D27D03DAA5D8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DF2D84F-CDD1-4C93-AF56-D4C8584F5CD4}" type="slidenum">
              <a:rPr lang="et-EE" altLang="et-EE" sz="1300"/>
              <a:pPr algn="r" eaLnBrk="1" hangingPunct="1">
                <a:spcBef>
                  <a:spcPct val="0"/>
                </a:spcBef>
              </a:pPr>
              <a:t>11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4D1CAF9C-0B00-4A06-865F-E98D38F8EC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699AAE56-D049-4700-ABEA-710851B03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CA8C1BBE-9447-4082-8422-F311EB3DB357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2779B70-A11E-4AB4-8702-0E0BA6162A3F}" type="slidenum">
              <a:rPr lang="et-EE" altLang="et-EE" sz="1300"/>
              <a:pPr algn="r" eaLnBrk="1" hangingPunct="1">
                <a:spcBef>
                  <a:spcPct val="0"/>
                </a:spcBef>
              </a:pPr>
              <a:t>12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76DC638F-06A1-4FC3-AA2D-AAB12EB896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2D33C61B-174E-4E9B-9807-F4EAE6550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AA91D0-4E01-4115-9DC6-9011453E78C6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4E2829A-87C0-4421-8E70-DEC7B8DFCE85}" type="slidenum">
              <a:rPr lang="et-EE" altLang="et-EE" sz="1300"/>
              <a:pPr algn="r" eaLnBrk="1" hangingPunct="1">
                <a:spcBef>
                  <a:spcPct val="0"/>
                </a:spcBef>
              </a:pPr>
              <a:t>2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38D70D75-1390-48D4-BFC0-0C28675701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2AC33129-A7BB-41B8-9F45-B32B53422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BF6A8215-8867-494C-B533-EDD0D4900272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DD4D95-D377-46F4-B5D8-E1BFE5ACEF0F}" type="slidenum">
              <a:rPr lang="et-EE" altLang="et-EE" sz="1300"/>
              <a:pPr algn="r" eaLnBrk="1" hangingPunct="1">
                <a:spcBef>
                  <a:spcPct val="0"/>
                </a:spcBef>
              </a:pPr>
              <a:t>3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6D08BC07-F100-47D8-8D61-2103C0457F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7A427EA-1659-4365-8910-40D0EF323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1150F27-A665-4E58-BF58-E4E46A8330E8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326DC2-B16E-4A12-8425-E30FA2846652}" type="slidenum">
              <a:rPr lang="et-EE" altLang="et-EE" sz="1300"/>
              <a:pPr algn="r" eaLnBrk="1" hangingPunct="1">
                <a:spcBef>
                  <a:spcPct val="0"/>
                </a:spcBef>
              </a:pPr>
              <a:t>4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25E2A7F-AABF-4356-AC6E-49CA7DC3DE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C1719945-A609-475C-B5C0-FEBC36014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BB8FFDEC-AF91-4221-A4B6-151B5F8E7B22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04034D-C3D8-4A1D-A5C2-325B0521FF4D}" type="slidenum">
              <a:rPr lang="et-EE" altLang="et-EE" sz="1300"/>
              <a:pPr algn="r" eaLnBrk="1" hangingPunct="1">
                <a:spcBef>
                  <a:spcPct val="0"/>
                </a:spcBef>
              </a:pPr>
              <a:t>5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E479DA2-81A9-4419-B55D-732855710F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30635D2-B683-4583-BC67-9ED1D4448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C277662C-0CDC-41DA-B226-60DB16EA94BD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ADC0E1-F5A4-4865-9F85-01230817160E}" type="slidenum">
              <a:rPr lang="et-EE" altLang="et-EE" sz="1300"/>
              <a:pPr algn="r" eaLnBrk="1" hangingPunct="1">
                <a:spcBef>
                  <a:spcPct val="0"/>
                </a:spcBef>
              </a:pPr>
              <a:t>6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661C320-F737-40C7-A35B-AA1CB3E05E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E5D7CC32-E6B8-4985-9C3E-519237395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B9F8335-9796-4DF8-9BC5-4DDFF2CB5CB3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971CE4-D30A-413D-A191-11BB658AD4C4}" type="slidenum">
              <a:rPr lang="et-EE" altLang="et-EE" sz="1300"/>
              <a:pPr algn="r" eaLnBrk="1" hangingPunct="1">
                <a:spcBef>
                  <a:spcPct val="0"/>
                </a:spcBef>
              </a:pPr>
              <a:t>7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F5D7ACB-F6F9-4147-998F-7E8C4A93AE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D34429FC-1DB0-4ED6-9DC7-1382E0F65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D89B6DC-BF0C-4A73-86F2-8F6DA5F0365A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A293E5-FB90-42ED-93EE-774F32B70A0A}" type="slidenum">
              <a:rPr lang="et-EE" altLang="et-EE" sz="1300"/>
              <a:pPr algn="r" eaLnBrk="1" hangingPunct="1">
                <a:spcBef>
                  <a:spcPct val="0"/>
                </a:spcBef>
              </a:pPr>
              <a:t>8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89FF7163-E460-468B-BCCA-9C6C4EF6EC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C6243146-BA19-4F74-993A-5AB8CEC98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ED86FACA-4794-43D6-8659-B39274B38067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028ACA3-7806-4A27-9770-29C50CD8F101}" type="slidenum">
              <a:rPr lang="et-EE" altLang="et-EE" sz="1300"/>
              <a:pPr algn="r" eaLnBrk="1" hangingPunct="1">
                <a:spcBef>
                  <a:spcPct val="0"/>
                </a:spcBef>
              </a:pPr>
              <a:t>9</a:t>
            </a:fld>
            <a:endParaRPr lang="et-EE" altLang="et-EE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A22B9-C8BB-46E7-B0BC-F01902D5A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E0FC6-5B10-4D4E-89B4-3E861817BCB2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F81E3-7A0F-4361-8699-D236F4A0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B048E-AF31-49B6-B601-E1823EDCF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8A5B8-9398-4047-A736-9D14F7700610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11310201"/>
      </p:ext>
    </p:extLst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3C9D5-051E-46C3-B014-5651A7CDB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EF0EC-4F0F-4124-9627-514326C34991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25A7A-F76D-4068-ABE7-A0B086B91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AD445-6F86-4E02-949C-D65B9BB0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8D626-D2DC-4D5D-9641-BDA213E5F6C6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55706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C13C4-7862-4281-9A02-0423E4C4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A33EF-F4CB-49D5-B9A3-E603D7C5AF61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6FDED-F3B7-459B-A056-21CDC5AE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FD5BC-12E6-40A7-8884-6D2F7DBB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20C34-CEA8-402E-8134-4FB6A3E1FA77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95035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608D8-029C-4CE5-A0D9-6293ED53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EB786-596B-4772-89FB-8D463912ADD3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FF96A-B3FD-425B-9A4A-0F160054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2444F-3F3D-4F6B-96B3-4C1F51B5F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252B1-AB7D-4D3E-8D82-172F6F67605A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6019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7DADA-A5C7-42CE-B05C-15F4918AB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119E-7DE8-4550-879E-58065D45E45B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62A6D-B7D2-4AD1-A845-47FE0CD9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6B2F8-3EA2-40C3-A5A7-89B4AB88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2EFE0-22F2-421B-BC76-9249884537D1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77388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3E3BC1-EC95-4D98-A0BB-85AE91AC1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32D21-AD2C-497A-9017-FBB900FC2904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B7FFE4-1E4E-4526-974E-B053DE8C5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A066F0-0B99-49BE-944E-84BD1F6C6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35F4C-7768-4E0E-83B5-DFC8B8B871DB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19070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014CCF-CDF9-4877-8B62-1243FD486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DDC97-5861-429C-9EEA-A05754BD8228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FC58953-810B-46A5-AF29-0397C1CE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A193CF6-85B9-4CC9-82AD-852C984A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D8E0B-59E6-4F9B-B822-A805723786D9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86986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06148DD-7332-47C6-9BF1-F1D4630E3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70D9B-0AF9-4879-B3BB-891EB40183F8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084FAC-2209-4850-A189-39EAF29CB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4699C4-EA2A-4DF5-9ABB-9AAFC256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4388B-DDC7-45DE-84AE-71E83F473626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27643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3313108-7AFA-4861-8411-1F58CB2DF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A4741-F2A2-46A8-92F4-C19166C9D136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83432F3-7294-460B-81CE-0E107A45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E3D91F-5A04-4FC9-87A2-3205431D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4A56-F2C8-4BB2-9C18-54BC33CF848E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60256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410BED-F247-4ED8-BC13-655BD023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48814-2BD0-4CEA-A918-E663C8871B9E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D17F62-78E8-4688-AF5E-A3D8B72F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8332CBB-11F5-4A24-B4A1-815078B6F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AFC12-9E29-486C-B93D-8953221C1370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37315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66D3AF-6A54-4262-A7A7-7752A871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508F4-6942-4C24-803B-B20048833579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C443CC-B8A2-4EAB-8903-28CEA1F0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A7338B-CB3B-4816-8854-140C44839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068E8-9523-45F3-9ECF-5A6BEF57BD20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07766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B966030-312E-4255-9CFA-FB41B9A01F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/>
              <a:t>Click to edit Master title style</a:t>
            </a:r>
            <a:endParaRPr lang="et-EE" altLang="et-E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46F280-1EC8-4D2E-AA83-F19D462B03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/>
              <a:t>Click to edit Master text styles</a:t>
            </a:r>
          </a:p>
          <a:p>
            <a:pPr lvl="1"/>
            <a:r>
              <a:rPr lang="en-US" altLang="et-EE"/>
              <a:t>Second level</a:t>
            </a:r>
          </a:p>
          <a:p>
            <a:pPr lvl="2"/>
            <a:r>
              <a:rPr lang="en-US" altLang="et-EE"/>
              <a:t>Third level</a:t>
            </a:r>
          </a:p>
          <a:p>
            <a:pPr lvl="3"/>
            <a:r>
              <a:rPr lang="en-US" altLang="et-EE"/>
              <a:t>Fourth level</a:t>
            </a:r>
          </a:p>
          <a:p>
            <a:pPr lvl="4"/>
            <a:r>
              <a:rPr lang="en-US" altLang="et-EE"/>
              <a:t>Fifth level</a:t>
            </a:r>
            <a:endParaRPr lang="et-EE" alt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BAB60-9128-44A3-B1EE-86391B4A6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81814DA8-642B-4499-AD41-AC3473702DE7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BB45B-7BE5-446B-B814-11E028F968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9063E-0D72-42D5-BB91-9693DEEB0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C02FB03-86A0-474F-8AD8-E6562E6BD47E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8D5F27C5-F304-4400-8D58-FC9D4D841FD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3779838" y="6524625"/>
            <a:ext cx="2133600" cy="333375"/>
          </a:xfrm>
        </p:spPr>
        <p:txBody>
          <a:bodyPr/>
          <a:lstStyle/>
          <a:p>
            <a:pPr algn="ctr">
              <a:defRPr/>
            </a:pPr>
            <a:fld id="{8A662D4E-4D60-4D96-BC40-2365EF88587B}" type="datetime1">
              <a:rPr lang="et-EE"/>
              <a:pPr algn="ctr">
                <a:defRPr/>
              </a:pPr>
              <a:t>27.01.2019</a:t>
            </a:fld>
            <a:endParaRPr lang="et-EE" dirty="0"/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0C644714-5BE1-4E7F-9C1F-26BCCF335E4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95536" y="0"/>
            <a:ext cx="8748464" cy="1052513"/>
          </a:xfrm>
        </p:spPr>
        <p:txBody>
          <a:bodyPr anchor="b"/>
          <a:lstStyle/>
          <a:p>
            <a:pPr algn="l" eaLnBrk="1" hangingPunct="1"/>
            <a:r>
              <a:rPr lang="et-EE" altLang="et-EE" sz="4100" b="1" u="sng" dirty="0">
                <a:latin typeface="Arial" panose="020B0604020202020204" pitchFamily="34" charset="0"/>
                <a:cs typeface="Arial" panose="020B0604020202020204" pitchFamily="34" charset="0"/>
              </a:rPr>
              <a:t>MASINAELEMENDID - PROJEKT</a:t>
            </a:r>
            <a:endParaRPr lang="et-EE" altLang="et-EE" sz="41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578F2-3D02-46AE-BCC3-3785C045421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71550" y="1341438"/>
            <a:ext cx="8172450" cy="4679950"/>
          </a:xfrm>
        </p:spPr>
        <p:txBody>
          <a:bodyPr tIns="0" rtlCol="0">
            <a:normAutofit/>
          </a:bodyPr>
          <a:lstStyle/>
          <a:p>
            <a:pPr marL="26988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t-EE" sz="2400" u="sng" dirty="0">
              <a:solidFill>
                <a:srgbClr val="320E04"/>
              </a:solidFill>
            </a:endParaRPr>
          </a:p>
          <a:p>
            <a:pPr marL="26988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t-EE" sz="2800" b="1" u="sng" dirty="0">
                <a:latin typeface="Arial" pitchFamily="34" charset="0"/>
                <a:cs typeface="Arial" pitchFamily="34" charset="0"/>
              </a:rPr>
              <a:t>Harjutustund </a:t>
            </a:r>
          </a:p>
          <a:p>
            <a:pPr marL="26988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t-EE" sz="2800" b="1" dirty="0">
                <a:latin typeface="Arial" pitchFamily="34" charset="0"/>
                <a:cs typeface="Arial" pitchFamily="34" charset="0"/>
              </a:rPr>
              <a:t>	Hõõrdliited, koonusliited ja klemmliited</a:t>
            </a:r>
          </a:p>
          <a:p>
            <a:pPr marL="26988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t-EE" sz="2800" b="1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077" name="Footer Placeholder 4">
            <a:extLst>
              <a:ext uri="{FF2B5EF4-FFF2-40B4-BE49-F238E27FC236}">
                <a16:creationId xmlns:a16="http://schemas.microsoft.com/office/drawing/2014/main" id="{2A469D42-522E-42B7-952D-813ED7F607CB}"/>
              </a:ext>
            </a:extLst>
          </p:cNvPr>
          <p:cNvSpPr txBox="1">
            <a:spLocks noGrp="1"/>
          </p:cNvSpPr>
          <p:nvPr/>
        </p:nvSpPr>
        <p:spPr bwMode="auto">
          <a:xfrm>
            <a:off x="971550" y="6657821"/>
            <a:ext cx="9144000" cy="33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  <a:r>
              <a:rPr lang="et-EE" altLang="et-EE" sz="1200" b="1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Taltech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 Mehaanika ja tööstustehnika instituut</a:t>
            </a:r>
            <a:r>
              <a:rPr lang="et-EE" altLang="et-EE" sz="1200" b="1" dirty="0">
                <a:solidFill>
                  <a:srgbClr val="FF0000"/>
                </a:solidFill>
                <a:latin typeface="Arial" panose="020B0604020202020204" pitchFamily="34" charset="0"/>
              </a:rPr>
              <a:t>						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E13AE5F1-8916-4086-90FB-006A1DDD3E0F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21507" name="Rectangle 11">
            <a:extLst>
              <a:ext uri="{FF2B5EF4-FFF2-40B4-BE49-F238E27FC236}">
                <a16:creationId xmlns:a16="http://schemas.microsoft.com/office/drawing/2014/main" id="{BD69EA18-33DB-486B-90D2-90EE892EB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1508" name="Rectangle 17">
            <a:extLst>
              <a:ext uri="{FF2B5EF4-FFF2-40B4-BE49-F238E27FC236}">
                <a16:creationId xmlns:a16="http://schemas.microsoft.com/office/drawing/2014/main" id="{CBB986EB-A62E-4A8C-A00A-0A735C760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1509" name="Rectangle 8">
            <a:extLst>
              <a:ext uri="{FF2B5EF4-FFF2-40B4-BE49-F238E27FC236}">
                <a16:creationId xmlns:a16="http://schemas.microsoft.com/office/drawing/2014/main" id="{C1CBB242-0CE2-4CE9-A804-27A581980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765175"/>
            <a:ext cx="64087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KLEMMLIIDE = liide, milles koormuse ülekandmine ühelt liite komponendilt teisele toimub keermesliite abil tekitatud radiaaljõust tingitud hõõrdumise kaudu</a:t>
            </a:r>
            <a:r>
              <a:rPr lang="et-EE" altLang="et-EE" sz="1800" b="1">
                <a:latin typeface="Arial" panose="020B0604020202020204" pitchFamily="34" charset="0"/>
              </a:rPr>
              <a:t>.</a:t>
            </a:r>
            <a:endParaRPr lang="en-US" altLang="et-EE" sz="1800" b="1">
              <a:latin typeface="Arial" panose="020B0604020202020204" pitchFamily="34" charset="0"/>
            </a:endParaRPr>
          </a:p>
        </p:txBody>
      </p:sp>
      <p:sp>
        <p:nvSpPr>
          <p:cNvPr id="21510" name="Rectangle 9">
            <a:extLst>
              <a:ext uri="{FF2B5EF4-FFF2-40B4-BE49-F238E27FC236}">
                <a16:creationId xmlns:a16="http://schemas.microsoft.com/office/drawing/2014/main" id="{C53AA735-3070-4A25-A05B-9066991A0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1844675"/>
            <a:ext cx="7056437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 u="sng">
                <a:latin typeface="Arial" panose="020B0604020202020204" pitchFamily="34" charset="0"/>
              </a:rPr>
              <a:t>Klemmliidete EELISED: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1. Võimalus võlli ja rummu omavahelist asendit muuta/reguleerida;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2. Koostamise ja lahtivõtmise lihtsus.</a:t>
            </a: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 u="sng">
                <a:latin typeface="Arial" panose="020B0604020202020204" pitchFamily="34" charset="0"/>
              </a:rPr>
              <a:t>Klemmliidete PUUDUSED</a:t>
            </a:r>
            <a:r>
              <a:rPr lang="en-US" altLang="et-EE" sz="1800" b="1">
                <a:latin typeface="Arial" panose="020B0604020202020204" pitchFamily="34" charset="0"/>
              </a:rPr>
              <a:t> paljudel juhtudel: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1. Mitte-tasakaalustatus – ei saa kasutada kiiretes ülekannetes;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2. Suured mõõtmed ja suur materjalikulu;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3. Väike ülekantav moment</a:t>
            </a: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F9147020-CB5D-4C84-A5A0-AF64A393A4AC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512" name="Footer Placeholder 4">
            <a:extLst>
              <a:ext uri="{FF2B5EF4-FFF2-40B4-BE49-F238E27FC236}">
                <a16:creationId xmlns:a16="http://schemas.microsoft.com/office/drawing/2014/main" id="{AB99B71C-2B7E-41D5-862B-5C849DA46B6B}"/>
              </a:ext>
            </a:extLst>
          </p:cNvPr>
          <p:cNvSpPr txBox="1">
            <a:spLocks noGrp="1"/>
          </p:cNvSpPr>
          <p:nvPr/>
        </p:nvSpPr>
        <p:spPr bwMode="auto">
          <a:xfrm>
            <a:off x="2087563" y="6599238"/>
            <a:ext cx="705643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6097BF3C-B12C-4492-956D-60C71115C712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23555" name="Rectangle 11">
            <a:extLst>
              <a:ext uri="{FF2B5EF4-FFF2-40B4-BE49-F238E27FC236}">
                <a16:creationId xmlns:a16="http://schemas.microsoft.com/office/drawing/2014/main" id="{D2EE25C0-738E-4C22-B883-77639EE41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3556" name="Rectangle 17">
            <a:extLst>
              <a:ext uri="{FF2B5EF4-FFF2-40B4-BE49-F238E27FC236}">
                <a16:creationId xmlns:a16="http://schemas.microsoft.com/office/drawing/2014/main" id="{D88FCD2E-8229-4377-A76D-20E44AB1B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pic>
        <p:nvPicPr>
          <p:cNvPr id="23557" name="Picture 17">
            <a:extLst>
              <a:ext uri="{FF2B5EF4-FFF2-40B4-BE49-F238E27FC236}">
                <a16:creationId xmlns:a16="http://schemas.microsoft.com/office/drawing/2014/main" id="{C4DBB2C5-CFAC-4AA0-A7B5-51E6121A3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84313"/>
            <a:ext cx="798195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18">
            <a:extLst>
              <a:ext uri="{FF2B5EF4-FFF2-40B4-BE49-F238E27FC236}">
                <a16:creationId xmlns:a16="http://schemas.microsoft.com/office/drawing/2014/main" id="{14DF6462-70DF-4068-9E80-CA543C599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49275"/>
            <a:ext cx="6696075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Ülesanne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Arvutada klemmliite nõutav pingutusjõud. M</a:t>
            </a:r>
            <a:r>
              <a:rPr lang="et-EE" altLang="et-EE" sz="1600" b="1" baseline="-25000">
                <a:latin typeface="Arial" panose="020B0604020202020204" pitchFamily="34" charset="0"/>
              </a:rPr>
              <a:t>v</a:t>
            </a:r>
            <a:r>
              <a:rPr lang="et-EE" altLang="et-EE" sz="1600" b="1">
                <a:latin typeface="Arial" panose="020B0604020202020204" pitchFamily="34" charset="0"/>
              </a:rPr>
              <a:t> = 100 Nm, D = 30 mm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ja poltide arv z = 2,</a:t>
            </a:r>
            <a:r>
              <a:rPr lang="et-EE" altLang="et-EE" sz="1600" b="1" i="1">
                <a:latin typeface="Arial" panose="020B0604020202020204" pitchFamily="34" charset="0"/>
              </a:rPr>
              <a:t> </a:t>
            </a:r>
            <a:r>
              <a:rPr lang="et-EE" altLang="et-EE" sz="1600" b="1">
                <a:latin typeface="Arial" panose="020B0604020202020204" pitchFamily="34" charset="0"/>
              </a:rPr>
              <a:t>kontakti hõõrdetegur</a:t>
            </a:r>
            <a:r>
              <a:rPr lang="et-EE" altLang="et-EE" sz="1600" b="1" i="1">
                <a:latin typeface="Arial" panose="020B0604020202020204" pitchFamily="34" charset="0"/>
              </a:rPr>
              <a:t> f</a:t>
            </a:r>
            <a:r>
              <a:rPr lang="et-EE" altLang="et-EE" sz="1600" b="1">
                <a:latin typeface="Arial" panose="020B0604020202020204" pitchFamily="34" charset="0"/>
              </a:rPr>
              <a:t> =0,2 (teras/teras).</a:t>
            </a:r>
          </a:p>
        </p:txBody>
      </p:sp>
      <p:graphicFrame>
        <p:nvGraphicFramePr>
          <p:cNvPr id="23559" name="Object 20">
            <a:extLst>
              <a:ext uri="{FF2B5EF4-FFF2-40B4-BE49-F238E27FC236}">
                <a16:creationId xmlns:a16="http://schemas.microsoft.com/office/drawing/2014/main" id="{673C1E59-5D7F-4E4B-A038-8AAF5107B2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2588" y="5516563"/>
          <a:ext cx="16065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Equation" r:id="rId5" imgW="1308100" imgH="419100" progId="Equation.3">
                  <p:embed/>
                </p:oleObj>
              </mc:Choice>
              <mc:Fallback>
                <p:oleObj name="Equation" r:id="rId5" imgW="1308100" imgH="4191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5516563"/>
                        <a:ext cx="1606550" cy="514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5">
            <a:extLst>
              <a:ext uri="{FF2B5EF4-FFF2-40B4-BE49-F238E27FC236}">
                <a16:creationId xmlns:a16="http://schemas.microsoft.com/office/drawing/2014/main" id="{E834D947-6BC8-4263-8409-3B0ED9F85249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3561" name="Rectangle 12">
            <a:extLst>
              <a:ext uri="{FF2B5EF4-FFF2-40B4-BE49-F238E27FC236}">
                <a16:creationId xmlns:a16="http://schemas.microsoft.com/office/drawing/2014/main" id="{1461B1D8-D13E-4FB5-95E9-FF6E39259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888" y="5589588"/>
            <a:ext cx="352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23562" name="Footer Placeholder 4">
            <a:extLst>
              <a:ext uri="{FF2B5EF4-FFF2-40B4-BE49-F238E27FC236}">
                <a16:creationId xmlns:a16="http://schemas.microsoft.com/office/drawing/2014/main" id="{6C5D0314-B069-4E5E-8024-79177FAF167E}"/>
              </a:ext>
            </a:extLst>
          </p:cNvPr>
          <p:cNvSpPr txBox="1">
            <a:spLocks noGrp="1"/>
          </p:cNvSpPr>
          <p:nvPr/>
        </p:nvSpPr>
        <p:spPr bwMode="auto">
          <a:xfrm>
            <a:off x="2124075" y="6556375"/>
            <a:ext cx="70199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>
            <a:extLst>
              <a:ext uri="{FF2B5EF4-FFF2-40B4-BE49-F238E27FC236}">
                <a16:creationId xmlns:a16="http://schemas.microsoft.com/office/drawing/2014/main" id="{A99EBA0D-8344-4100-BB7C-1994DE121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5603" name="Rectangle 17">
            <a:extLst>
              <a:ext uri="{FF2B5EF4-FFF2-40B4-BE49-F238E27FC236}">
                <a16:creationId xmlns:a16="http://schemas.microsoft.com/office/drawing/2014/main" id="{AEB7BEF7-9E55-4BCE-A002-47E31E7FD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pic>
        <p:nvPicPr>
          <p:cNvPr id="25604" name="Picture 9">
            <a:extLst>
              <a:ext uri="{FF2B5EF4-FFF2-40B4-BE49-F238E27FC236}">
                <a16:creationId xmlns:a16="http://schemas.microsoft.com/office/drawing/2014/main" id="{0564D6EC-75BA-43C8-BE6D-E2EFEA0E1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000125"/>
            <a:ext cx="8010525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5">
            <a:extLst>
              <a:ext uri="{FF2B5EF4-FFF2-40B4-BE49-F238E27FC236}">
                <a16:creationId xmlns:a16="http://schemas.microsoft.com/office/drawing/2014/main" id="{22FB1261-0D0B-4020-AEC7-217CFC5D5C31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EBB48B59-B94F-40E5-B7C8-271E73177011}"/>
              </a:ext>
            </a:extLst>
          </p:cNvPr>
          <p:cNvSpPr txBox="1">
            <a:spLocks noGrp="1"/>
          </p:cNvSpPr>
          <p:nvPr/>
        </p:nvSpPr>
        <p:spPr>
          <a:xfrm>
            <a:off x="3581400" y="6597650"/>
            <a:ext cx="2133600" cy="260350"/>
          </a:xfrm>
          <a:prstGeom prst="rect">
            <a:avLst/>
          </a:prstGeom>
          <a:noFill/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 dirty="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25607" name="Footer Placeholder 4">
            <a:extLst>
              <a:ext uri="{FF2B5EF4-FFF2-40B4-BE49-F238E27FC236}">
                <a16:creationId xmlns:a16="http://schemas.microsoft.com/office/drawing/2014/main" id="{301FB07E-652A-4EB9-80E2-5276AF6B1CA1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597650"/>
            <a:ext cx="73088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492B75AB-9460-4432-BF2F-4ABAD9EC672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3635375" y="6597650"/>
            <a:ext cx="2133600" cy="260350"/>
          </a:xfrm>
        </p:spPr>
        <p:txBody>
          <a:bodyPr/>
          <a:lstStyle/>
          <a:p>
            <a:pPr algn="ctr">
              <a:defRPr/>
            </a:pPr>
            <a:fld id="{A0AA8AD6-58A0-4E8C-B69C-ECF400569200}" type="datetime1">
              <a:rPr lang="et-EE"/>
              <a:pPr algn="ctr">
                <a:defRPr/>
              </a:pPr>
              <a:t>27.01.2019</a:t>
            </a:fld>
            <a:endParaRPr lang="et-EE" dirty="0"/>
          </a:p>
        </p:txBody>
      </p:sp>
      <p:sp>
        <p:nvSpPr>
          <p:cNvPr id="5123" name="Title 1">
            <a:extLst>
              <a:ext uri="{FF2B5EF4-FFF2-40B4-BE49-F238E27FC236}">
                <a16:creationId xmlns:a16="http://schemas.microsoft.com/office/drawing/2014/main" id="{F5BBBD20-CD42-4E57-9964-8E085F386B0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67544" y="0"/>
            <a:ext cx="8676456" cy="1052513"/>
          </a:xfrm>
        </p:spPr>
        <p:txBody>
          <a:bodyPr anchor="b"/>
          <a:lstStyle/>
          <a:p>
            <a:pPr algn="l" eaLnBrk="1" hangingPunct="1"/>
            <a:r>
              <a:rPr lang="et-EE" altLang="et-EE" sz="4100" b="1" u="sng" dirty="0">
                <a:latin typeface="Arial" panose="020B0604020202020204" pitchFamily="34" charset="0"/>
                <a:cs typeface="Arial" panose="020B0604020202020204" pitchFamily="34" charset="0"/>
              </a:rPr>
              <a:t>MASINAELEMENDID  - PROJEKT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6B054-2367-41E2-A434-95F1BF3AF4A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82738" y="1125538"/>
            <a:ext cx="7561262" cy="5256212"/>
          </a:xfrm>
        </p:spPr>
        <p:txBody>
          <a:bodyPr tIns="0" rtlCol="0">
            <a:normAutofit/>
          </a:bodyPr>
          <a:lstStyle/>
          <a:p>
            <a:pPr marL="636588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t-EE" sz="2400" u="sng" dirty="0">
              <a:solidFill>
                <a:srgbClr val="320E04"/>
              </a:solidFill>
            </a:endParaRPr>
          </a:p>
          <a:p>
            <a:pPr marL="636588" indent="-6096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t-EE" sz="2400" b="1" u="sng" dirty="0">
                <a:latin typeface="Arial" pitchFamily="34" charset="0"/>
                <a:cs typeface="Arial" pitchFamily="34" charset="0"/>
              </a:rPr>
              <a:t>Harjutustund </a:t>
            </a:r>
          </a:p>
          <a:p>
            <a:pPr marL="636588" indent="-6096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t-EE" sz="2400" b="1" u="sng" dirty="0">
                <a:latin typeface="Arial" pitchFamily="34" charset="0"/>
                <a:cs typeface="Arial" pitchFamily="34" charset="0"/>
              </a:rPr>
              <a:t>Tunni kava</a:t>
            </a:r>
          </a:p>
          <a:p>
            <a:pPr marL="636588" indent="-6096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t-EE" sz="20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636588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et-EE" sz="2000" b="1" dirty="0">
                <a:latin typeface="Arial" charset="0"/>
              </a:rPr>
              <a:t>Hõõrdliited, koonusliited ja klemmliited</a:t>
            </a:r>
          </a:p>
          <a:p>
            <a:pPr marL="636588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lang="et-EE" sz="2000" b="1" dirty="0">
              <a:latin typeface="Arial" charset="0"/>
            </a:endParaRPr>
          </a:p>
          <a:p>
            <a:pPr marL="936625" lvl="1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et-EE" sz="2000" b="1" u="sng" dirty="0">
                <a:latin typeface="Arial" charset="0"/>
              </a:rPr>
              <a:t>Ülesanne 1</a:t>
            </a:r>
            <a:r>
              <a:rPr lang="et-EE" sz="2000" b="1" dirty="0">
                <a:latin typeface="Arial" charset="0"/>
              </a:rPr>
              <a:t>. Koonusliite arvutus</a:t>
            </a:r>
          </a:p>
          <a:p>
            <a:pPr marL="936625" lvl="1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et-EE" sz="2000" b="1" u="sng" dirty="0">
                <a:latin typeface="Arial" charset="0"/>
              </a:rPr>
              <a:t>Ülesanne 2</a:t>
            </a:r>
            <a:r>
              <a:rPr lang="et-EE" sz="2000" b="1" dirty="0">
                <a:latin typeface="Arial" charset="0"/>
              </a:rPr>
              <a:t>. Klemmliite arvutus</a:t>
            </a:r>
            <a:br>
              <a:rPr lang="et-EE" sz="2000" b="1" dirty="0">
                <a:latin typeface="Arial" charset="0"/>
              </a:rPr>
            </a:br>
            <a:endParaRPr lang="et-EE" sz="2000" b="1" dirty="0">
              <a:latin typeface="Arial" charset="0"/>
            </a:endParaRPr>
          </a:p>
          <a:p>
            <a:pPr marL="236538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et-EE" sz="2000" b="1" dirty="0">
                <a:latin typeface="Arial" charset="0"/>
              </a:rPr>
              <a:t>Kordamisküsimused</a:t>
            </a:r>
          </a:p>
          <a:p>
            <a:pPr marL="636588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AutoNum type="arabicPeriod" startAt="3"/>
              <a:defRPr/>
            </a:pPr>
            <a:endParaRPr lang="et-EE" sz="20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636588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 2" pitchFamily="18" charset="2"/>
              <a:buAutoNum type="arabicPeriod" startAt="3"/>
              <a:defRPr/>
            </a:pPr>
            <a:endParaRPr lang="et-EE" sz="2800" b="1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125" name="Footer Placeholder 4">
            <a:extLst>
              <a:ext uri="{FF2B5EF4-FFF2-40B4-BE49-F238E27FC236}">
                <a16:creationId xmlns:a16="http://schemas.microsoft.com/office/drawing/2014/main" id="{4A953B6E-5D82-49E6-AF3E-92568031F83C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110A9614-95F9-437A-9EB9-9204F5C100EB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7171" name="Rectangle 11">
            <a:extLst>
              <a:ext uri="{FF2B5EF4-FFF2-40B4-BE49-F238E27FC236}">
                <a16:creationId xmlns:a16="http://schemas.microsoft.com/office/drawing/2014/main" id="{6326734C-A041-4638-954B-2DC70BBDA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060575"/>
            <a:ext cx="489585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>
                <a:latin typeface="Arial" panose="020B0604020202020204" pitchFamily="34" charset="0"/>
              </a:rPr>
              <a:t>http://www.youtube.com/watch?v=nkChxaaKpYk</a:t>
            </a:r>
          </a:p>
        </p:txBody>
      </p:sp>
      <p:sp>
        <p:nvSpPr>
          <p:cNvPr id="7172" name="Rectangle 17">
            <a:extLst>
              <a:ext uri="{FF2B5EF4-FFF2-40B4-BE49-F238E27FC236}">
                <a16:creationId xmlns:a16="http://schemas.microsoft.com/office/drawing/2014/main" id="{3AA6B86F-B2BD-4910-B1F4-EF5AE46F8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7173" name="Rectangle 18">
            <a:extLst>
              <a:ext uri="{FF2B5EF4-FFF2-40B4-BE49-F238E27FC236}">
                <a16:creationId xmlns:a16="http://schemas.microsoft.com/office/drawing/2014/main" id="{10EC1C0D-05D3-44E5-B2D1-49B892DB9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16113"/>
            <a:ext cx="7777162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Pressliited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 u="sng">
                <a:solidFill>
                  <a:srgbClr val="FF3300"/>
                </a:solidFill>
                <a:latin typeface="Arial" panose="020B0604020202020204" pitchFamily="34" charset="0"/>
              </a:rPr>
              <a:t>Koonusliited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Klemmliited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</p:txBody>
      </p:sp>
      <p:sp>
        <p:nvSpPr>
          <p:cNvPr id="7174" name="Rectangle 36">
            <a:extLst>
              <a:ext uri="{FF2B5EF4-FFF2-40B4-BE49-F238E27FC236}">
                <a16:creationId xmlns:a16="http://schemas.microsoft.com/office/drawing/2014/main" id="{9300B094-7784-41B6-BA23-9D69425B0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412875"/>
            <a:ext cx="6480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2000" b="1" u="sng">
                <a:latin typeface="Arial" panose="020B0604020202020204" pitchFamily="34" charset="0"/>
              </a:rPr>
              <a:t>Hõõrdliited:</a:t>
            </a:r>
          </a:p>
        </p:txBody>
      </p:sp>
      <p:pic>
        <p:nvPicPr>
          <p:cNvPr id="7175" name="Picture 15" descr="koonusliited1">
            <a:extLst>
              <a:ext uri="{FF2B5EF4-FFF2-40B4-BE49-F238E27FC236}">
                <a16:creationId xmlns:a16="http://schemas.microsoft.com/office/drawing/2014/main" id="{107B62EC-A8DE-4865-9D43-0AAA2522A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636838"/>
            <a:ext cx="5759450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Rectangle 10">
            <a:extLst>
              <a:ext uri="{FF2B5EF4-FFF2-40B4-BE49-F238E27FC236}">
                <a16:creationId xmlns:a16="http://schemas.microsoft.com/office/drawing/2014/main" id="{AE6DD358-E32C-4149-B7DE-AC53FCA4B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157788"/>
            <a:ext cx="3341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573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573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573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Hõõrdliited – koonusliited, pressliited</a:t>
            </a:r>
          </a:p>
        </p:txBody>
      </p:sp>
      <p:sp>
        <p:nvSpPr>
          <p:cNvPr id="7177" name="Rectangle 17">
            <a:extLst>
              <a:ext uri="{FF2B5EF4-FFF2-40B4-BE49-F238E27FC236}">
                <a16:creationId xmlns:a16="http://schemas.microsoft.com/office/drawing/2014/main" id="{FA316575-7450-46C2-A791-13FBB4A63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5516563"/>
            <a:ext cx="6499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200">
                <a:latin typeface="Arial" panose="020B0604020202020204" pitchFamily="34" charset="0"/>
              </a:rPr>
              <a:t>http://docs.autodesk.com/INVPRO/2010/ENU/Autodesk%20Inventor%202010%20Help/</a:t>
            </a:r>
            <a:endParaRPr lang="et-EE" altLang="et-EE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200">
                <a:latin typeface="Arial" panose="020B0604020202020204" pitchFamily="34" charset="0"/>
              </a:rPr>
              <a:t>index.html?url=WS1a9193826455f5ffba679e112a6a190046971.htm,topicNumber=d0e458974</a:t>
            </a:r>
          </a:p>
        </p:txBody>
      </p:sp>
      <p:sp>
        <p:nvSpPr>
          <p:cNvPr id="7178" name="Line 18">
            <a:extLst>
              <a:ext uri="{FF2B5EF4-FFF2-40B4-BE49-F238E27FC236}">
                <a16:creationId xmlns:a16="http://schemas.microsoft.com/office/drawing/2014/main" id="{9176EEA0-BCCD-4C4B-9B58-1F1DE6A66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2420938"/>
            <a:ext cx="647700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BA90818-F287-4AA3-9FEA-62B31433DBDC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180" name="Footer Placeholder 4">
            <a:extLst>
              <a:ext uri="{FF2B5EF4-FFF2-40B4-BE49-F238E27FC236}">
                <a16:creationId xmlns:a16="http://schemas.microsoft.com/office/drawing/2014/main" id="{A054C4A8-BFC4-4158-8CF3-C25FEE44DBE0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597650"/>
            <a:ext cx="716438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D7F521E8-D131-4F56-9B49-7B89CADFC672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9219" name="Rectangle 17">
            <a:extLst>
              <a:ext uri="{FF2B5EF4-FFF2-40B4-BE49-F238E27FC236}">
                <a16:creationId xmlns:a16="http://schemas.microsoft.com/office/drawing/2014/main" id="{39225039-2F75-4CF8-BC54-10C6E7D7B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9220" name="Rectangle 18">
            <a:extLst>
              <a:ext uri="{FF2B5EF4-FFF2-40B4-BE49-F238E27FC236}">
                <a16:creationId xmlns:a16="http://schemas.microsoft.com/office/drawing/2014/main" id="{C1C6F5CA-8B8C-4849-8E52-BC70CC723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92150"/>
            <a:ext cx="7272337" cy="5492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 u="sng">
                <a:latin typeface="Arial" panose="020B0604020202020204" pitchFamily="34" charset="0"/>
              </a:rPr>
              <a:t>Koonusliited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12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t-EE" altLang="et-EE" sz="1800">
                <a:latin typeface="Arial" panose="020B0604020202020204" pitchFamily="34" charset="0"/>
              </a:rPr>
              <a:t>Kasutatakse pöörlevate detailide (rihmarattad, ketirattad, hammasrattad, sidurid jt) kinnitamiseks võlli otstes. 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t-EE" altLang="et-EE" sz="1800">
                <a:latin typeface="Arial" panose="020B0604020202020204" pitchFamily="34" charset="0"/>
              </a:rPr>
              <a:t>Pinguga pressliide moodustatakse tänu mutri pingutusjõule.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t-EE" altLang="et-EE" sz="1800">
                <a:latin typeface="Arial" panose="020B0604020202020204" pitchFamily="34" charset="0"/>
              </a:rPr>
              <a:t>Võrreldes pressliitega koonusliidet saab kergesti kokku panna ja lahti võtta ilma kuumutamise ega pressita.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t-EE" altLang="et-EE" sz="1800">
                <a:latin typeface="Arial" panose="020B0604020202020204" pitchFamily="34" charset="0"/>
              </a:rPr>
              <a:t>Enamikel juhtudel </a:t>
            </a:r>
            <a:r>
              <a:rPr lang="el-GR" altLang="et-EE" sz="180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&lt;3</a:t>
            </a:r>
            <a:r>
              <a:rPr lang="en-US" altLang="et-EE" sz="180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 ja standartne koonilisus 1:10 (</a:t>
            </a:r>
            <a:r>
              <a:rPr lang="el-GR" altLang="et-EE" sz="1800">
                <a:latin typeface="Arial" panose="020B0604020202020204" pitchFamily="34" charset="0"/>
              </a:rPr>
              <a:t>α</a:t>
            </a:r>
            <a:r>
              <a:rPr lang="et-EE" altLang="et-EE" sz="1800">
                <a:latin typeface="Arial" panose="020B0604020202020204" pitchFamily="34" charset="0"/>
              </a:rPr>
              <a:t> = 2 </a:t>
            </a:r>
            <a:r>
              <a:rPr lang="en-US" altLang="et-EE" sz="1800">
                <a:latin typeface="Arial" panose="020B0604020202020204" pitchFamily="34" charset="0"/>
              </a:rPr>
              <a:t>º</a:t>
            </a:r>
            <a:r>
              <a:rPr lang="et-EE" altLang="et-EE" sz="1800">
                <a:latin typeface="Arial" panose="020B0604020202020204" pitchFamily="34" charset="0"/>
              </a:rPr>
              <a:t> 51’).</a:t>
            </a:r>
            <a:endParaRPr lang="et-EE" altLang="et-E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t-EE" altLang="et-E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et-EE" altLang="et-EE" sz="1800" b="1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t-EE" altLang="et-EE" sz="1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f </a:t>
            </a:r>
            <a:r>
              <a:rPr lang="et-EE" altLang="et-EE" sz="1800" b="1" i="1">
                <a:latin typeface="Arial" panose="020B0604020202020204" pitchFamily="34" charset="0"/>
              </a:rPr>
              <a:t>∙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0,5 </a:t>
            </a:r>
            <a:r>
              <a:rPr lang="et-EE" altLang="et-EE" sz="1800" b="1" i="1">
                <a:latin typeface="Arial" panose="020B0604020202020204" pitchFamily="34" charset="0"/>
              </a:rPr>
              <a:t>∙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t-EE" altLang="et-EE" sz="1800" b="1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kesk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 / (sin</a:t>
            </a:r>
            <a:r>
              <a:rPr lang="el-GR" altLang="et-EE" sz="1800" b="1" i="1">
                <a:latin typeface="Times New Roman" panose="02020603050405020304" pitchFamily="18" charset="0"/>
              </a:rPr>
              <a:t>α</a:t>
            </a:r>
            <a:r>
              <a:rPr lang="et-EE" altLang="et-EE" sz="1800" b="1" i="1">
                <a:latin typeface="Times New Roman" panose="02020603050405020304" pitchFamily="18" charset="0"/>
              </a:rPr>
              <a:t> + f </a:t>
            </a:r>
            <a:r>
              <a:rPr lang="et-EE" altLang="et-EE" sz="1800" b="1" i="1">
                <a:latin typeface="Arial" panose="020B0604020202020204" pitchFamily="34" charset="0"/>
              </a:rPr>
              <a:t>∙</a:t>
            </a:r>
            <a:r>
              <a:rPr lang="et-EE" altLang="et-EE" sz="1800" b="1" i="1">
                <a:latin typeface="Times New Roman" panose="02020603050405020304" pitchFamily="18" charset="0"/>
              </a:rPr>
              <a:t>cos</a:t>
            </a:r>
            <a:r>
              <a:rPr lang="el-GR" altLang="et-EE" sz="1800" b="1" i="1">
                <a:latin typeface="Times New Roman" panose="02020603050405020304" pitchFamily="18" charset="0"/>
              </a:rPr>
              <a:t>α</a:t>
            </a:r>
            <a:r>
              <a:rPr lang="et-EE" altLang="et-EE" sz="1800" b="1" i="1">
                <a:latin typeface="Times New Roman" panose="02020603050405020304" pitchFamily="18" charset="0"/>
              </a:rPr>
              <a:t>) 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≥ KT,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kus </a:t>
            </a:r>
            <a:r>
              <a:rPr lang="et-EE" altLang="et-EE" sz="1800" i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t-EE" altLang="et-EE" sz="1800" i="1" baseline="-250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 – mutri pingutusjõud;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t-EE" altLang="et-EE" sz="1800" i="1" baseline="-25000">
                <a:latin typeface="Arial" panose="020B0604020202020204" pitchFamily="34" charset="0"/>
                <a:cs typeface="Arial" panose="020B0604020202020204" pitchFamily="34" charset="0"/>
              </a:rPr>
              <a:t>kesk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 = (d</a:t>
            </a:r>
            <a:r>
              <a:rPr lang="et-EE" altLang="et-EE" sz="1800" i="1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+d</a:t>
            </a:r>
            <a:r>
              <a:rPr lang="et-EE" altLang="et-EE" sz="1800" i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)/2 – koodusliite keskmine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läbimõõt;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≈ 0,05 ... 0,13 – hõõrdetegur;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 – varutegur;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t-EE" sz="1800" b="1" i="1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18">
            <a:extLst>
              <a:ext uri="{FF2B5EF4-FFF2-40B4-BE49-F238E27FC236}">
                <a16:creationId xmlns:a16="http://schemas.microsoft.com/office/drawing/2014/main" id="{571D7163-A010-40F6-8106-7263CC191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516563"/>
            <a:ext cx="4824412" cy="915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Kui üleval toodud tingimus pole täidetud, siis koonusliidet tugevdatakse liistliitega.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pic>
        <p:nvPicPr>
          <p:cNvPr id="9222" name="Picture 10">
            <a:extLst>
              <a:ext uri="{FF2B5EF4-FFF2-40B4-BE49-F238E27FC236}">
                <a16:creationId xmlns:a16="http://schemas.microsoft.com/office/drawing/2014/main" id="{AF500885-AB65-4D13-926C-BE18DE827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2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429000"/>
            <a:ext cx="3179762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5">
            <a:extLst>
              <a:ext uri="{FF2B5EF4-FFF2-40B4-BE49-F238E27FC236}">
                <a16:creationId xmlns:a16="http://schemas.microsoft.com/office/drawing/2014/main" id="{3D2488BA-FCE6-48E0-855A-E9683E9A4776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224" name="Footer Placeholder 4">
            <a:extLst>
              <a:ext uri="{FF2B5EF4-FFF2-40B4-BE49-F238E27FC236}">
                <a16:creationId xmlns:a16="http://schemas.microsoft.com/office/drawing/2014/main" id="{6C72633F-60AD-42E3-9DFE-8E476D073427}"/>
              </a:ext>
            </a:extLst>
          </p:cNvPr>
          <p:cNvSpPr txBox="1">
            <a:spLocks noGrp="1"/>
          </p:cNvSpPr>
          <p:nvPr/>
        </p:nvSpPr>
        <p:spPr bwMode="auto">
          <a:xfrm>
            <a:off x="2268538" y="6553200"/>
            <a:ext cx="68754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C4E3DC0E-098A-4B90-A43B-A5845585AA59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1267" name="Rectangle 17">
            <a:extLst>
              <a:ext uri="{FF2B5EF4-FFF2-40B4-BE49-F238E27FC236}">
                <a16:creationId xmlns:a16="http://schemas.microsoft.com/office/drawing/2014/main" id="{53FD3A7B-B119-4C6D-83C4-B340AA285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1268" name="Rectangle 18">
            <a:extLst>
              <a:ext uri="{FF2B5EF4-FFF2-40B4-BE49-F238E27FC236}">
                <a16:creationId xmlns:a16="http://schemas.microsoft.com/office/drawing/2014/main" id="{1F25C919-331E-4216-A2CD-5501480C6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92150"/>
            <a:ext cx="7777162" cy="535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Ülesanne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Määrata kui suurt pingutusjõudu F</a:t>
            </a:r>
            <a:r>
              <a:rPr lang="et-EE" altLang="et-EE" sz="1800" baseline="-25000">
                <a:latin typeface="Arial" panose="020B0604020202020204" pitchFamily="34" charset="0"/>
              </a:rPr>
              <a:t>p</a:t>
            </a:r>
            <a:r>
              <a:rPr lang="et-EE" altLang="et-EE" sz="1800">
                <a:latin typeface="Arial" panose="020B0604020202020204" pitchFamily="34" charset="0"/>
              </a:rPr>
              <a:t> on vaja rakendada mutrile kui koonusliite abil üle kantav pöördemoment T = M</a:t>
            </a:r>
            <a:r>
              <a:rPr lang="et-EE" altLang="et-EE" sz="1800" baseline="-25000">
                <a:latin typeface="Arial" panose="020B0604020202020204" pitchFamily="34" charset="0"/>
              </a:rPr>
              <a:t>v</a:t>
            </a:r>
            <a:r>
              <a:rPr lang="et-EE" altLang="et-EE" sz="1800">
                <a:latin typeface="Arial" panose="020B0604020202020204" pitchFamily="34" charset="0"/>
              </a:rPr>
              <a:t> = 100 Nm.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Koonusliites d</a:t>
            </a:r>
            <a:r>
              <a:rPr lang="et-EE" altLang="et-EE" sz="1800" baseline="-25000">
                <a:latin typeface="Arial" panose="020B0604020202020204" pitchFamily="34" charset="0"/>
              </a:rPr>
              <a:t>1 </a:t>
            </a:r>
            <a:r>
              <a:rPr lang="et-EE" altLang="et-EE" sz="1800">
                <a:latin typeface="Arial" panose="020B0604020202020204" pitchFamily="34" charset="0"/>
              </a:rPr>
              <a:t>= 35 mm, d</a:t>
            </a:r>
            <a:r>
              <a:rPr lang="et-EE" altLang="et-EE" sz="1800" baseline="-25000">
                <a:latin typeface="Arial" panose="020B0604020202020204" pitchFamily="34" charset="0"/>
              </a:rPr>
              <a:t>2</a:t>
            </a:r>
            <a:r>
              <a:rPr lang="et-EE" altLang="et-EE" sz="1800">
                <a:latin typeface="Arial" panose="020B0604020202020204" pitchFamily="34" charset="0"/>
              </a:rPr>
              <a:t> = 25 mm, koonilisus 1:10 (s.t. </a:t>
            </a:r>
            <a:r>
              <a:rPr lang="el-GR" altLang="et-EE" sz="1800">
                <a:latin typeface="Arial" panose="020B0604020202020204" pitchFamily="34" charset="0"/>
              </a:rPr>
              <a:t>α</a:t>
            </a:r>
            <a:r>
              <a:rPr lang="et-EE" altLang="et-EE" sz="1800">
                <a:latin typeface="Arial" panose="020B0604020202020204" pitchFamily="34" charset="0"/>
              </a:rPr>
              <a:t> = 2 </a:t>
            </a:r>
            <a:r>
              <a:rPr lang="en-US" altLang="et-EE" sz="1800">
                <a:latin typeface="Arial" panose="020B0604020202020204" pitchFamily="34" charset="0"/>
              </a:rPr>
              <a:t>º</a:t>
            </a:r>
            <a:r>
              <a:rPr lang="et-EE" altLang="et-EE" sz="1800">
                <a:latin typeface="Arial" panose="020B0604020202020204" pitchFamily="34" charset="0"/>
              </a:rPr>
              <a:t> 51’).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et-EE" altLang="et-EE" sz="1800" b="1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≥ KT (sin</a:t>
            </a:r>
            <a:r>
              <a:rPr lang="el-GR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α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 + f ∙cos</a:t>
            </a:r>
            <a:r>
              <a:rPr lang="el-GR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α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)/</a:t>
            </a:r>
            <a:r>
              <a:rPr lang="et-EE" altLang="et-EE" sz="1800">
                <a:latin typeface="Arial" panose="020B0604020202020204" pitchFamily="34" charset="0"/>
              </a:rPr>
              <a:t> </a:t>
            </a: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f ∙0,5 ∙d</a:t>
            </a:r>
            <a:r>
              <a:rPr lang="et-EE" altLang="et-EE" sz="1800" b="1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kesk</a:t>
            </a:r>
            <a:r>
              <a:rPr lang="et-EE" altLang="et-EE" sz="1800">
                <a:latin typeface="Arial" panose="020B0604020202020204" pitchFamily="34" charset="0"/>
              </a:rPr>
              <a:t> =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800" b="1" i="1">
                <a:latin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t-EE" altLang="et-EE" sz="1800">
                <a:latin typeface="Arial" panose="020B0604020202020204" pitchFamily="34" charset="0"/>
              </a:rPr>
              <a:t>∙ 100 (sin 2,51 </a:t>
            </a:r>
            <a:r>
              <a:rPr lang="en-US" altLang="et-EE" sz="1800">
                <a:latin typeface="Arial" panose="020B0604020202020204" pitchFamily="34" charset="0"/>
              </a:rPr>
              <a:t>º</a:t>
            </a:r>
            <a:r>
              <a:rPr lang="et-EE" altLang="et-EE" sz="1800">
                <a:latin typeface="Arial" panose="020B0604020202020204" pitchFamily="34" charset="0"/>
              </a:rPr>
              <a:t> + 0,1 ∙cos 2,51 </a:t>
            </a:r>
            <a:r>
              <a:rPr lang="en-US" altLang="et-EE" sz="1800">
                <a:latin typeface="Arial" panose="020B0604020202020204" pitchFamily="34" charset="0"/>
              </a:rPr>
              <a:t>º</a:t>
            </a:r>
            <a:r>
              <a:rPr lang="et-EE" altLang="et-EE" sz="1800">
                <a:latin typeface="Arial" panose="020B0604020202020204" pitchFamily="34" charset="0"/>
              </a:rPr>
              <a:t> )/ 0,1 ∙0,5 ∙0,03</a:t>
            </a:r>
            <a:r>
              <a:rPr lang="et-EE" altLang="et-EE" sz="1800" b="1" i="1">
                <a:latin typeface="Arial" panose="020B0604020202020204" pitchFamily="34" charset="0"/>
              </a:rPr>
              <a:t> </a:t>
            </a:r>
            <a:r>
              <a:rPr lang="et-EE" altLang="et-EE" sz="1800">
                <a:latin typeface="Arial" panose="020B0604020202020204" pitchFamily="34" charset="0"/>
              </a:rPr>
              <a:t>≈ 14,4 kN</a:t>
            </a:r>
            <a:endParaRPr lang="et-EE" altLang="et-EE" sz="1800" b="1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kus </a:t>
            </a:r>
            <a:r>
              <a:rPr lang="et-EE" altLang="et-EE" sz="1800" i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t-EE" altLang="et-EE" sz="1800" i="1" baseline="-250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 – mutri pingutusjõud;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t-EE" altLang="et-EE" sz="1800" i="1" baseline="-25000">
                <a:latin typeface="Arial" panose="020B0604020202020204" pitchFamily="34" charset="0"/>
                <a:cs typeface="Arial" panose="020B0604020202020204" pitchFamily="34" charset="0"/>
              </a:rPr>
              <a:t>kesk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 = (d</a:t>
            </a:r>
            <a:r>
              <a:rPr lang="et-EE" altLang="et-EE" sz="1800" i="1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+d</a:t>
            </a:r>
            <a:r>
              <a:rPr lang="et-EE" altLang="et-EE" sz="1800" i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)/2 – koonusliite keskmine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läbimõõt;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≈ 0,1 –  hõõrdetegur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teras-teras määritud kontaktis 0,05;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t-EE" sz="1800">
                <a:latin typeface="Arial" panose="020B0604020202020204" pitchFamily="34" charset="0"/>
              </a:rPr>
              <a:t>≈  1,2 ...1,5 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– varutegur;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t-EE" sz="1800" b="1" i="1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grpSp>
        <p:nvGrpSpPr>
          <p:cNvPr id="11269" name="Group 21">
            <a:extLst>
              <a:ext uri="{FF2B5EF4-FFF2-40B4-BE49-F238E27FC236}">
                <a16:creationId xmlns:a16="http://schemas.microsoft.com/office/drawing/2014/main" id="{37F3E55B-B63A-4F5E-8D1D-8B09B581A5CE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644900"/>
            <a:ext cx="4319588" cy="2305050"/>
            <a:chOff x="2608" y="1888"/>
            <a:chExt cx="2812" cy="1543"/>
          </a:xfrm>
        </p:grpSpPr>
        <p:grpSp>
          <p:nvGrpSpPr>
            <p:cNvPr id="11272" name="Group 14">
              <a:extLst>
                <a:ext uri="{FF2B5EF4-FFF2-40B4-BE49-F238E27FC236}">
                  <a16:creationId xmlns:a16="http://schemas.microsoft.com/office/drawing/2014/main" id="{AE8AA4AF-7F4C-4F78-A8D9-086B065F39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1888"/>
              <a:ext cx="2491" cy="1543"/>
              <a:chOff x="3163" y="2160"/>
              <a:chExt cx="2491" cy="1543"/>
            </a:xfrm>
          </p:grpSpPr>
          <p:pic>
            <p:nvPicPr>
              <p:cNvPr id="11277" name="Picture 9">
                <a:extLst>
                  <a:ext uri="{FF2B5EF4-FFF2-40B4-BE49-F238E27FC236}">
                    <a16:creationId xmlns:a16="http://schemas.microsoft.com/office/drawing/2014/main" id="{599B6669-FBD7-4573-AC42-5291D4C9288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lum bright="-12000" contrast="4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1" y="2160"/>
                <a:ext cx="2003" cy="1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78" name="Line 10">
                <a:extLst>
                  <a:ext uri="{FF2B5EF4-FFF2-40B4-BE49-F238E27FC236}">
                    <a16:creationId xmlns:a16="http://schemas.microsoft.com/office/drawing/2014/main" id="{C31F57E6-8945-451F-9C92-7195276F6D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34" y="2795"/>
                <a:ext cx="9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11279" name="Line 11">
                <a:extLst>
                  <a:ext uri="{FF2B5EF4-FFF2-40B4-BE49-F238E27FC236}">
                    <a16:creationId xmlns:a16="http://schemas.microsoft.com/office/drawing/2014/main" id="{46D383AB-F680-405B-86FD-92AE279861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34" y="3249"/>
                <a:ext cx="10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11280" name="Line 12">
                <a:extLst>
                  <a:ext uri="{FF2B5EF4-FFF2-40B4-BE49-F238E27FC236}">
                    <a16:creationId xmlns:a16="http://schemas.microsoft.com/office/drawing/2014/main" id="{49DDCA6D-5272-43AF-BD24-4BC498EBF0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4" y="2795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t-EE"/>
              </a:p>
            </p:txBody>
          </p:sp>
          <p:sp>
            <p:nvSpPr>
              <p:cNvPr id="11281" name="Text Box 13">
                <a:extLst>
                  <a:ext uri="{FF2B5EF4-FFF2-40B4-BE49-F238E27FC236}">
                    <a16:creationId xmlns:a16="http://schemas.microsoft.com/office/drawing/2014/main" id="{A637477D-3FA0-463F-8415-0C6305DDE2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3154" y="2911"/>
                <a:ext cx="24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t-EE" altLang="et-EE" sz="1800" i="1">
                    <a:latin typeface="Arial" panose="020B0604020202020204" pitchFamily="34" charset="0"/>
                  </a:rPr>
                  <a:t>d</a:t>
                </a:r>
                <a:r>
                  <a:rPr lang="et-EE" altLang="et-EE" sz="1800" i="1" baseline="-25000">
                    <a:latin typeface="Arial" panose="020B0604020202020204" pitchFamily="34" charset="0"/>
                  </a:rPr>
                  <a:t>2</a:t>
                </a:r>
                <a:endParaRPr lang="en-US" altLang="et-EE" sz="1800" i="1" baseline="-250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273" name="Line 15">
              <a:extLst>
                <a:ext uri="{FF2B5EF4-FFF2-40B4-BE49-F238E27FC236}">
                  <a16:creationId xmlns:a16="http://schemas.microsoft.com/office/drawing/2014/main" id="{A280138B-A539-4E87-8D4A-B0DA6E99B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3" y="2478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274" name="Line 18">
              <a:extLst>
                <a:ext uri="{FF2B5EF4-FFF2-40B4-BE49-F238E27FC236}">
                  <a16:creationId xmlns:a16="http://schemas.microsoft.com/office/drawing/2014/main" id="{E9FB0366-DEEF-4EB6-8CE3-E033181DEE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3067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t-EE"/>
            </a:p>
          </p:txBody>
        </p:sp>
        <p:sp>
          <p:nvSpPr>
            <p:cNvPr id="11275" name="Text Box 19">
              <a:extLst>
                <a:ext uri="{FF2B5EF4-FFF2-40B4-BE49-F238E27FC236}">
                  <a16:creationId xmlns:a16="http://schemas.microsoft.com/office/drawing/2014/main" id="{6F58467D-09C7-4442-BBEA-9FF122FFF5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5085" y="2586"/>
              <a:ext cx="3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t-EE" altLang="et-EE" sz="1800" i="1">
                  <a:latin typeface="Arial" panose="020B0604020202020204" pitchFamily="34" charset="0"/>
                </a:rPr>
                <a:t>d</a:t>
              </a:r>
              <a:r>
                <a:rPr lang="et-EE" altLang="et-EE" sz="1800" i="1" baseline="-25000">
                  <a:latin typeface="Arial" panose="020B0604020202020204" pitchFamily="34" charset="0"/>
                </a:rPr>
                <a:t>1</a:t>
              </a:r>
              <a:endParaRPr lang="en-US" altLang="et-EE" sz="1800" i="1" baseline="-25000">
                <a:latin typeface="Arial" panose="020B0604020202020204" pitchFamily="34" charset="0"/>
              </a:endParaRPr>
            </a:p>
          </p:txBody>
        </p:sp>
        <p:sp>
          <p:nvSpPr>
            <p:cNvPr id="11276" name="Line 20">
              <a:extLst>
                <a:ext uri="{FF2B5EF4-FFF2-40B4-BE49-F238E27FC236}">
                  <a16:creationId xmlns:a16="http://schemas.microsoft.com/office/drawing/2014/main" id="{F6443670-EA96-4336-B3F1-AD65BA3A31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0" y="2478"/>
              <a:ext cx="0" cy="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t-EE"/>
            </a:p>
          </p:txBody>
        </p:sp>
      </p:grpSp>
      <p:sp>
        <p:nvSpPr>
          <p:cNvPr id="20" name="Title 5">
            <a:extLst>
              <a:ext uri="{FF2B5EF4-FFF2-40B4-BE49-F238E27FC236}">
                <a16:creationId xmlns:a16="http://schemas.microsoft.com/office/drawing/2014/main" id="{944A82DC-8302-46E2-A4CC-0E6D1F9A3B11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71" name="Footer Placeholder 4">
            <a:extLst>
              <a:ext uri="{FF2B5EF4-FFF2-40B4-BE49-F238E27FC236}">
                <a16:creationId xmlns:a16="http://schemas.microsoft.com/office/drawing/2014/main" id="{29E67354-3F17-4EF2-BD66-C7F742B9DB15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551613"/>
            <a:ext cx="71643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782123DD-68F6-409C-908F-90EEDC1DB75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3779838" y="6597650"/>
            <a:ext cx="2133600" cy="260350"/>
          </a:xfrm>
        </p:spPr>
        <p:txBody>
          <a:bodyPr/>
          <a:lstStyle/>
          <a:p>
            <a:pPr algn="ctr">
              <a:defRPr/>
            </a:pPr>
            <a:fld id="{BED1F718-D79D-44C0-AB8F-211B4BB38E0A}" type="datetime1">
              <a:rPr lang="et-EE"/>
              <a:pPr algn="ctr">
                <a:defRPr/>
              </a:pPr>
              <a:t>27.01.2019</a:t>
            </a:fld>
            <a:endParaRPr lang="et-EE" dirty="0"/>
          </a:p>
        </p:txBody>
      </p:sp>
      <p:sp>
        <p:nvSpPr>
          <p:cNvPr id="13315" name="Rectangle 17">
            <a:extLst>
              <a:ext uri="{FF2B5EF4-FFF2-40B4-BE49-F238E27FC236}">
                <a16:creationId xmlns:a16="http://schemas.microsoft.com/office/drawing/2014/main" id="{5FF0C3A8-5F96-4C77-88A5-A5386EF90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pic>
        <p:nvPicPr>
          <p:cNvPr id="13316" name="Picture 44">
            <a:extLst>
              <a:ext uri="{FF2B5EF4-FFF2-40B4-BE49-F238E27FC236}">
                <a16:creationId xmlns:a16="http://schemas.microsoft.com/office/drawing/2014/main" id="{11316C8F-D50D-479C-B1D7-5B8487D34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68413"/>
            <a:ext cx="7837488" cy="490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47">
            <a:extLst>
              <a:ext uri="{FF2B5EF4-FFF2-40B4-BE49-F238E27FC236}">
                <a16:creationId xmlns:a16="http://schemas.microsoft.com/office/drawing/2014/main" id="{AFFC049C-CED9-4047-B6A4-B62455170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92150"/>
            <a:ext cx="1390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Ülesanne 1</a:t>
            </a: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3ABD2708-A578-4296-B32E-596613DD3DC6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3319" name="Footer Placeholder 4">
            <a:extLst>
              <a:ext uri="{FF2B5EF4-FFF2-40B4-BE49-F238E27FC236}">
                <a16:creationId xmlns:a16="http://schemas.microsoft.com/office/drawing/2014/main" id="{C4A52A5D-AFD7-4FAC-973B-BED2FFDB4913}"/>
              </a:ext>
            </a:extLst>
          </p:cNvPr>
          <p:cNvSpPr txBox="1">
            <a:spLocks noGrp="1"/>
          </p:cNvSpPr>
          <p:nvPr/>
        </p:nvSpPr>
        <p:spPr bwMode="auto">
          <a:xfrm>
            <a:off x="1908175" y="6597650"/>
            <a:ext cx="72358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>
                <a:solidFill>
                  <a:srgbClr val="B5A788"/>
                </a:solidFill>
                <a:latin typeface="Gill Sans MT" panose="020B0502020104020203" pitchFamily="34" charset="0"/>
              </a:rPr>
              <a:t>A. Sivitski, Masinaelemendid </a:t>
            </a:r>
            <a:r>
              <a:rPr lang="et-EE" altLang="et-EE" sz="1200">
                <a:solidFill>
                  <a:srgbClr val="B5A788"/>
                </a:solidFill>
                <a:latin typeface="Arial" panose="020B0604020202020204" pitchFamily="34" charset="0"/>
              </a:rPr>
              <a:t>			TTÜ Mehaanika ja tööstustehnika instituut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C25BAA51-CB04-4E22-8E9A-DDE5023C9752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5363" name="Rectangle 17">
            <a:extLst>
              <a:ext uri="{FF2B5EF4-FFF2-40B4-BE49-F238E27FC236}">
                <a16:creationId xmlns:a16="http://schemas.microsoft.com/office/drawing/2014/main" id="{FEA1CBDD-565E-4640-A2D6-5A5D644F4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pic>
        <p:nvPicPr>
          <p:cNvPr id="15364" name="Picture 9">
            <a:extLst>
              <a:ext uri="{FF2B5EF4-FFF2-40B4-BE49-F238E27FC236}">
                <a16:creationId xmlns:a16="http://schemas.microsoft.com/office/drawing/2014/main" id="{9676BC18-C59A-4057-9973-4CFE9D4F1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1314450"/>
            <a:ext cx="760095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11">
            <a:extLst>
              <a:ext uri="{FF2B5EF4-FFF2-40B4-BE49-F238E27FC236}">
                <a16:creationId xmlns:a16="http://schemas.microsoft.com/office/drawing/2014/main" id="{C78190CF-0D8A-4472-89F1-38F3E81C5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20713"/>
            <a:ext cx="1390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Ülesanne 1</a:t>
            </a: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F3D6C1E6-4E3B-4D99-8A39-24EAC4F18389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367" name="Footer Placeholder 4">
            <a:extLst>
              <a:ext uri="{FF2B5EF4-FFF2-40B4-BE49-F238E27FC236}">
                <a16:creationId xmlns:a16="http://schemas.microsoft.com/office/drawing/2014/main" id="{2AF9E600-9A5E-49B9-A89F-846A91A6BB1D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597650"/>
            <a:ext cx="716438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7">
            <a:extLst>
              <a:ext uri="{FF2B5EF4-FFF2-40B4-BE49-F238E27FC236}">
                <a16:creationId xmlns:a16="http://schemas.microsoft.com/office/drawing/2014/main" id="{F146CD63-ABE4-482C-8817-E4BAC424E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pic>
        <p:nvPicPr>
          <p:cNvPr id="17411" name="Picture 7">
            <a:extLst>
              <a:ext uri="{FF2B5EF4-FFF2-40B4-BE49-F238E27FC236}">
                <a16:creationId xmlns:a16="http://schemas.microsoft.com/office/drawing/2014/main" id="{FE78A7DE-8741-448C-B1C4-DFBD58BA4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268413"/>
            <a:ext cx="7399337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9">
            <a:extLst>
              <a:ext uri="{FF2B5EF4-FFF2-40B4-BE49-F238E27FC236}">
                <a16:creationId xmlns:a16="http://schemas.microsoft.com/office/drawing/2014/main" id="{502FCB12-1A61-431C-842F-CE81FD2D3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4076700"/>
            <a:ext cx="360363" cy="3365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solidFill>
                  <a:srgbClr val="FF3300"/>
                </a:solidFill>
                <a:latin typeface="Arial" panose="020B0604020202020204" pitchFamily="34" charset="0"/>
              </a:rPr>
              <a:t>K</a:t>
            </a:r>
            <a:endParaRPr lang="en-US" altLang="et-EE" sz="16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Text Box 10">
            <a:extLst>
              <a:ext uri="{FF2B5EF4-FFF2-40B4-BE49-F238E27FC236}">
                <a16:creationId xmlns:a16="http://schemas.microsoft.com/office/drawing/2014/main" id="{F47FD65F-9CBB-42E8-A866-63D02CB67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508500"/>
            <a:ext cx="2663825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solidFill>
                  <a:srgbClr val="FF3300"/>
                </a:solidFill>
                <a:latin typeface="Arial" panose="020B0604020202020204" pitchFamily="34" charset="0"/>
              </a:rPr>
              <a:t>K – varutegur </a:t>
            </a:r>
            <a:r>
              <a:rPr lang="et-EE" altLang="et-EE" sz="1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≈1,5</a:t>
            </a:r>
          </a:p>
        </p:txBody>
      </p:sp>
      <p:sp>
        <p:nvSpPr>
          <p:cNvPr id="17414" name="Rectangle 11">
            <a:extLst>
              <a:ext uri="{FF2B5EF4-FFF2-40B4-BE49-F238E27FC236}">
                <a16:creationId xmlns:a16="http://schemas.microsoft.com/office/drawing/2014/main" id="{1244B140-32B5-4393-AC46-BCF369D0E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5876925"/>
            <a:ext cx="7485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F</a:t>
            </a:r>
            <a:r>
              <a:rPr lang="et-EE" altLang="et-EE" sz="1600" b="1" i="1" baseline="-25000">
                <a:solidFill>
                  <a:schemeClr val="bg1"/>
                </a:solidFill>
                <a:latin typeface="Arial" panose="020B0604020202020204" pitchFamily="34" charset="0"/>
              </a:rPr>
              <a:t>p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 = F</a:t>
            </a:r>
            <a:r>
              <a:rPr lang="et-EE" altLang="et-EE" sz="1600" b="1" i="1" baseline="-25000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 ≥ K∙M</a:t>
            </a:r>
            <a:r>
              <a:rPr lang="et-EE" altLang="et-EE" sz="1600" b="1" i="1" baseline="-25000">
                <a:solidFill>
                  <a:schemeClr val="bg1"/>
                </a:solidFill>
                <a:latin typeface="Arial" panose="020B0604020202020204" pitchFamily="34" charset="0"/>
              </a:rPr>
              <a:t>v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∙2∙(d</a:t>
            </a:r>
            <a:r>
              <a:rPr lang="et-EE" altLang="et-EE" sz="1600" b="1" i="1" baseline="-250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-d</a:t>
            </a:r>
            <a:r>
              <a:rPr lang="et-EE" altLang="et-EE" sz="1600" b="1" i="1" baseline="-250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)/</a:t>
            </a:r>
            <a:r>
              <a:rPr lang="et-EE" altLang="et-EE" sz="160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f ∙L∙(d</a:t>
            </a:r>
            <a:r>
              <a:rPr lang="et-EE" altLang="et-EE" sz="1600" b="1" i="1" baseline="-250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+d</a:t>
            </a:r>
            <a:r>
              <a:rPr lang="et-EE" altLang="et-EE" sz="1600" b="1" i="1" baseline="-250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  <a:r>
              <a:rPr lang="et-EE" altLang="et-EE" sz="1600">
                <a:solidFill>
                  <a:schemeClr val="bg1"/>
                </a:solidFill>
                <a:latin typeface="Arial" panose="020B0604020202020204" pitchFamily="34" charset="0"/>
              </a:rPr>
              <a:t> = </a:t>
            </a: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1,5∙100∙2 ∙(0,035 -0,025)/ 0,05∙0,1∙0,06 =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600" b="1" i="1">
                <a:solidFill>
                  <a:schemeClr val="bg1"/>
                </a:solidFill>
                <a:latin typeface="Arial" panose="020B0604020202020204" pitchFamily="34" charset="0"/>
              </a:rPr>
              <a:t>=10 000 N</a:t>
            </a:r>
          </a:p>
        </p:txBody>
      </p:sp>
      <p:sp>
        <p:nvSpPr>
          <p:cNvPr id="17415" name="Rectangle 13">
            <a:extLst>
              <a:ext uri="{FF2B5EF4-FFF2-40B4-BE49-F238E27FC236}">
                <a16:creationId xmlns:a16="http://schemas.microsoft.com/office/drawing/2014/main" id="{3C7B2244-6C6C-406B-9D11-2B215BF91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20713"/>
            <a:ext cx="1390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Ülesanne 1</a:t>
            </a: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6B703121-3114-4937-B565-0F5FA5AC676F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3" name="Date Placeholder 1">
            <a:extLst>
              <a:ext uri="{FF2B5EF4-FFF2-40B4-BE49-F238E27FC236}">
                <a16:creationId xmlns:a16="http://schemas.microsoft.com/office/drawing/2014/main" id="{C1978AE8-A88F-4ACD-BF91-D33DFA7BCE3B}"/>
              </a:ext>
            </a:extLst>
          </p:cNvPr>
          <p:cNvSpPr txBox="1">
            <a:spLocks noGrp="1"/>
          </p:cNvSpPr>
          <p:nvPr/>
        </p:nvSpPr>
        <p:spPr>
          <a:xfrm>
            <a:off x="3581400" y="6597650"/>
            <a:ext cx="2133600" cy="260350"/>
          </a:xfrm>
          <a:prstGeom prst="rect">
            <a:avLst/>
          </a:prstGeom>
          <a:noFill/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 dirty="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7418" name="Footer Placeholder 4">
            <a:extLst>
              <a:ext uri="{FF2B5EF4-FFF2-40B4-BE49-F238E27FC236}">
                <a16:creationId xmlns:a16="http://schemas.microsoft.com/office/drawing/2014/main" id="{2267B531-3527-4BD6-BF72-159561577A33}"/>
              </a:ext>
            </a:extLst>
          </p:cNvPr>
          <p:cNvSpPr txBox="1">
            <a:spLocks noGrp="1"/>
          </p:cNvSpPr>
          <p:nvPr/>
        </p:nvSpPr>
        <p:spPr bwMode="auto">
          <a:xfrm>
            <a:off x="1908175" y="6597650"/>
            <a:ext cx="72358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FA7A864E-E95C-42D8-88C5-76CA4BCF0EEF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9459" name="Rectangle 11">
            <a:extLst>
              <a:ext uri="{FF2B5EF4-FFF2-40B4-BE49-F238E27FC236}">
                <a16:creationId xmlns:a16="http://schemas.microsoft.com/office/drawing/2014/main" id="{9AD8F6A6-9B82-434A-8104-C6142BDAB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060575"/>
            <a:ext cx="489585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>
                <a:latin typeface="Arial" panose="020B0604020202020204" pitchFamily="34" charset="0"/>
              </a:rPr>
              <a:t>http://www.youtube.com/watch?v=nkChxaaKpYk</a:t>
            </a:r>
          </a:p>
        </p:txBody>
      </p:sp>
      <p:sp>
        <p:nvSpPr>
          <p:cNvPr id="19460" name="Rectangle 17">
            <a:extLst>
              <a:ext uri="{FF2B5EF4-FFF2-40B4-BE49-F238E27FC236}">
                <a16:creationId xmlns:a16="http://schemas.microsoft.com/office/drawing/2014/main" id="{5F1681B4-EFD6-4B4A-8DF6-43B140248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9461" name="Rectangle 18">
            <a:extLst>
              <a:ext uri="{FF2B5EF4-FFF2-40B4-BE49-F238E27FC236}">
                <a16:creationId xmlns:a16="http://schemas.microsoft.com/office/drawing/2014/main" id="{B17078E6-4EB8-4791-9FF4-BBA70BDE0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16113"/>
            <a:ext cx="7777162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Pressliited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Koonusliited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 u="sng">
                <a:solidFill>
                  <a:srgbClr val="FF3300"/>
                </a:solidFill>
                <a:latin typeface="Arial" panose="020B0604020202020204" pitchFamily="34" charset="0"/>
              </a:rPr>
              <a:t>Klemmliited</a:t>
            </a:r>
            <a:endParaRPr lang="et-EE" altLang="et-EE" sz="1800" u="sng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92169" name="Rectangle 36">
            <a:extLst>
              <a:ext uri="{FF2B5EF4-FFF2-40B4-BE49-F238E27FC236}">
                <a16:creationId xmlns:a16="http://schemas.microsoft.com/office/drawing/2014/main" id="{7BCC5B72-ECBE-45B8-9527-96D4E6F50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412875"/>
            <a:ext cx="648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t-EE" b="1" u="sng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Hõõrdliited:</a:t>
            </a:r>
          </a:p>
        </p:txBody>
      </p:sp>
      <p:sp>
        <p:nvSpPr>
          <p:cNvPr id="19463" name="Line 13">
            <a:extLst>
              <a:ext uri="{FF2B5EF4-FFF2-40B4-BE49-F238E27FC236}">
                <a16:creationId xmlns:a16="http://schemas.microsoft.com/office/drawing/2014/main" id="{1230F942-3DC4-4F46-9BFA-0564BCFB6F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2852738"/>
            <a:ext cx="647700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pic>
        <p:nvPicPr>
          <p:cNvPr id="19464" name="Picture 15" descr="g_range_main_image">
            <a:extLst>
              <a:ext uri="{FF2B5EF4-FFF2-40B4-BE49-F238E27FC236}">
                <a16:creationId xmlns:a16="http://schemas.microsoft.com/office/drawing/2014/main" id="{23EEBA4D-B434-4CD4-8CE1-105D79A33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052513"/>
            <a:ext cx="2470150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Rectangle 16">
            <a:extLst>
              <a:ext uri="{FF2B5EF4-FFF2-40B4-BE49-F238E27FC236}">
                <a16:creationId xmlns:a16="http://schemas.microsoft.com/office/drawing/2014/main" id="{2515B203-7E6F-4D51-8DCD-42EFA6BA1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3500438"/>
            <a:ext cx="5757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400">
                <a:latin typeface="Arial" panose="020B0604020202020204" pitchFamily="34" charset="0"/>
              </a:rPr>
              <a:t>http://www.destec.co.uk/product-range-g-range-clamp-connectors.aspx</a:t>
            </a:r>
          </a:p>
        </p:txBody>
      </p:sp>
      <p:pic>
        <p:nvPicPr>
          <p:cNvPr id="19466" name="Picture 18" descr="thumbnail_connecting-rod_72472b61ffedcd61608d3d7e518b4040-250x250">
            <a:extLst>
              <a:ext uri="{FF2B5EF4-FFF2-40B4-BE49-F238E27FC236}">
                <a16:creationId xmlns:a16="http://schemas.microsoft.com/office/drawing/2014/main" id="{DC31ABE6-C69D-468E-ADEF-4197902DB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911600"/>
            <a:ext cx="360045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Line 19">
            <a:extLst>
              <a:ext uri="{FF2B5EF4-FFF2-40B4-BE49-F238E27FC236}">
                <a16:creationId xmlns:a16="http://schemas.microsoft.com/office/drawing/2014/main" id="{3524FA7E-F73D-4DE1-A430-CF78FB0C7B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2852738"/>
            <a:ext cx="503237" cy="13684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pic>
        <p:nvPicPr>
          <p:cNvPr id="19468" name="Picture 21" descr="C2007129145554117672_connecting_rod">
            <a:extLst>
              <a:ext uri="{FF2B5EF4-FFF2-40B4-BE49-F238E27FC236}">
                <a16:creationId xmlns:a16="http://schemas.microsoft.com/office/drawing/2014/main" id="{A6512ABC-2FA4-41B2-8403-A752499CF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4076700"/>
            <a:ext cx="363696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Rectangle 22">
            <a:extLst>
              <a:ext uri="{FF2B5EF4-FFF2-40B4-BE49-F238E27FC236}">
                <a16:creationId xmlns:a16="http://schemas.microsoft.com/office/drawing/2014/main" id="{A7972B65-8CD5-4FCA-839B-4FFF7FDFD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6237288"/>
            <a:ext cx="35734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400">
                <a:latin typeface="Arial" panose="020B0604020202020204" pitchFamily="34" charset="0"/>
              </a:rPr>
              <a:t>http://www.ecvv.com/product/1094210.html</a:t>
            </a:r>
          </a:p>
        </p:txBody>
      </p:sp>
      <p:sp>
        <p:nvSpPr>
          <p:cNvPr id="17" name="Title 5">
            <a:extLst>
              <a:ext uri="{FF2B5EF4-FFF2-40B4-BE49-F238E27FC236}">
                <a16:creationId xmlns:a16="http://schemas.microsoft.com/office/drawing/2014/main" id="{CF614511-2A58-4387-BEE8-082A67491329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41521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koonusliited ja klemmliited</a:t>
            </a:r>
          </a:p>
          <a:p>
            <a:pPr marL="342900" indent="-342900"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9471" name="Footer Placeholder 4">
            <a:extLst>
              <a:ext uri="{FF2B5EF4-FFF2-40B4-BE49-F238E27FC236}">
                <a16:creationId xmlns:a16="http://schemas.microsoft.com/office/drawing/2014/main" id="{00B774AC-EE61-4B20-86DC-E401FC34066A}"/>
              </a:ext>
            </a:extLst>
          </p:cNvPr>
          <p:cNvSpPr txBox="1">
            <a:spLocks noGrp="1"/>
          </p:cNvSpPr>
          <p:nvPr/>
        </p:nvSpPr>
        <p:spPr bwMode="auto">
          <a:xfrm>
            <a:off x="2124075" y="6610350"/>
            <a:ext cx="70199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10467</TotalTime>
  <Words>687</Words>
  <Application>Microsoft Office PowerPoint</Application>
  <PresentationFormat>Ekraaniseanss (4:3)</PresentationFormat>
  <Paragraphs>130</Paragraphs>
  <Slides>12</Slides>
  <Notes>12</Notes>
  <HiddenSlides>0</HiddenSlides>
  <MMClips>0</MMClips>
  <ScaleCrop>false</ScaleCrop>
  <HeadingPairs>
    <vt:vector size="8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Wingdings 2</vt:lpstr>
      <vt:lpstr>Office Theme</vt:lpstr>
      <vt:lpstr>Equation</vt:lpstr>
      <vt:lpstr>MASINAELEMENDID - PROJEKT</vt:lpstr>
      <vt:lpstr>MASINAELEMENDID  - PROJEKT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Alina</cp:lastModifiedBy>
  <cp:revision>1192</cp:revision>
  <dcterms:created xsi:type="dcterms:W3CDTF">2011-08-24T10:00:17Z</dcterms:created>
  <dcterms:modified xsi:type="dcterms:W3CDTF">2019-01-27T02:50:09Z</dcterms:modified>
</cp:coreProperties>
</file>