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1"/>
  </p:sldMasterIdLst>
  <p:notesMasterIdLst>
    <p:notesMasterId r:id="rId29"/>
  </p:notesMasterIdLst>
  <p:sldIdLst>
    <p:sldId id="256" r:id="rId2"/>
    <p:sldId id="266" r:id="rId3"/>
    <p:sldId id="304" r:id="rId4"/>
    <p:sldId id="362" r:id="rId5"/>
    <p:sldId id="366" r:id="rId6"/>
    <p:sldId id="367" r:id="rId7"/>
    <p:sldId id="369" r:id="rId8"/>
    <p:sldId id="371" r:id="rId9"/>
    <p:sldId id="372" r:id="rId10"/>
    <p:sldId id="370" r:id="rId11"/>
    <p:sldId id="373" r:id="rId12"/>
    <p:sldId id="374" r:id="rId13"/>
    <p:sldId id="376" r:id="rId14"/>
    <p:sldId id="375" r:id="rId15"/>
    <p:sldId id="377" r:id="rId16"/>
    <p:sldId id="378" r:id="rId17"/>
    <p:sldId id="379" r:id="rId18"/>
    <p:sldId id="380" r:id="rId19"/>
    <p:sldId id="381" r:id="rId20"/>
    <p:sldId id="383" r:id="rId21"/>
    <p:sldId id="384" r:id="rId22"/>
    <p:sldId id="385" r:id="rId23"/>
    <p:sldId id="386" r:id="rId24"/>
    <p:sldId id="387" r:id="rId25"/>
    <p:sldId id="388" r:id="rId26"/>
    <p:sldId id="389" r:id="rId27"/>
    <p:sldId id="390" r:id="rId28"/>
  </p:sldIdLst>
  <p:sldSz cx="9144000" cy="6858000" type="screen4x3"/>
  <p:notesSz cx="7099300" cy="10234613"/>
  <p:defaultTextStyle>
    <a:defPPr>
      <a:defRPr lang="et-E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58" autoAdjust="0"/>
    <p:restoredTop sz="90533" autoAdjust="0"/>
  </p:normalViewPr>
  <p:slideViewPr>
    <p:cSldViewPr>
      <p:cViewPr varScale="1">
        <p:scale>
          <a:sx n="78" d="100"/>
          <a:sy n="78" d="100"/>
        </p:scale>
        <p:origin x="1661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Relationship Id="rId9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3970B3E-018E-46C1-9475-2E3BBDBA6663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04934A-4C57-4FDC-89E4-C41F5FCA2F64}"/>
              </a:ext>
            </a:extLst>
          </p:cNvPr>
          <p:cNvSpPr>
            <a:spLocks noGrp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5D4EF346-9167-4CDB-B76A-CE26ECA1B95C}" type="datetimeFigureOut">
              <a:rPr lang="et-EE"/>
              <a:pPr>
                <a:defRPr/>
              </a:pPr>
              <a:t>27.01.2019</a:t>
            </a:fld>
            <a:endParaRPr lang="et-EE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11E4997-E655-4220-A661-62D02C3146A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t-EE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F65042D-49F8-4A61-9ACC-3A96FBE1E7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t-EE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5B33CC-57B3-428F-A23F-0E26F0AAEFB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47CEB9-A823-47E7-A5A2-24C22BEF94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B821F42-5A49-4B32-B0C1-D2982B4C75FD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38516F0A-27B9-4208-92E9-9ABE6219187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28385B32-C84E-4854-8EA3-7BEE58F14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A7894F0B-8530-4964-B211-EFFD55470B6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12FD6B3-894A-4BC3-BC01-21DB3FE75E7F}" type="slidenum">
              <a:rPr lang="et-EE" altLang="et-EE" sz="1300"/>
              <a:pPr>
                <a:spcBef>
                  <a:spcPct val="0"/>
                </a:spcBef>
              </a:pPr>
              <a:t>1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A51D25EF-9D3A-4D54-A904-CAF7DE51109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D89CED4E-1C60-43FD-87FB-2DFB498A00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0C97489C-98E4-45F3-9B14-21245871A2AF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4B69CE5-7CD3-488E-AFCB-80EF665F7E85}" type="slidenum">
              <a:rPr lang="et-EE" altLang="et-EE" sz="1300"/>
              <a:pPr algn="r" eaLnBrk="1" hangingPunct="1">
                <a:spcBef>
                  <a:spcPct val="0"/>
                </a:spcBef>
              </a:pPr>
              <a:t>10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A42D2F78-BE18-4C64-822D-7BE8A91455B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BFEF2F5A-203A-45FA-8013-645905DB42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 dirty="0"/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C0D70F65-CEB9-44C4-AA95-C55EA7B1A44D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A208FBB-899B-4020-AF47-8DC23F6720C8}" type="slidenum">
              <a:rPr lang="et-EE" altLang="et-EE" sz="1300"/>
              <a:pPr algn="r" eaLnBrk="1" hangingPunct="1">
                <a:spcBef>
                  <a:spcPct val="0"/>
                </a:spcBef>
              </a:pPr>
              <a:t>11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C3E44568-287F-4AF8-AB40-B95DD0711DB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CD2F8B26-5174-4FBA-9AC4-160290B284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6D58F4F1-C16F-44B6-AEED-2CEEFF323029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C45B6EB-CC53-4D94-A29C-D03910182B85}" type="slidenum">
              <a:rPr lang="et-EE" altLang="et-EE" sz="1300"/>
              <a:pPr algn="r" eaLnBrk="1" hangingPunct="1">
                <a:spcBef>
                  <a:spcPct val="0"/>
                </a:spcBef>
              </a:pPr>
              <a:t>12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4CE4B56E-AC38-4657-9FC2-B83F0C938C5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E62C207F-7101-4227-A309-5165358E7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 dirty="0"/>
          </a:p>
        </p:txBody>
      </p:sp>
      <p:sp>
        <p:nvSpPr>
          <p:cNvPr id="28676" name="Slide Number Placeholder 3">
            <a:extLst>
              <a:ext uri="{FF2B5EF4-FFF2-40B4-BE49-F238E27FC236}">
                <a16:creationId xmlns:a16="http://schemas.microsoft.com/office/drawing/2014/main" id="{59D829D5-DC24-49D4-B182-A547451CF128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0E3E224-22D6-4233-B179-4C1EAA1B674A}" type="slidenum">
              <a:rPr lang="et-EE" altLang="et-EE" sz="1300"/>
              <a:pPr algn="r" eaLnBrk="1" hangingPunct="1">
                <a:spcBef>
                  <a:spcPct val="0"/>
                </a:spcBef>
              </a:pPr>
              <a:t>13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44489A11-E7C4-4921-B049-9B8C9935D0F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D799CA8F-0E4A-4384-A301-AAF42DA043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52CBCF09-BB02-4CD2-BE77-960252B309B1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7E3C9ED-2491-4C55-A0DD-41D8B18BF208}" type="slidenum">
              <a:rPr lang="et-EE" altLang="et-EE" sz="1300"/>
              <a:pPr algn="r" eaLnBrk="1" hangingPunct="1">
                <a:spcBef>
                  <a:spcPct val="0"/>
                </a:spcBef>
              </a:pPr>
              <a:t>14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50AD3EC7-FF7D-4040-8AF3-B351E495583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97A613C8-90C4-4D42-873F-346252BC61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463FF425-C6DB-4F60-A05B-4CCD235F1065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7EC5287-2DE1-4C25-85FE-D5DBE9DEA0D3}" type="slidenum">
              <a:rPr lang="et-EE" altLang="et-EE" sz="1300"/>
              <a:pPr algn="r" eaLnBrk="1" hangingPunct="1">
                <a:spcBef>
                  <a:spcPct val="0"/>
                </a:spcBef>
              </a:pPr>
              <a:t>15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B846CAA4-14F1-45DB-8AA0-D6F9AEB688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D2A01EED-F978-40B5-9F11-59C9664DBB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AC16A286-6064-4F5D-BF2A-66D4D7CF8123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637A827-FA9D-41D0-8E79-B655D1B6A7BF}" type="slidenum">
              <a:rPr lang="et-EE" altLang="et-EE" sz="1300"/>
              <a:pPr algn="r" eaLnBrk="1" hangingPunct="1">
                <a:spcBef>
                  <a:spcPct val="0"/>
                </a:spcBef>
              </a:pPr>
              <a:t>16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>
            <a:extLst>
              <a:ext uri="{FF2B5EF4-FFF2-40B4-BE49-F238E27FC236}">
                <a16:creationId xmlns:a16="http://schemas.microsoft.com/office/drawing/2014/main" id="{E5CC31B9-C755-4188-98E7-990CFE4CFD2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>
            <a:extLst>
              <a:ext uri="{FF2B5EF4-FFF2-40B4-BE49-F238E27FC236}">
                <a16:creationId xmlns:a16="http://schemas.microsoft.com/office/drawing/2014/main" id="{0104A61D-4366-4E6E-B787-48A5C5451D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36868" name="Slide Number Placeholder 3">
            <a:extLst>
              <a:ext uri="{FF2B5EF4-FFF2-40B4-BE49-F238E27FC236}">
                <a16:creationId xmlns:a16="http://schemas.microsoft.com/office/drawing/2014/main" id="{0B68F6BE-5104-49BD-82A1-44242C3C085E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27D3A8F-DF61-43EF-B1EC-72AE678686FD}" type="slidenum">
              <a:rPr lang="et-EE" altLang="et-EE" sz="1300"/>
              <a:pPr algn="r" eaLnBrk="1" hangingPunct="1">
                <a:spcBef>
                  <a:spcPct val="0"/>
                </a:spcBef>
              </a:pPr>
              <a:t>17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>
            <a:extLst>
              <a:ext uri="{FF2B5EF4-FFF2-40B4-BE49-F238E27FC236}">
                <a16:creationId xmlns:a16="http://schemas.microsoft.com/office/drawing/2014/main" id="{15109671-FA0A-4781-B50F-C882B1E9D32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>
            <a:extLst>
              <a:ext uri="{FF2B5EF4-FFF2-40B4-BE49-F238E27FC236}">
                <a16:creationId xmlns:a16="http://schemas.microsoft.com/office/drawing/2014/main" id="{E3482860-8047-44F1-A25F-62CBA3C5A1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 dirty="0"/>
          </a:p>
        </p:txBody>
      </p:sp>
      <p:sp>
        <p:nvSpPr>
          <p:cNvPr id="38916" name="Slide Number Placeholder 3">
            <a:extLst>
              <a:ext uri="{FF2B5EF4-FFF2-40B4-BE49-F238E27FC236}">
                <a16:creationId xmlns:a16="http://schemas.microsoft.com/office/drawing/2014/main" id="{6EE501FF-F765-49B2-BD13-DC32D9C3B606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6ED0B52-038F-41F0-B981-D08AED8DEB08}" type="slidenum">
              <a:rPr lang="et-EE" altLang="et-EE" sz="1300"/>
              <a:pPr algn="r" eaLnBrk="1" hangingPunct="1">
                <a:spcBef>
                  <a:spcPct val="0"/>
                </a:spcBef>
              </a:pPr>
              <a:t>18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>
            <a:extLst>
              <a:ext uri="{FF2B5EF4-FFF2-40B4-BE49-F238E27FC236}">
                <a16:creationId xmlns:a16="http://schemas.microsoft.com/office/drawing/2014/main" id="{892E65EA-0838-4576-9291-7AC1E78903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>
            <a:extLst>
              <a:ext uri="{FF2B5EF4-FFF2-40B4-BE49-F238E27FC236}">
                <a16:creationId xmlns:a16="http://schemas.microsoft.com/office/drawing/2014/main" id="{A04688E7-1B06-4AE2-8D6C-01B65E8403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C79E88CB-0534-424B-B356-5729E48464E4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B6CD604-038B-4B7B-B2E5-518D881E2FFF}" type="slidenum">
              <a:rPr lang="et-EE" altLang="et-EE" sz="1300"/>
              <a:pPr algn="r" eaLnBrk="1" hangingPunct="1">
                <a:spcBef>
                  <a:spcPct val="0"/>
                </a:spcBef>
              </a:pPr>
              <a:t>19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E02F30EB-9BE3-4CE6-A055-0CAFDDDF84F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32E40F00-3D71-490C-B90D-AE50915F6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3DF91942-9865-4486-97A3-DBE79D776FF6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CBA07EE-4032-4FF6-91C1-3A155831F83B}" type="slidenum">
              <a:rPr lang="et-EE" altLang="et-EE" sz="1300"/>
              <a:pPr algn="r" eaLnBrk="1" hangingPunct="1">
                <a:spcBef>
                  <a:spcPct val="0"/>
                </a:spcBef>
              </a:pPr>
              <a:t>2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>
            <a:extLst>
              <a:ext uri="{FF2B5EF4-FFF2-40B4-BE49-F238E27FC236}">
                <a16:creationId xmlns:a16="http://schemas.microsoft.com/office/drawing/2014/main" id="{A544B540-A877-4989-BD60-12567C5E17E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>
            <a:extLst>
              <a:ext uri="{FF2B5EF4-FFF2-40B4-BE49-F238E27FC236}">
                <a16:creationId xmlns:a16="http://schemas.microsoft.com/office/drawing/2014/main" id="{D4FA1AC1-4634-44A8-815C-8B29F60B6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43012" name="Slide Number Placeholder 3">
            <a:extLst>
              <a:ext uri="{FF2B5EF4-FFF2-40B4-BE49-F238E27FC236}">
                <a16:creationId xmlns:a16="http://schemas.microsoft.com/office/drawing/2014/main" id="{7BCC52A7-8059-49FE-B0B7-05826E2E5701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65BFE04-7E40-4DB1-82F7-BBB677E49063}" type="slidenum">
              <a:rPr lang="et-EE" altLang="et-EE" sz="1300"/>
              <a:pPr algn="r" eaLnBrk="1" hangingPunct="1">
                <a:spcBef>
                  <a:spcPct val="0"/>
                </a:spcBef>
              </a:pPr>
              <a:t>20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>
            <a:extLst>
              <a:ext uri="{FF2B5EF4-FFF2-40B4-BE49-F238E27FC236}">
                <a16:creationId xmlns:a16="http://schemas.microsoft.com/office/drawing/2014/main" id="{6E4C7F80-3D95-421A-B51E-ED6B0A62D26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>
            <a:extLst>
              <a:ext uri="{FF2B5EF4-FFF2-40B4-BE49-F238E27FC236}">
                <a16:creationId xmlns:a16="http://schemas.microsoft.com/office/drawing/2014/main" id="{9394EAC1-2AE6-41C8-BBB6-FD88163AF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id="{FB65B209-45B4-4B9C-BF0E-2B4661EF3696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7AE7DFA-0B40-4C59-93FF-05D0F569590B}" type="slidenum">
              <a:rPr lang="et-EE" altLang="et-EE" sz="1300"/>
              <a:pPr algn="r" eaLnBrk="1" hangingPunct="1">
                <a:spcBef>
                  <a:spcPct val="0"/>
                </a:spcBef>
              </a:pPr>
              <a:t>21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>
            <a:extLst>
              <a:ext uri="{FF2B5EF4-FFF2-40B4-BE49-F238E27FC236}">
                <a16:creationId xmlns:a16="http://schemas.microsoft.com/office/drawing/2014/main" id="{6B923AC1-99E1-4718-A2EF-40677100090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>
            <a:extLst>
              <a:ext uri="{FF2B5EF4-FFF2-40B4-BE49-F238E27FC236}">
                <a16:creationId xmlns:a16="http://schemas.microsoft.com/office/drawing/2014/main" id="{344252E2-2708-42B7-B4CE-71504DB4EE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47108" name="Slide Number Placeholder 3">
            <a:extLst>
              <a:ext uri="{FF2B5EF4-FFF2-40B4-BE49-F238E27FC236}">
                <a16:creationId xmlns:a16="http://schemas.microsoft.com/office/drawing/2014/main" id="{35178D25-59D8-41D5-8456-E61A2E049A24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23B5C6A-0BD7-4415-AA8E-96AF8BEB3E98}" type="slidenum">
              <a:rPr lang="et-EE" altLang="et-EE" sz="1300"/>
              <a:pPr algn="r" eaLnBrk="1" hangingPunct="1">
                <a:spcBef>
                  <a:spcPct val="0"/>
                </a:spcBef>
              </a:pPr>
              <a:t>22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>
            <a:extLst>
              <a:ext uri="{FF2B5EF4-FFF2-40B4-BE49-F238E27FC236}">
                <a16:creationId xmlns:a16="http://schemas.microsoft.com/office/drawing/2014/main" id="{34ADFA2D-BF0D-407C-B299-6A022FFFF0F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>
            <a:extLst>
              <a:ext uri="{FF2B5EF4-FFF2-40B4-BE49-F238E27FC236}">
                <a16:creationId xmlns:a16="http://schemas.microsoft.com/office/drawing/2014/main" id="{14730F07-FB6C-4E6B-B015-11DE38234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49156" name="Slide Number Placeholder 3">
            <a:extLst>
              <a:ext uri="{FF2B5EF4-FFF2-40B4-BE49-F238E27FC236}">
                <a16:creationId xmlns:a16="http://schemas.microsoft.com/office/drawing/2014/main" id="{CC49C709-F129-47AD-9FFF-4C4350465326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12093BB-E589-4BD1-890A-3267381DA65A}" type="slidenum">
              <a:rPr lang="et-EE" altLang="et-EE" sz="1300"/>
              <a:pPr algn="r" eaLnBrk="1" hangingPunct="1">
                <a:spcBef>
                  <a:spcPct val="0"/>
                </a:spcBef>
              </a:pPr>
              <a:t>23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>
            <a:extLst>
              <a:ext uri="{FF2B5EF4-FFF2-40B4-BE49-F238E27FC236}">
                <a16:creationId xmlns:a16="http://schemas.microsoft.com/office/drawing/2014/main" id="{75E2C60C-7939-4774-8F16-1E6EEAB908D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>
            <a:extLst>
              <a:ext uri="{FF2B5EF4-FFF2-40B4-BE49-F238E27FC236}">
                <a16:creationId xmlns:a16="http://schemas.microsoft.com/office/drawing/2014/main" id="{23C38365-6731-497F-B4BB-5987F3E6A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51204" name="Slide Number Placeholder 3">
            <a:extLst>
              <a:ext uri="{FF2B5EF4-FFF2-40B4-BE49-F238E27FC236}">
                <a16:creationId xmlns:a16="http://schemas.microsoft.com/office/drawing/2014/main" id="{BC95B46C-7F41-4AB1-AC9E-DBA46BA7BEA7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6430CCF-B4C5-474A-8158-CAB2F5198355}" type="slidenum">
              <a:rPr lang="et-EE" altLang="et-EE" sz="1300"/>
              <a:pPr algn="r" eaLnBrk="1" hangingPunct="1">
                <a:spcBef>
                  <a:spcPct val="0"/>
                </a:spcBef>
              </a:pPr>
              <a:t>24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>
            <a:extLst>
              <a:ext uri="{FF2B5EF4-FFF2-40B4-BE49-F238E27FC236}">
                <a16:creationId xmlns:a16="http://schemas.microsoft.com/office/drawing/2014/main" id="{E0D3C1E8-B968-4F6B-B2FD-08FD4A6599D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>
            <a:extLst>
              <a:ext uri="{FF2B5EF4-FFF2-40B4-BE49-F238E27FC236}">
                <a16:creationId xmlns:a16="http://schemas.microsoft.com/office/drawing/2014/main" id="{A0680602-0C7F-4A78-872E-7727257676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53252" name="Slide Number Placeholder 3">
            <a:extLst>
              <a:ext uri="{FF2B5EF4-FFF2-40B4-BE49-F238E27FC236}">
                <a16:creationId xmlns:a16="http://schemas.microsoft.com/office/drawing/2014/main" id="{8B980789-0661-4968-B2E5-15BC7F1B15B7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51F06E8-C102-4427-A259-00F848658DE8}" type="slidenum">
              <a:rPr lang="et-EE" altLang="et-EE" sz="1300"/>
              <a:pPr algn="r" eaLnBrk="1" hangingPunct="1">
                <a:spcBef>
                  <a:spcPct val="0"/>
                </a:spcBef>
              </a:pPr>
              <a:t>25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>
            <a:extLst>
              <a:ext uri="{FF2B5EF4-FFF2-40B4-BE49-F238E27FC236}">
                <a16:creationId xmlns:a16="http://schemas.microsoft.com/office/drawing/2014/main" id="{3E685E04-620B-4B45-B24B-A5857410E1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>
            <a:extLst>
              <a:ext uri="{FF2B5EF4-FFF2-40B4-BE49-F238E27FC236}">
                <a16:creationId xmlns:a16="http://schemas.microsoft.com/office/drawing/2014/main" id="{31EBE487-854D-4870-A94A-5754A8981D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55300" name="Slide Number Placeholder 3">
            <a:extLst>
              <a:ext uri="{FF2B5EF4-FFF2-40B4-BE49-F238E27FC236}">
                <a16:creationId xmlns:a16="http://schemas.microsoft.com/office/drawing/2014/main" id="{02F860FA-737D-42C5-AFC1-D1EC4E2DCB76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F16B48F-B765-4C33-ABCA-BF35B27629EC}" type="slidenum">
              <a:rPr lang="et-EE" altLang="et-EE" sz="1300"/>
              <a:pPr algn="r" eaLnBrk="1" hangingPunct="1">
                <a:spcBef>
                  <a:spcPct val="0"/>
                </a:spcBef>
              </a:pPr>
              <a:t>26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>
            <a:extLst>
              <a:ext uri="{FF2B5EF4-FFF2-40B4-BE49-F238E27FC236}">
                <a16:creationId xmlns:a16="http://schemas.microsoft.com/office/drawing/2014/main" id="{07306E4C-0963-4DBD-B5D6-24C8A5313A2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2DFFE0CD-123B-449C-B488-2A9AC5BDB7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57348" name="Slide Number Placeholder 3">
            <a:extLst>
              <a:ext uri="{FF2B5EF4-FFF2-40B4-BE49-F238E27FC236}">
                <a16:creationId xmlns:a16="http://schemas.microsoft.com/office/drawing/2014/main" id="{0350A4E7-71AA-480B-B9F9-CC1446334F63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29DDF3A-10DF-4646-AEAF-4ED2412E843A}" type="slidenum">
              <a:rPr lang="et-EE" altLang="et-EE" sz="1300"/>
              <a:pPr algn="r" eaLnBrk="1" hangingPunct="1">
                <a:spcBef>
                  <a:spcPct val="0"/>
                </a:spcBef>
              </a:pPr>
              <a:t>27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1670D95-E047-414B-9952-1DA8FCDFAA8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8EA3ED58-829F-4B6E-8D5F-FFFCA3612C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99BF44CC-3E51-4407-AB27-C5CD835EF1C3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ABA02C0-2983-4EF5-8C1D-CD1DD23DBCC2}" type="slidenum">
              <a:rPr lang="et-EE" altLang="et-EE" sz="1300"/>
              <a:pPr algn="r" eaLnBrk="1" hangingPunct="1">
                <a:spcBef>
                  <a:spcPct val="0"/>
                </a:spcBef>
              </a:pPr>
              <a:t>3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79840950-B4E1-4FCE-A396-3039D7AE6D8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EBF686CA-5462-4CF5-817B-F40E4DAA1E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9DF3DF1E-5414-4C3C-92DE-44B1827BDA3D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90C9FF3-8C7E-42B2-B1A2-4EB51DF452E9}" type="slidenum">
              <a:rPr lang="et-EE" altLang="et-EE" sz="1300"/>
              <a:pPr algn="r" eaLnBrk="1" hangingPunct="1">
                <a:spcBef>
                  <a:spcPct val="0"/>
                </a:spcBef>
              </a:pPr>
              <a:t>4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6686071C-E5A2-4FD8-B0A5-9ACCBBD902B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78E88581-8162-4E26-B693-3CADEA6DEA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A458AE0D-35B4-4AA1-BE5F-D09A4301DCC9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6992AF1-06CB-42A1-ACE2-2591BA823AFC}" type="slidenum">
              <a:rPr lang="et-EE" altLang="et-EE" sz="1300"/>
              <a:pPr algn="r" eaLnBrk="1" hangingPunct="1">
                <a:spcBef>
                  <a:spcPct val="0"/>
                </a:spcBef>
              </a:pPr>
              <a:t>5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8285F808-245B-4953-A5DF-BC0B34B7695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1529F44-2BF6-458B-AAA5-11D678B9C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844057CA-DC3C-4789-AEAD-9757A0A71E02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56D323F-9077-4E29-B5B0-8C7DC13F494C}" type="slidenum">
              <a:rPr lang="et-EE" altLang="et-EE" sz="1300"/>
              <a:pPr algn="r" eaLnBrk="1" hangingPunct="1">
                <a:spcBef>
                  <a:spcPct val="0"/>
                </a:spcBef>
              </a:pPr>
              <a:t>6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A5CCFA63-3D7A-4F71-AF09-108B0C2940B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A86FCEBC-38E8-4760-9D19-2A2E1D9D47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31396A69-DF8A-45A9-B034-60E261E259B0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8B2FD5C-2317-401D-999B-27552256E637}" type="slidenum">
              <a:rPr lang="et-EE" altLang="et-EE" sz="1300"/>
              <a:pPr algn="r" eaLnBrk="1" hangingPunct="1">
                <a:spcBef>
                  <a:spcPct val="0"/>
                </a:spcBef>
              </a:pPr>
              <a:t>7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A86F1059-C9C2-439D-8CF4-2CCED0C920A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9AC27207-F80E-4AAB-A176-3A8072589A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 dirty="0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4FB7C6F2-215F-46CD-93EC-2394B2C3EC6F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CBAA05F-6AF7-46E9-AFA8-491AA2DFE519}" type="slidenum">
              <a:rPr lang="et-EE" altLang="et-EE" sz="1300"/>
              <a:pPr algn="r" eaLnBrk="1" hangingPunct="1">
                <a:spcBef>
                  <a:spcPct val="0"/>
                </a:spcBef>
              </a:pPr>
              <a:t>8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490D2856-87D1-4921-B4E8-228A28797EB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C29A4CB2-34E0-4A58-8347-09CC19B241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5E295868-79A6-4512-B973-896F2A7B3396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A6FF4BC-FDA2-4DAD-8DF8-4169AB5A1005}" type="slidenum">
              <a:rPr lang="et-EE" altLang="et-EE" sz="1300"/>
              <a:pPr algn="r" eaLnBrk="1" hangingPunct="1">
                <a:spcBef>
                  <a:spcPct val="0"/>
                </a:spcBef>
              </a:pPr>
              <a:t>9</a:t>
            </a:fld>
            <a:endParaRPr lang="et-EE" altLang="et-EE" sz="1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16671D-DA52-4FB1-A9EB-1927AF5A3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4925F-9E75-4B7B-9148-6968784E5671}" type="datetime1">
              <a:rPr lang="et-EE"/>
              <a:pPr>
                <a:defRPr/>
              </a:pPr>
              <a:t>27.01.2019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C6306-0A68-4711-9EDF-A2FCBAE56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MHE0041 Masinaelemendid I Harjutustunnid TTÜ Mehhatroonikainstituut  ass.  A. Sivitski </a:t>
            </a:r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E6F0D0-1BB0-4452-B20E-807A6D3A4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B932B-29EB-41AA-A200-DE7E0AA6B217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2872340009"/>
      </p:ext>
    </p:extLst>
  </p:cSld>
  <p:clrMapOvr>
    <a:masterClrMapping/>
  </p:clrMapOvr>
  <p:hf sldNum="0"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1EF36F-AB36-4775-A474-9AD9821C6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09A20-73AD-49ED-BC49-60169B69F958}" type="datetime1">
              <a:rPr lang="et-EE"/>
              <a:pPr>
                <a:defRPr/>
              </a:pPr>
              <a:t>27.01.2019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0DA3F-8F81-42AF-A7D6-7C5230E41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MHE0041 Masinaelemendid I Harjutustunnid TTÜ Mehhatroonikainstituut  ass.  A. Sivitski </a:t>
            </a:r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9C77B-E58C-4AE6-9FFB-16983F34F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016F7-C833-4EEA-A3D4-2378EB86C5C9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84270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0235A-B3F0-4C29-9766-799CC1791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1B06C-CEFD-4AE0-83F1-78FD16289F5B}" type="datetime1">
              <a:rPr lang="et-EE"/>
              <a:pPr>
                <a:defRPr/>
              </a:pPr>
              <a:t>27.01.2019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1D0399-6D31-4D2E-AFFD-97692791D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MHE0041 Masinaelemendid I Harjutustunnid TTÜ Mehhatroonikainstituut  ass.  A. Sivitski </a:t>
            </a:r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E52227-3F51-4660-8992-A222AD8D8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3361F-8E4B-424C-9044-CEDAC691340A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2651979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A44542-862A-4456-8285-CC55C2F95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137A5-77C3-44D9-880E-0DBF9ABD2894}" type="datetime1">
              <a:rPr lang="et-EE"/>
              <a:pPr>
                <a:defRPr/>
              </a:pPr>
              <a:t>27.01.2019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5FC067-8266-49AF-940A-A4939C5BB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MHE0041 Masinaelemendid I Harjutustunnid TTÜ Mehhatroonikainstituut  ass.  A. Sivitski </a:t>
            </a:r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CBB21A-3914-48AA-866B-A3C38CFE2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595E8-E663-4EE9-9D15-1955E377B44B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2744669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9252E8-2233-4254-9DB1-D12EEDF10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ABC50-7072-4A0A-BB4A-BE7D9A9F612E}" type="datetime1">
              <a:rPr lang="et-EE"/>
              <a:pPr>
                <a:defRPr/>
              </a:pPr>
              <a:t>27.01.2019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43527-3435-4B32-8DEC-FBC3BDDAF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MHE0041 Masinaelemendid I Harjutustunnid TTÜ Mehhatroonikainstituut  ass.  A. Sivitski </a:t>
            </a:r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F818D-ECF6-4AA0-A154-EA29F6D95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04B41-8241-4F2A-A099-F1E367FDC521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206514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DB34B9A-8EE7-4A5D-85B0-CCFC25FBB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C5CE9-E88F-4897-AA4D-FEB65E27784F}" type="datetime1">
              <a:rPr lang="et-EE"/>
              <a:pPr>
                <a:defRPr/>
              </a:pPr>
              <a:t>27.01.2019</a:t>
            </a:fld>
            <a:endParaRPr lang="et-E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801C30B-72ED-4430-8652-D20A7E6ED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MHE0041 Masinaelemendid I Harjutustunnid TTÜ Mehhatroonikainstituut  ass.  A. Sivitski </a:t>
            </a:r>
            <a:endParaRPr lang="et-E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1DFA0A3-249E-4AE6-9F8C-450CD48AF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7CB02-0685-4F23-98C1-A1424033D63B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36547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F700DE9-595C-40DF-B5E3-B5AC1CF17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A1208-0180-4E16-8D89-DC633C866E40}" type="datetime1">
              <a:rPr lang="et-EE"/>
              <a:pPr>
                <a:defRPr/>
              </a:pPr>
              <a:t>27.01.2019</a:t>
            </a:fld>
            <a:endParaRPr lang="et-E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DE56750-9E88-41FC-BB6B-D8474D687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MHE0041 Masinaelemendid I Harjutustunnid TTÜ Mehhatroonikainstituut  ass.  A. Sivitski </a:t>
            </a:r>
            <a:endParaRPr lang="et-E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3A34426-2732-4C81-B540-568899FCC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991C2-E290-41DE-86C3-9E40020FD5FE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2830487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55BF17A-9B1F-4316-AB39-412A04699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5BF30-ED51-4D5D-94E9-61DD14E0C376}" type="datetime1">
              <a:rPr lang="et-EE"/>
              <a:pPr>
                <a:defRPr/>
              </a:pPr>
              <a:t>27.01.2019</a:t>
            </a:fld>
            <a:endParaRPr lang="et-EE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A961E07-0C84-4077-8748-CA21ECEDD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MHE0041 Masinaelemendid I Harjutustunnid TTÜ Mehhatroonikainstituut  ass.  A. Sivitski </a:t>
            </a:r>
            <a:endParaRPr lang="et-EE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D3A9DEE-22C7-4368-90BA-27A7A70C7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A1E6F-17DB-44D9-8F27-C9818FEAC60A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3205370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306986A-98FB-4280-A86E-02637E25D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A14F7-4107-46EC-A9EF-DD39D3A5F573}" type="datetime1">
              <a:rPr lang="et-EE"/>
              <a:pPr>
                <a:defRPr/>
              </a:pPr>
              <a:t>27.01.2019</a:t>
            </a:fld>
            <a:endParaRPr lang="et-EE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28E39EC-1CDC-4606-9935-B1C8DDEED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MHE0041 Masinaelemendid I Harjutustunnid TTÜ Mehhatroonikainstituut  ass.  A. Sivitski </a:t>
            </a:r>
            <a:endParaRPr lang="et-EE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8DF769E-E1A0-42A0-83AE-5AE48B7F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DD084-CE3C-4AB2-87FD-3FED8441DB6B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2860701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1BD77B3-C922-472A-8FB9-A039BBBF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2D6DF-4E73-496E-B8BD-454118FCFA67}" type="datetime1">
              <a:rPr lang="et-EE"/>
              <a:pPr>
                <a:defRPr/>
              </a:pPr>
              <a:t>27.01.2019</a:t>
            </a:fld>
            <a:endParaRPr lang="et-E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0E50035-54DF-4415-A851-03BDAF969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MHE0041 Masinaelemendid I Harjutustunnid TTÜ Mehhatroonikainstituut  ass.  A. Sivitski </a:t>
            </a:r>
            <a:endParaRPr lang="et-E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31F0AA3-21D5-4DF7-BFAA-38CEDE080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CDDE6-E7E1-40D3-A4D6-6BE628525433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2451343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78340B6-F333-456A-AB26-DED02CE5B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CC6DB-533F-4392-A6A8-3B12424ECCED}" type="datetime1">
              <a:rPr lang="et-EE"/>
              <a:pPr>
                <a:defRPr/>
              </a:pPr>
              <a:t>27.01.2019</a:t>
            </a:fld>
            <a:endParaRPr lang="et-E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F4B71A9-7481-428A-A064-8AC96B5B8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MHE0041 Masinaelemendid I Harjutustunnid TTÜ Mehhatroonikainstituut  ass.  A. Sivitski </a:t>
            </a:r>
            <a:endParaRPr lang="et-E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95034FB-744E-4889-8516-A9503CC63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B8882-B8A0-4487-80B3-8C122B98D00F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3360356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AFFEC830-226D-4C8E-97EB-072560E01CF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t-EE"/>
              <a:t>Click to edit Master title style</a:t>
            </a:r>
            <a:endParaRPr lang="et-EE" altLang="et-EE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A078D4B-FEDC-4172-B8BE-85C1B43B8EC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t-EE"/>
              <a:t>Click to edit Master text styles</a:t>
            </a:r>
          </a:p>
          <a:p>
            <a:pPr lvl="1"/>
            <a:r>
              <a:rPr lang="en-US" altLang="et-EE"/>
              <a:t>Second level</a:t>
            </a:r>
          </a:p>
          <a:p>
            <a:pPr lvl="2"/>
            <a:r>
              <a:rPr lang="en-US" altLang="et-EE"/>
              <a:t>Third level</a:t>
            </a:r>
          </a:p>
          <a:p>
            <a:pPr lvl="3"/>
            <a:r>
              <a:rPr lang="en-US" altLang="et-EE"/>
              <a:t>Fourth level</a:t>
            </a:r>
          </a:p>
          <a:p>
            <a:pPr lvl="4"/>
            <a:r>
              <a:rPr lang="en-US" altLang="et-EE"/>
              <a:t>Fifth level</a:t>
            </a:r>
            <a:endParaRPr lang="et-EE" alt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08B698-B342-43C5-8B6F-56D24B2554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724460C9-435E-494C-BAC8-2AFB50DE3A4B}" type="datetime1">
              <a:rPr lang="et-EE"/>
              <a:pPr>
                <a:defRPr/>
              </a:pPr>
              <a:t>27.01.2019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4F059-F8D1-4D23-A104-F552974F6E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fi-FI"/>
              <a:t>MHE0041 Masinaelemendid I Harjutustunnid TTÜ Mehhatroonikainstituut  ass.  A. Sivitski </a:t>
            </a:r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F0405-1CA0-46C1-87CA-1FA07E99AC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B29E9D0-0689-47B8-AC4D-98A795A64F90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6.w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11.xml"/><Relationship Id="rId21" Type="http://schemas.openxmlformats.org/officeDocument/2006/relationships/image" Target="../media/image20.wmf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5" Type="http://schemas.openxmlformats.org/officeDocument/2006/relationships/image" Target="../media/image17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9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14.wmf"/><Relationship Id="rId14" Type="http://schemas.openxmlformats.org/officeDocument/2006/relationships/oleObject" Target="../embeddings/oleObject6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24.wmf"/><Relationship Id="rId5" Type="http://schemas.openxmlformats.org/officeDocument/2006/relationships/image" Target="../media/image21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23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29.wmf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26.wmf"/><Relationship Id="rId12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28.wmf"/><Relationship Id="rId5" Type="http://schemas.openxmlformats.org/officeDocument/2006/relationships/image" Target="../media/image25.wmf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2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3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35.wmf"/><Relationship Id="rId4" Type="http://schemas.openxmlformats.org/officeDocument/2006/relationships/oleObject" Target="../embeddings/oleObject19.bin"/><Relationship Id="rId9" Type="http://schemas.openxmlformats.org/officeDocument/2006/relationships/image" Target="../media/image37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2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1">
            <a:extLst>
              <a:ext uri="{FF2B5EF4-FFF2-40B4-BE49-F238E27FC236}">
                <a16:creationId xmlns:a16="http://schemas.microsoft.com/office/drawing/2014/main" id="{FE2E30D4-33B0-4DAE-893D-452F275B5EC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4283968" y="6545262"/>
            <a:ext cx="2133600" cy="365125"/>
          </a:xfrm>
        </p:spPr>
        <p:txBody>
          <a:bodyPr/>
          <a:lstStyle/>
          <a:p>
            <a:pPr>
              <a:defRPr/>
            </a:pPr>
            <a:fld id="{E1DD18B6-C8DE-4562-B44F-6CC31450A3C8}" type="datetime1">
              <a:rPr lang="et-EE"/>
              <a:pPr>
                <a:defRPr/>
              </a:pPr>
              <a:t>27.01.2019</a:t>
            </a:fld>
            <a:endParaRPr lang="et-EE" dirty="0"/>
          </a:p>
        </p:txBody>
      </p:sp>
      <p:sp>
        <p:nvSpPr>
          <p:cNvPr id="3075" name="Title 1">
            <a:extLst>
              <a:ext uri="{FF2B5EF4-FFF2-40B4-BE49-F238E27FC236}">
                <a16:creationId xmlns:a16="http://schemas.microsoft.com/office/drawing/2014/main" id="{7EE6901F-C3C3-4881-B5BA-88192AC1C7B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395288" y="0"/>
            <a:ext cx="8748712" cy="1052513"/>
          </a:xfrm>
        </p:spPr>
        <p:txBody>
          <a:bodyPr anchor="b"/>
          <a:lstStyle/>
          <a:p>
            <a:pPr eaLnBrk="1" hangingPunct="1"/>
            <a:r>
              <a:rPr lang="et-EE" altLang="et-EE" sz="4100" b="1" u="sng" dirty="0"/>
              <a:t>MASINAELEMENDID - PROJEKT</a:t>
            </a:r>
            <a:endParaRPr lang="et-EE" altLang="et-EE" sz="4100" u="sng" dirty="0">
              <a:latin typeface="Arial" panose="020B0604020202020204" pitchFamily="34" charset="0"/>
            </a:endParaRPr>
          </a:p>
        </p:txBody>
      </p:sp>
      <p:sp>
        <p:nvSpPr>
          <p:cNvPr id="3076" name="Subtitle 2">
            <a:extLst>
              <a:ext uri="{FF2B5EF4-FFF2-40B4-BE49-F238E27FC236}">
                <a16:creationId xmlns:a16="http://schemas.microsoft.com/office/drawing/2014/main" id="{A3C31CB7-D242-4AD0-815D-8C64FBD7F7F4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258888" y="1341438"/>
            <a:ext cx="6337300" cy="4679950"/>
          </a:xfrm>
        </p:spPr>
        <p:txBody>
          <a:bodyPr tIns="0"/>
          <a:lstStyle/>
          <a:p>
            <a:pPr marL="26988" indent="0" algn="ctr" eaLnBrk="1" hangingPunct="1">
              <a:buFont typeface="Wingdings 2" panose="05020102010507070707" pitchFamily="18" charset="2"/>
              <a:buNone/>
            </a:pPr>
            <a:endParaRPr lang="et-EE" altLang="et-EE" sz="2400" u="sng">
              <a:solidFill>
                <a:srgbClr val="320E04"/>
              </a:solidFill>
            </a:endParaRPr>
          </a:p>
          <a:p>
            <a:pPr marL="26988" indent="0" algn="ctr" eaLnBrk="1" hangingPunct="1">
              <a:buFont typeface="Wingdings 2" panose="05020102010507070707" pitchFamily="18" charset="2"/>
              <a:buNone/>
            </a:pPr>
            <a:r>
              <a:rPr lang="et-EE" altLang="et-EE" sz="2800" b="1" u="sng"/>
              <a:t>Harjutustund </a:t>
            </a:r>
            <a:endParaRPr lang="et-EE" altLang="et-EE" sz="2800" b="1" u="sng">
              <a:latin typeface="Arial" panose="020B0604020202020204" pitchFamily="34" charset="0"/>
            </a:endParaRPr>
          </a:p>
          <a:p>
            <a:pPr marL="26988" indent="0" eaLnBrk="1" hangingPunct="1">
              <a:buFont typeface="Wingdings 2" panose="05020102010507070707" pitchFamily="18" charset="2"/>
              <a:buNone/>
            </a:pPr>
            <a:r>
              <a:rPr lang="et-EE" altLang="et-EE" sz="2800" b="1">
                <a:latin typeface="Arial" panose="020B0604020202020204" pitchFamily="34" charset="0"/>
              </a:rPr>
              <a:t>	Istu analüüs ja süntees</a:t>
            </a:r>
          </a:p>
          <a:p>
            <a:pPr marL="26988" indent="0" eaLnBrk="1" hangingPunct="1">
              <a:buFont typeface="Wingdings 2" panose="05020102010507070707" pitchFamily="18" charset="2"/>
              <a:buNone/>
            </a:pPr>
            <a:r>
              <a:rPr lang="et-EE" altLang="et-EE" sz="2800" b="1">
                <a:latin typeface="Arial" panose="020B0604020202020204" pitchFamily="34" charset="0"/>
              </a:rPr>
              <a:t>	Mõõteahelad ja nende võrdlus</a:t>
            </a:r>
          </a:p>
          <a:p>
            <a:pPr marL="26988" indent="0" eaLnBrk="1" hangingPunct="1">
              <a:buFont typeface="Wingdings 2" panose="05020102010507070707" pitchFamily="18" charset="2"/>
              <a:buNone/>
            </a:pPr>
            <a:endParaRPr lang="et-EE" altLang="et-EE" sz="2800" b="1">
              <a:latin typeface="Arial" panose="020B0604020202020204" pitchFamily="34" charset="0"/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D1145AC-EF9A-4EB9-AB81-103AC58B60FD}"/>
              </a:ext>
            </a:extLst>
          </p:cNvPr>
          <p:cNvSpPr txBox="1">
            <a:spLocks noGrp="1"/>
          </p:cNvSpPr>
          <p:nvPr/>
        </p:nvSpPr>
        <p:spPr bwMode="auto">
          <a:xfrm>
            <a:off x="2195513" y="6597650"/>
            <a:ext cx="6948487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  <a:r>
              <a:rPr lang="et-EE" altLang="et-EE" sz="1200" dirty="0" err="1">
                <a:solidFill>
                  <a:srgbClr val="B5A788"/>
                </a:solidFill>
                <a:latin typeface="Arial" panose="020B0604020202020204" pitchFamily="34" charset="0"/>
              </a:rPr>
              <a:t>Taltech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 Mehaanika ja tööstustehnika instituut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5">
            <a:extLst>
              <a:ext uri="{FF2B5EF4-FFF2-40B4-BE49-F238E27FC236}">
                <a16:creationId xmlns:a16="http://schemas.microsoft.com/office/drawing/2014/main" id="{C97C7CA2-BFDD-4FB7-8275-2DBAE397179B}"/>
              </a:ext>
            </a:extLst>
          </p:cNvPr>
          <p:cNvSpPr>
            <a:spLocks/>
          </p:cNvSpPr>
          <p:nvPr/>
        </p:nvSpPr>
        <p:spPr bwMode="auto">
          <a:xfrm>
            <a:off x="395288" y="0"/>
            <a:ext cx="7345362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800" b="1" u="sng">
                <a:latin typeface="Arial" panose="020B0604020202020204" pitchFamily="34" charset="0"/>
              </a:rPr>
              <a:t>1. Istu analüüs ja süntees</a:t>
            </a:r>
          </a:p>
        </p:txBody>
      </p:sp>
      <p:sp>
        <p:nvSpPr>
          <p:cNvPr id="21507" name="Rectangle 6">
            <a:extLst>
              <a:ext uri="{FF2B5EF4-FFF2-40B4-BE49-F238E27FC236}">
                <a16:creationId xmlns:a16="http://schemas.microsoft.com/office/drawing/2014/main" id="{BADA91F3-3BD6-428F-BCF6-FBDDBEF145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765175"/>
            <a:ext cx="76327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400" b="1" u="sng">
                <a:latin typeface="Arial" panose="020B0604020202020204" pitchFamily="34" charset="0"/>
              </a:rPr>
              <a:t>Ülesanne 1. Istu analüüs ja tõenäosed lõtku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400" b="1" u="sng">
                <a:latin typeface="Arial" panose="020B0604020202020204" pitchFamily="34" charset="0"/>
              </a:rPr>
              <a:t>(pingu) arvväärtused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2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000" b="1">
                <a:latin typeface="Arial" panose="020B0604020202020204" pitchFamily="34" charset="0"/>
              </a:rPr>
              <a:t>5. Istu </a:t>
            </a:r>
            <a:r>
              <a:rPr lang="en-US" altLang="et-EE" sz="1800" b="1">
                <a:latin typeface="Arial" panose="020B0604020202020204" pitchFamily="34" charset="0"/>
              </a:rPr>
              <a:t>Ø</a:t>
            </a:r>
            <a:r>
              <a:rPr lang="et-EE" altLang="et-EE" sz="1800" b="1">
                <a:latin typeface="Arial" panose="020B0604020202020204" pitchFamily="34" charset="0"/>
              </a:rPr>
              <a:t>160 H7/r6</a:t>
            </a:r>
            <a:r>
              <a:rPr lang="et-EE" altLang="et-EE" sz="2000" b="1">
                <a:latin typeface="Arial" panose="020B0604020202020204" pitchFamily="34" charset="0"/>
              </a:rPr>
              <a:t> analüüsi skeem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2000" b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00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l-GR" altLang="et-EE" sz="2000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et-EE" altLang="et-EE" sz="2000">
                <a:latin typeface="Arial" panose="020B0604020202020204" pitchFamily="34" charset="0"/>
                <a:cs typeface="Arial" panose="020B0604020202020204" pitchFamily="34" charset="0"/>
              </a:rPr>
              <a:t>m]</a:t>
            </a:r>
            <a:endParaRPr lang="el-GR" altLang="et-EE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508" name="Picture 11">
            <a:extLst>
              <a:ext uri="{FF2B5EF4-FFF2-40B4-BE49-F238E27FC236}">
                <a16:creationId xmlns:a16="http://schemas.microsoft.com/office/drawing/2014/main" id="{D3DBE490-3AF4-4072-8747-AF933CCC52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2420938"/>
            <a:ext cx="5362575" cy="412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Footer Placeholder 4">
            <a:extLst>
              <a:ext uri="{FF2B5EF4-FFF2-40B4-BE49-F238E27FC236}">
                <a16:creationId xmlns:a16="http://schemas.microsoft.com/office/drawing/2014/main" id="{A3CCDCE0-24B5-4CBC-A0A3-D3C1A0436926}"/>
              </a:ext>
            </a:extLst>
          </p:cNvPr>
          <p:cNvSpPr txBox="1">
            <a:spLocks noGrp="1"/>
          </p:cNvSpPr>
          <p:nvPr/>
        </p:nvSpPr>
        <p:spPr bwMode="auto">
          <a:xfrm>
            <a:off x="1187450" y="6569075"/>
            <a:ext cx="79565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>
                <a:solidFill>
                  <a:srgbClr val="B5A788"/>
                </a:solidFill>
                <a:latin typeface="Gill Sans MT" panose="020B0502020104020203" pitchFamily="34" charset="0"/>
              </a:rPr>
              <a:t>A. Sivitski, Masinaelemendid </a:t>
            </a:r>
            <a:r>
              <a:rPr lang="et-EE" altLang="et-EE" sz="1200">
                <a:solidFill>
                  <a:srgbClr val="B5A788"/>
                </a:solidFill>
                <a:latin typeface="Arial" panose="020B0604020202020204" pitchFamily="34" charset="0"/>
              </a:rPr>
              <a:t>			TTÜ Mehaanika ja tööstustehnika instituut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5">
            <a:extLst>
              <a:ext uri="{FF2B5EF4-FFF2-40B4-BE49-F238E27FC236}">
                <a16:creationId xmlns:a16="http://schemas.microsoft.com/office/drawing/2014/main" id="{9B8E2B24-9858-4762-886B-86D5D47282D1}"/>
              </a:ext>
            </a:extLst>
          </p:cNvPr>
          <p:cNvSpPr>
            <a:spLocks/>
          </p:cNvSpPr>
          <p:nvPr/>
        </p:nvSpPr>
        <p:spPr bwMode="auto">
          <a:xfrm>
            <a:off x="395288" y="0"/>
            <a:ext cx="7345362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800" b="1" u="sng">
                <a:latin typeface="Arial" panose="020B0604020202020204" pitchFamily="34" charset="0"/>
              </a:rPr>
              <a:t>1. Istu analüüs ja süntees</a:t>
            </a:r>
          </a:p>
        </p:txBody>
      </p:sp>
      <p:sp>
        <p:nvSpPr>
          <p:cNvPr id="23555" name="Rectangle 6">
            <a:extLst>
              <a:ext uri="{FF2B5EF4-FFF2-40B4-BE49-F238E27FC236}">
                <a16:creationId xmlns:a16="http://schemas.microsoft.com/office/drawing/2014/main" id="{F743DC55-B889-47F9-A5F8-45AE0CD11E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620713"/>
            <a:ext cx="7632700" cy="597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400" b="1" u="sng">
                <a:latin typeface="Arial" panose="020B0604020202020204" pitchFamily="34" charset="0"/>
              </a:rPr>
              <a:t>Ülesanne 1. Istu analüüs ja tõenäosed lõtku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400" b="1" u="sng">
                <a:latin typeface="Arial" panose="020B0604020202020204" pitchFamily="34" charset="0"/>
              </a:rPr>
              <a:t>(pingu) arvväärtused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AutoNum type="arabicPeriod" startAt="6"/>
            </a:pPr>
            <a:r>
              <a:rPr lang="et-EE" altLang="et-EE" sz="2000" b="1">
                <a:latin typeface="Arial" panose="020B0604020202020204" pitchFamily="34" charset="0"/>
              </a:rPr>
              <a:t>Tõenäosed piirpingud – ist </a:t>
            </a:r>
            <a:r>
              <a:rPr lang="en-US" altLang="et-EE" sz="1800" b="1">
                <a:latin typeface="Arial" panose="020B0604020202020204" pitchFamily="34" charset="0"/>
              </a:rPr>
              <a:t>Ø</a:t>
            </a:r>
            <a:r>
              <a:rPr lang="et-EE" altLang="et-EE" sz="1800" b="1">
                <a:latin typeface="Arial" panose="020B0604020202020204" pitchFamily="34" charset="0"/>
              </a:rPr>
              <a:t>160 H7/r6</a:t>
            </a:r>
            <a:endParaRPr lang="et-EE" altLang="et-EE" sz="2000" b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>
                <a:latin typeface="Arial" panose="020B0604020202020204" pitchFamily="34" charset="0"/>
              </a:rPr>
              <a:t>Kui käsitleda tegelikke mõõtmeid juhuslike suurustena, siis lähtudes normaal-jaotusseadusest võib lugeda tõenäose tolerantsi hajumisvälja võrdseks 6σ.  Kui võtta kõlblike detailide saamise tõenäosuseks 0,9973, siis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2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t-EE" altLang="et-EE" sz="1800">
                <a:latin typeface="Arial" panose="020B0604020202020204" pitchFamily="34" charset="0"/>
              </a:rPr>
              <a:t> tõenäone pingu tolerants: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t-EE" altLang="et-EE" sz="1800">
                <a:latin typeface="Arial" panose="020B0604020202020204" pitchFamily="34" charset="0"/>
              </a:rPr>
              <a:t> lõtkistu korral suurim ja vähim lõtk arvutatakse seostega:</a:t>
            </a:r>
            <a:endParaRPr lang="et-EE" altLang="et-EE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t-EE" altLang="et-EE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t-EE" altLang="et-EE" sz="1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t-EE" altLang="et-EE" sz="1800">
                <a:latin typeface="Arial" panose="020B0604020202020204" pitchFamily="34" charset="0"/>
              </a:rPr>
              <a:t> pingistu korral suurim ja vähim ping arvutatakse seostega:</a:t>
            </a:r>
            <a:endParaRPr lang="et-EE" altLang="et-EE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t-EE" altLang="et-EE" sz="1800">
                <a:latin typeface="Arial" panose="020B0604020202020204" pitchFamily="34" charset="0"/>
              </a:rPr>
              <a:t> siirdeistu korral suurim lõtk ja ping arvutatakse seostega: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>
                <a:latin typeface="Arial" panose="020B0604020202020204" pitchFamily="34" charset="0"/>
              </a:rPr>
              <a:t>Tegur </a:t>
            </a:r>
            <a:r>
              <a:rPr lang="et-EE" altLang="et-EE" sz="1800" i="1">
                <a:latin typeface="Arial" panose="020B0604020202020204" pitchFamily="34" charset="0"/>
              </a:rPr>
              <a:t>Cp </a:t>
            </a:r>
            <a:r>
              <a:rPr lang="et-EE" altLang="et-EE" sz="1800">
                <a:latin typeface="Arial" panose="020B0604020202020204" pitchFamily="34" charset="0"/>
              </a:rPr>
              <a:t>sõltub tõrketa töö tõenäosusest:</a:t>
            </a:r>
            <a:endParaRPr lang="en-US" altLang="et-EE" sz="1800" i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t-EE" sz="1800" i="1">
                <a:latin typeface="Arial" panose="020B0604020202020204" pitchFamily="34" charset="0"/>
              </a:rPr>
              <a:t>P  </a:t>
            </a:r>
            <a:r>
              <a:rPr lang="en-US" altLang="et-EE" sz="1800">
                <a:latin typeface="Arial" panose="020B0604020202020204" pitchFamily="34" charset="0"/>
              </a:rPr>
              <a:t>0,999 </a:t>
            </a:r>
            <a:r>
              <a:rPr lang="et-EE" altLang="et-EE" sz="1800">
                <a:latin typeface="Arial" panose="020B0604020202020204" pitchFamily="34" charset="0"/>
              </a:rPr>
              <a:t> </a:t>
            </a:r>
            <a:r>
              <a:rPr lang="en-US" altLang="et-EE" sz="1800">
                <a:latin typeface="Arial" panose="020B0604020202020204" pitchFamily="34" charset="0"/>
              </a:rPr>
              <a:t>0,99  0,98   0,97   0,95   0,9</a:t>
            </a:r>
            <a:endParaRPr lang="en-US" altLang="et-EE" sz="1800" i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t-EE" sz="1800" i="1">
                <a:latin typeface="Arial" panose="020B0604020202020204" pitchFamily="34" charset="0"/>
              </a:rPr>
              <a:t>Cp </a:t>
            </a:r>
            <a:r>
              <a:rPr lang="en-US" altLang="et-EE" sz="1800">
                <a:latin typeface="Arial" panose="020B0604020202020204" pitchFamily="34" charset="0"/>
              </a:rPr>
              <a:t>0,5    0,39  </a:t>
            </a:r>
            <a:r>
              <a:rPr lang="et-EE" altLang="et-EE" sz="1800">
                <a:latin typeface="Arial" panose="020B0604020202020204" pitchFamily="34" charset="0"/>
              </a:rPr>
              <a:t> </a:t>
            </a:r>
            <a:r>
              <a:rPr lang="en-US" altLang="et-EE" sz="1800">
                <a:latin typeface="Arial" panose="020B0604020202020204" pitchFamily="34" charset="0"/>
              </a:rPr>
              <a:t>0,34   0,31   0,27   0,2</a:t>
            </a:r>
            <a:endParaRPr lang="et-EE" altLang="et-EE" sz="1800" b="1" u="sng">
              <a:solidFill>
                <a:srgbClr val="320E04"/>
              </a:solidFill>
              <a:latin typeface="Arial" panose="020B0604020202020204" pitchFamily="34" charset="0"/>
            </a:endParaRPr>
          </a:p>
        </p:txBody>
      </p:sp>
      <p:sp>
        <p:nvSpPr>
          <p:cNvPr id="23556" name="Rectangle 9">
            <a:extLst>
              <a:ext uri="{FF2B5EF4-FFF2-40B4-BE49-F238E27FC236}">
                <a16:creationId xmlns:a16="http://schemas.microsoft.com/office/drawing/2014/main" id="{B0D274C7-5B12-439F-BA84-D09A1698C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23557" name="Rectangle 11">
            <a:extLst>
              <a:ext uri="{FF2B5EF4-FFF2-40B4-BE49-F238E27FC236}">
                <a16:creationId xmlns:a16="http://schemas.microsoft.com/office/drawing/2014/main" id="{34A38474-F632-4235-83D9-35307A52B5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graphicFrame>
        <p:nvGraphicFramePr>
          <p:cNvPr id="23558" name="Object 10">
            <a:extLst>
              <a:ext uri="{FF2B5EF4-FFF2-40B4-BE49-F238E27FC236}">
                <a16:creationId xmlns:a16="http://schemas.microsoft.com/office/drawing/2014/main" id="{565C7E69-4BF6-4DE7-92DB-91A568735F8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76375" y="3573463"/>
          <a:ext cx="1944688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1" name="Equation" r:id="rId4" imgW="1040948" imgH="253890" progId="Equation.3">
                  <p:embed/>
                </p:oleObj>
              </mc:Choice>
              <mc:Fallback>
                <p:oleObj name="Equation" r:id="rId4" imgW="1040948" imgH="25389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3573463"/>
                        <a:ext cx="1944688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9" name="Rectangle 13">
            <a:extLst>
              <a:ext uri="{FF2B5EF4-FFF2-40B4-BE49-F238E27FC236}">
                <a16:creationId xmlns:a16="http://schemas.microsoft.com/office/drawing/2014/main" id="{062AD498-A5DB-4005-B239-83A152B0BA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graphicFrame>
        <p:nvGraphicFramePr>
          <p:cNvPr id="23560" name="Object 12">
            <a:extLst>
              <a:ext uri="{FF2B5EF4-FFF2-40B4-BE49-F238E27FC236}">
                <a16:creationId xmlns:a16="http://schemas.microsoft.com/office/drawing/2014/main" id="{693E1165-22B4-4BE6-BCD5-7002262FD22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79838" y="3573463"/>
          <a:ext cx="1944687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2" name="Equation" r:id="rId6" imgW="1028254" imgH="253890" progId="Equation.3">
                  <p:embed/>
                </p:oleObj>
              </mc:Choice>
              <mc:Fallback>
                <p:oleObj name="Equation" r:id="rId6" imgW="1028254" imgH="25389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3573463"/>
                        <a:ext cx="1944687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1" name="Rectangle 15">
            <a:extLst>
              <a:ext uri="{FF2B5EF4-FFF2-40B4-BE49-F238E27FC236}">
                <a16:creationId xmlns:a16="http://schemas.microsoft.com/office/drawing/2014/main" id="{6AA78976-ADE2-4C66-A3B9-FA1DA2D5DD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graphicFrame>
        <p:nvGraphicFramePr>
          <p:cNvPr id="23562" name="Object 14">
            <a:extLst>
              <a:ext uri="{FF2B5EF4-FFF2-40B4-BE49-F238E27FC236}">
                <a16:creationId xmlns:a16="http://schemas.microsoft.com/office/drawing/2014/main" id="{4DD9C01E-7A14-4313-A026-621B8495FC5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32588" y="3429000"/>
          <a:ext cx="1944687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3" name="Equation" r:id="rId8" imgW="1016000" imgH="393700" progId="Equation.3">
                  <p:embed/>
                </p:oleObj>
              </mc:Choice>
              <mc:Fallback>
                <p:oleObj name="Equation" r:id="rId8" imgW="1016000" imgH="3937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588" y="3429000"/>
                        <a:ext cx="1944687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3" name="Rectangle 17">
            <a:extLst>
              <a:ext uri="{FF2B5EF4-FFF2-40B4-BE49-F238E27FC236}">
                <a16:creationId xmlns:a16="http://schemas.microsoft.com/office/drawing/2014/main" id="{B928805F-FCF8-4820-AA33-4965B80871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graphicFrame>
        <p:nvGraphicFramePr>
          <p:cNvPr id="23564" name="Object 16">
            <a:extLst>
              <a:ext uri="{FF2B5EF4-FFF2-40B4-BE49-F238E27FC236}">
                <a16:creationId xmlns:a16="http://schemas.microsoft.com/office/drawing/2014/main" id="{52592F41-7245-4057-9BBB-A689B0C9C36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03350" y="4365625"/>
          <a:ext cx="2087563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4" name="Equation" r:id="rId10" imgW="1117115" imgH="253890" progId="Equation.3">
                  <p:embed/>
                </p:oleObj>
              </mc:Choice>
              <mc:Fallback>
                <p:oleObj name="Equation" r:id="rId10" imgW="1117115" imgH="25389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4365625"/>
                        <a:ext cx="2087563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5" name="Rectangle 19">
            <a:extLst>
              <a:ext uri="{FF2B5EF4-FFF2-40B4-BE49-F238E27FC236}">
                <a16:creationId xmlns:a16="http://schemas.microsoft.com/office/drawing/2014/main" id="{F2182499-EFBF-4C20-A4F3-A5A717AEA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575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graphicFrame>
        <p:nvGraphicFramePr>
          <p:cNvPr id="23566" name="Object 18">
            <a:extLst>
              <a:ext uri="{FF2B5EF4-FFF2-40B4-BE49-F238E27FC236}">
                <a16:creationId xmlns:a16="http://schemas.microsoft.com/office/drawing/2014/main" id="{E3166EF4-495C-47BF-AA79-28139A2A13D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24300" y="4365625"/>
          <a:ext cx="2089150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5" name="Equation" r:id="rId12" imgW="1104900" imgH="254000" progId="Equation.3">
                  <p:embed/>
                </p:oleObj>
              </mc:Choice>
              <mc:Fallback>
                <p:oleObj name="Equation" r:id="rId12" imgW="1104900" imgH="2540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4365625"/>
                        <a:ext cx="2089150" cy="487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7" name="Rectangle 21">
            <a:extLst>
              <a:ext uri="{FF2B5EF4-FFF2-40B4-BE49-F238E27FC236}">
                <a16:creationId xmlns:a16="http://schemas.microsoft.com/office/drawing/2014/main" id="{0A1D236F-E032-4052-91D5-2B1E00E7E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graphicFrame>
        <p:nvGraphicFramePr>
          <p:cNvPr id="23568" name="Object 20">
            <a:extLst>
              <a:ext uri="{FF2B5EF4-FFF2-40B4-BE49-F238E27FC236}">
                <a16:creationId xmlns:a16="http://schemas.microsoft.com/office/drawing/2014/main" id="{F85D1577-54F6-4679-AC3D-C6DF59ED07E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32588" y="4292600"/>
          <a:ext cx="1944687" cy="6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6" name="Equation" r:id="rId14" imgW="1117115" imgH="393529" progId="Equation.3">
                  <p:embed/>
                </p:oleObj>
              </mc:Choice>
              <mc:Fallback>
                <p:oleObj name="Equation" r:id="rId14" imgW="1117115" imgH="393529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588" y="4292600"/>
                        <a:ext cx="1944687" cy="681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9" name="Rectangle 23">
            <a:extLst>
              <a:ext uri="{FF2B5EF4-FFF2-40B4-BE49-F238E27FC236}">
                <a16:creationId xmlns:a16="http://schemas.microsoft.com/office/drawing/2014/main" id="{B97F58A5-98E1-418C-A214-7F85610864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graphicFrame>
        <p:nvGraphicFramePr>
          <p:cNvPr id="23570" name="Object 22">
            <a:extLst>
              <a:ext uri="{FF2B5EF4-FFF2-40B4-BE49-F238E27FC236}">
                <a16:creationId xmlns:a16="http://schemas.microsoft.com/office/drawing/2014/main" id="{0A601C92-1691-4BEC-804C-820163E08E2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03350" y="5157788"/>
          <a:ext cx="201612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7" name="Equation" r:id="rId16" imgW="1143000" imgH="254000" progId="Equation.3">
                  <p:embed/>
                </p:oleObj>
              </mc:Choice>
              <mc:Fallback>
                <p:oleObj name="Equation" r:id="rId16" imgW="1143000" imgH="2540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5157788"/>
                        <a:ext cx="2016125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71" name="Rectangle 25">
            <a:extLst>
              <a:ext uri="{FF2B5EF4-FFF2-40B4-BE49-F238E27FC236}">
                <a16:creationId xmlns:a16="http://schemas.microsoft.com/office/drawing/2014/main" id="{6446B284-22C4-409C-AD9F-8845796AD0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005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graphicFrame>
        <p:nvGraphicFramePr>
          <p:cNvPr id="23572" name="Object 24">
            <a:extLst>
              <a:ext uri="{FF2B5EF4-FFF2-40B4-BE49-F238E27FC236}">
                <a16:creationId xmlns:a16="http://schemas.microsoft.com/office/drawing/2014/main" id="{EAAA5864-81B3-415E-B8FB-7A5F13F2BB8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67175" y="5157788"/>
          <a:ext cx="1979613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8" name="Equation" r:id="rId18" imgW="1091726" imgH="253890" progId="Equation.3">
                  <p:embed/>
                </p:oleObj>
              </mc:Choice>
              <mc:Fallback>
                <p:oleObj name="Equation" r:id="rId18" imgW="1091726" imgH="25389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175" y="5157788"/>
                        <a:ext cx="1979613" cy="465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73" name="Rectangle 29">
            <a:extLst>
              <a:ext uri="{FF2B5EF4-FFF2-40B4-BE49-F238E27FC236}">
                <a16:creationId xmlns:a16="http://schemas.microsoft.com/office/drawing/2014/main" id="{67817031-74B3-433A-8E0F-6BAB0CAA0B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23574" name="Rectangle 33">
            <a:extLst>
              <a:ext uri="{FF2B5EF4-FFF2-40B4-BE49-F238E27FC236}">
                <a16:creationId xmlns:a16="http://schemas.microsoft.com/office/drawing/2014/main" id="{36B8EF34-049E-432E-84B2-DAA62B74C9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429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graphicFrame>
        <p:nvGraphicFramePr>
          <p:cNvPr id="23575" name="Object 32">
            <a:extLst>
              <a:ext uri="{FF2B5EF4-FFF2-40B4-BE49-F238E27FC236}">
                <a16:creationId xmlns:a16="http://schemas.microsoft.com/office/drawing/2014/main" id="{E65A131E-F89F-428C-9063-044FF7FAE35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56100" y="2565400"/>
          <a:ext cx="3187700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9" name="Equation" r:id="rId20" imgW="1637589" imgH="291973" progId="Equation.3">
                  <p:embed/>
                </p:oleObj>
              </mc:Choice>
              <mc:Fallback>
                <p:oleObj name="Equation" r:id="rId20" imgW="1637589" imgH="291973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00" y="2565400"/>
                        <a:ext cx="3187700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76" name="Footer Placeholder 4">
            <a:extLst>
              <a:ext uri="{FF2B5EF4-FFF2-40B4-BE49-F238E27FC236}">
                <a16:creationId xmlns:a16="http://schemas.microsoft.com/office/drawing/2014/main" id="{EFBCB57B-EB4A-4A16-BB11-2AFB7B901715}"/>
              </a:ext>
            </a:extLst>
          </p:cNvPr>
          <p:cNvSpPr txBox="1">
            <a:spLocks noGrp="1"/>
          </p:cNvSpPr>
          <p:nvPr/>
        </p:nvSpPr>
        <p:spPr bwMode="auto">
          <a:xfrm>
            <a:off x="1187450" y="6569075"/>
            <a:ext cx="79565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</a:p>
        </p:txBody>
      </p:sp>
      <p:sp>
        <p:nvSpPr>
          <p:cNvPr id="26" name="Date Placeholder 1">
            <a:extLst>
              <a:ext uri="{FF2B5EF4-FFF2-40B4-BE49-F238E27FC236}">
                <a16:creationId xmlns:a16="http://schemas.microsoft.com/office/drawing/2014/main" id="{5CA52398-BBE6-4625-A559-5F484B79EA9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107504" y="6577013"/>
            <a:ext cx="86868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EF0602E7-B439-41A1-BA80-854028979E92}" type="datetime1">
              <a:rPr lang="et-EE" altLang="et-EE" sz="1200">
                <a:solidFill>
                  <a:srgbClr val="898989"/>
                </a:solidFill>
                <a:latin typeface="Arial" panose="020B0604020202020204" pitchFamily="34" charset="0"/>
              </a:rPr>
              <a:pPr algn="ctr" eaLnBrk="1" hangingPunct="1">
                <a:spcBef>
                  <a:spcPct val="0"/>
                </a:spcBef>
                <a:buFontTx/>
                <a:buNone/>
              </a:pPr>
              <a:t>27.01.2019</a:t>
            </a:fld>
            <a:endParaRPr lang="et-EE" altLang="et-EE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5">
            <a:extLst>
              <a:ext uri="{FF2B5EF4-FFF2-40B4-BE49-F238E27FC236}">
                <a16:creationId xmlns:a16="http://schemas.microsoft.com/office/drawing/2014/main" id="{6A915C4F-A663-4FE0-9D97-C550CEBA24A4}"/>
              </a:ext>
            </a:extLst>
          </p:cNvPr>
          <p:cNvSpPr>
            <a:spLocks/>
          </p:cNvSpPr>
          <p:nvPr/>
        </p:nvSpPr>
        <p:spPr bwMode="auto">
          <a:xfrm>
            <a:off x="468313" y="0"/>
            <a:ext cx="7272337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800" b="1" u="sng">
                <a:latin typeface="Arial" panose="020B0604020202020204" pitchFamily="34" charset="0"/>
              </a:rPr>
              <a:t>1. Istu analüüs ja süntees</a:t>
            </a:r>
          </a:p>
        </p:txBody>
      </p:sp>
      <p:sp>
        <p:nvSpPr>
          <p:cNvPr id="25603" name="Rectangle 6">
            <a:extLst>
              <a:ext uri="{FF2B5EF4-FFF2-40B4-BE49-F238E27FC236}">
                <a16:creationId xmlns:a16="http://schemas.microsoft.com/office/drawing/2014/main" id="{50122B05-529F-46F8-8AEF-5F20815CFD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836613"/>
            <a:ext cx="7632700" cy="567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44750" indent="-3429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90195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5915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81635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7355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400" b="1" u="sng">
                <a:latin typeface="Arial" panose="020B0604020202020204" pitchFamily="34" charset="0"/>
              </a:rPr>
              <a:t>Ülesanne 1. Istu analüüs ja tõenäosed lõtku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400" b="1" u="sng">
                <a:latin typeface="Arial" panose="020B0604020202020204" pitchFamily="34" charset="0"/>
              </a:rPr>
              <a:t>(pingu) arvväärtused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2000" b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000" b="1">
                <a:latin typeface="Arial" panose="020B0604020202020204" pitchFamily="34" charset="0"/>
              </a:rPr>
              <a:t>6. Tõenäosed piirpingud  - ist </a:t>
            </a:r>
            <a:r>
              <a:rPr lang="en-US" altLang="et-EE" sz="2000" b="1">
                <a:latin typeface="Arial" panose="020B0604020202020204" pitchFamily="34" charset="0"/>
              </a:rPr>
              <a:t>Ø</a:t>
            </a:r>
            <a:r>
              <a:rPr lang="et-EE" altLang="et-EE" sz="2000" b="1">
                <a:latin typeface="Arial" panose="020B0604020202020204" pitchFamily="34" charset="0"/>
              </a:rPr>
              <a:t>160 H7/r6</a:t>
            </a:r>
          </a:p>
          <a:p>
            <a:pPr eaLnBrk="1" hangingPunct="1">
              <a:spcBef>
                <a:spcPct val="0"/>
              </a:spcBef>
              <a:buFontTx/>
              <a:buAutoNum type="arabicPeriod" startAt="6"/>
            </a:pPr>
            <a:endParaRPr lang="et-EE" altLang="et-EE" sz="1800" b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t-EE" altLang="et-EE" sz="1800">
                <a:latin typeface="Arial" panose="020B0604020202020204" pitchFamily="34" charset="0"/>
              </a:rPr>
              <a:t> pingu tolerants tõenäosusega 0,9973:</a:t>
            </a:r>
          </a:p>
          <a:p>
            <a:pPr lvl="4" eaLnBrk="1" hangingPunct="1">
              <a:spcBef>
                <a:spcPct val="0"/>
              </a:spcBef>
              <a:buFontTx/>
              <a:buNone/>
            </a:pPr>
            <a:r>
              <a:rPr lang="et-EE" altLang="et-EE" sz="800">
                <a:latin typeface="Arial" panose="020B0604020202020204" pitchFamily="34" charset="0"/>
              </a:rPr>
              <a:t>					</a:t>
            </a:r>
            <a:endParaRPr lang="et-EE" altLang="et-EE" sz="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4" eaLnBrk="1" hangingPunct="1">
              <a:spcBef>
                <a:spcPct val="0"/>
              </a:spcBef>
              <a:buFontTx/>
              <a:buNone/>
            </a:pPr>
            <a:r>
              <a:rPr lang="et-EE" altLang="et-EE">
                <a:latin typeface="Arial" panose="020B0604020202020204" pitchFamily="34" charset="0"/>
                <a:cs typeface="Arial" panose="020B0604020202020204" pitchFamily="34" charset="0"/>
              </a:rPr>
              <a:t>			           </a:t>
            </a:r>
            <a:r>
              <a:rPr lang="el-GR" altLang="et-EE" sz="1800">
                <a:latin typeface="Arial" panose="020B0604020202020204" pitchFamily="34" charset="0"/>
              </a:rPr>
              <a:t>μ</a:t>
            </a:r>
            <a:r>
              <a:rPr lang="et-EE" altLang="et-EE" sz="1800">
                <a:latin typeface="Arial" panose="020B0604020202020204" pitchFamily="34" charset="0"/>
              </a:rPr>
              <a:t>m</a:t>
            </a:r>
            <a:endParaRPr lang="el-GR" altLang="et-EE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AutoNum type="arabicPeriod" startAt="6"/>
            </a:pPr>
            <a:endParaRPr lang="et-EE" altLang="et-EE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t-EE" altLang="et-EE" sz="1800">
                <a:latin typeface="Arial" panose="020B0604020202020204" pitchFamily="34" charset="0"/>
              </a:rPr>
              <a:t> suurim ja vähim ping tõenäosusega 0,9973 arvutatakse seostega: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t-EE" altLang="et-EE" sz="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>
                <a:latin typeface="Arial" panose="020B0604020202020204" pitchFamily="34" charset="0"/>
              </a:rPr>
              <a:t>					</a:t>
            </a:r>
            <a:r>
              <a:rPr lang="el-GR" altLang="et-EE" sz="1800">
                <a:latin typeface="Arial" panose="020B0604020202020204" pitchFamily="34" charset="0"/>
              </a:rPr>
              <a:t>μ</a:t>
            </a:r>
            <a:r>
              <a:rPr lang="et-EE" altLang="et-EE" sz="1800">
                <a:latin typeface="Arial" panose="020B0604020202020204" pitchFamily="34" charset="0"/>
              </a:rPr>
              <a:t>m (teor.–ne 90 </a:t>
            </a:r>
            <a:r>
              <a:rPr lang="el-GR" altLang="et-EE" sz="1800">
                <a:latin typeface="Arial" panose="020B0604020202020204" pitchFamily="34" charset="0"/>
              </a:rPr>
              <a:t>μ</a:t>
            </a:r>
            <a:r>
              <a:rPr lang="et-EE" altLang="et-EE" sz="1800">
                <a:latin typeface="Arial" panose="020B0604020202020204" pitchFamily="34" charset="0"/>
              </a:rPr>
              <a:t>m)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l-GR" altLang="et-EE" sz="1000">
              <a:latin typeface="Arial" panose="020B0604020202020204" pitchFamily="34" charset="0"/>
            </a:endParaRPr>
          </a:p>
          <a:p>
            <a:pPr lvl="4" eaLnBrk="1" hangingPunct="1">
              <a:spcBef>
                <a:spcPct val="0"/>
              </a:spcBef>
              <a:buFontTx/>
              <a:buNone/>
            </a:pPr>
            <a:r>
              <a:rPr lang="et-EE" altLang="et-EE">
                <a:latin typeface="Arial" panose="020B0604020202020204" pitchFamily="34" charset="0"/>
              </a:rPr>
              <a:t>				</a:t>
            </a:r>
            <a:r>
              <a:rPr lang="el-GR" altLang="et-EE" sz="1800">
                <a:latin typeface="Arial" panose="020B0604020202020204" pitchFamily="34" charset="0"/>
              </a:rPr>
              <a:t>μ</a:t>
            </a:r>
            <a:r>
              <a:rPr lang="et-EE" altLang="et-EE" sz="1800">
                <a:latin typeface="Arial" panose="020B0604020202020204" pitchFamily="34" charset="0"/>
              </a:rPr>
              <a:t>m (teor.–ne 25 </a:t>
            </a:r>
            <a:r>
              <a:rPr lang="el-GR" altLang="et-EE" sz="1800">
                <a:latin typeface="Arial" panose="020B0604020202020204" pitchFamily="34" charset="0"/>
              </a:rPr>
              <a:t>μ</a:t>
            </a:r>
            <a:r>
              <a:rPr lang="et-EE" altLang="et-EE" sz="1800">
                <a:latin typeface="Arial" panose="020B0604020202020204" pitchFamily="34" charset="0"/>
              </a:rPr>
              <a:t>m)</a:t>
            </a:r>
            <a:endParaRPr lang="et-EE" altLang="et-EE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>
                <a:latin typeface="Arial" panose="020B0604020202020204" pitchFamily="34" charset="0"/>
              </a:rPr>
              <a:t>					 </a:t>
            </a:r>
            <a:r>
              <a:rPr lang="el-GR" altLang="et-EE" sz="1800">
                <a:latin typeface="Arial" panose="020B0604020202020204" pitchFamily="34" charset="0"/>
              </a:rPr>
              <a:t>μ</a:t>
            </a:r>
            <a:r>
              <a:rPr lang="et-EE" altLang="et-EE" sz="1800">
                <a:latin typeface="Arial" panose="020B0604020202020204" pitchFamily="34" charset="0"/>
              </a:rPr>
              <a:t>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2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>
                <a:latin typeface="Arial" panose="020B0604020202020204" pitchFamily="34" charset="0"/>
              </a:rPr>
              <a:t>Tegur </a:t>
            </a:r>
            <a:r>
              <a:rPr lang="et-EE" altLang="et-EE" sz="1800" i="1">
                <a:latin typeface="Arial" panose="020B0604020202020204" pitchFamily="34" charset="0"/>
              </a:rPr>
              <a:t>Cp  </a:t>
            </a:r>
            <a:r>
              <a:rPr lang="et-EE" altLang="et-EE" sz="1800">
                <a:latin typeface="Arial" panose="020B0604020202020204" pitchFamily="34" charset="0"/>
              </a:rPr>
              <a:t>=0,5, kui </a:t>
            </a:r>
            <a:r>
              <a:rPr lang="et-EE" altLang="et-EE" sz="1800" i="1">
                <a:latin typeface="Arial" panose="020B0604020202020204" pitchFamily="34" charset="0"/>
              </a:rPr>
              <a:t>P </a:t>
            </a:r>
            <a:r>
              <a:rPr lang="et-EE" altLang="et-EE" sz="1800">
                <a:latin typeface="Arial" panose="020B0604020202020204" pitchFamily="34" charset="0"/>
              </a:rPr>
              <a:t>=0,99 (sõltub tõrketa töö tõenäosusest):</a:t>
            </a:r>
            <a:endParaRPr lang="en-US" altLang="et-EE" sz="1800" i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i="1">
                <a:latin typeface="Arial" panose="020B0604020202020204" pitchFamily="34" charset="0"/>
              </a:rPr>
              <a:t>P</a:t>
            </a:r>
            <a:r>
              <a:rPr lang="en-US" altLang="et-EE" sz="1800" i="1">
                <a:latin typeface="Arial" panose="020B0604020202020204" pitchFamily="34" charset="0"/>
              </a:rPr>
              <a:t> </a:t>
            </a:r>
            <a:r>
              <a:rPr lang="et-EE" altLang="et-EE" sz="1800" i="1">
                <a:latin typeface="Arial" panose="020B0604020202020204" pitchFamily="34" charset="0"/>
              </a:rPr>
              <a:t>  </a:t>
            </a:r>
            <a:r>
              <a:rPr lang="en-US" altLang="et-EE" sz="1800">
                <a:latin typeface="Arial" panose="020B0604020202020204" pitchFamily="34" charset="0"/>
              </a:rPr>
              <a:t>0,999 </a:t>
            </a:r>
            <a:r>
              <a:rPr lang="et-EE" altLang="et-EE" sz="1800">
                <a:latin typeface="Arial" panose="020B0604020202020204" pitchFamily="34" charset="0"/>
              </a:rPr>
              <a:t> </a:t>
            </a:r>
            <a:r>
              <a:rPr lang="en-US" altLang="et-EE" sz="1800">
                <a:latin typeface="Arial" panose="020B0604020202020204" pitchFamily="34" charset="0"/>
              </a:rPr>
              <a:t>0,99  0,98   0,97   0,95   0,9</a:t>
            </a:r>
            <a:endParaRPr lang="en-US" altLang="et-EE" sz="1800" i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t-EE" sz="1800" i="1">
                <a:latin typeface="Arial" panose="020B0604020202020204" pitchFamily="34" charset="0"/>
              </a:rPr>
              <a:t>Cp </a:t>
            </a:r>
            <a:r>
              <a:rPr lang="et-EE" altLang="et-EE" sz="1800" i="1">
                <a:latin typeface="Arial" panose="020B0604020202020204" pitchFamily="34" charset="0"/>
              </a:rPr>
              <a:t> </a:t>
            </a:r>
            <a:r>
              <a:rPr lang="en-US" altLang="et-EE" sz="1800">
                <a:latin typeface="Arial" panose="020B0604020202020204" pitchFamily="34" charset="0"/>
              </a:rPr>
              <a:t>0,5    0,39  </a:t>
            </a:r>
            <a:r>
              <a:rPr lang="et-EE" altLang="et-EE" sz="1800">
                <a:latin typeface="Arial" panose="020B0604020202020204" pitchFamily="34" charset="0"/>
              </a:rPr>
              <a:t> </a:t>
            </a:r>
            <a:r>
              <a:rPr lang="en-US" altLang="et-EE" sz="1800">
                <a:latin typeface="Arial" panose="020B0604020202020204" pitchFamily="34" charset="0"/>
              </a:rPr>
              <a:t>0,34   0,31   0,27   0,21</a:t>
            </a:r>
            <a:endParaRPr lang="et-EE" altLang="et-EE" sz="2400" b="1" u="sng">
              <a:solidFill>
                <a:srgbClr val="320E04"/>
              </a:solidFill>
              <a:latin typeface="Arial" panose="020B0604020202020204" pitchFamily="34" charset="0"/>
            </a:endParaRPr>
          </a:p>
        </p:txBody>
      </p:sp>
      <p:sp>
        <p:nvSpPr>
          <p:cNvPr id="25604" name="Rectangle 8">
            <a:extLst>
              <a:ext uri="{FF2B5EF4-FFF2-40B4-BE49-F238E27FC236}">
                <a16:creationId xmlns:a16="http://schemas.microsoft.com/office/drawing/2014/main" id="{2D3F2363-257A-472C-87C8-29B929DDD3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25605" name="Rectangle 10">
            <a:extLst>
              <a:ext uri="{FF2B5EF4-FFF2-40B4-BE49-F238E27FC236}">
                <a16:creationId xmlns:a16="http://schemas.microsoft.com/office/drawing/2014/main" id="{AA9323EA-150D-458F-BDE6-43A067FE66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graphicFrame>
        <p:nvGraphicFramePr>
          <p:cNvPr id="25606" name="Object 9">
            <a:extLst>
              <a:ext uri="{FF2B5EF4-FFF2-40B4-BE49-F238E27FC236}">
                <a16:creationId xmlns:a16="http://schemas.microsoft.com/office/drawing/2014/main" id="{B7D038B9-5041-41C0-A093-2EE95224771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14475" y="2781300"/>
          <a:ext cx="4168775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4" name="Equation" r:id="rId4" imgW="2476500" imgH="292100" progId="Equation.3">
                  <p:embed/>
                </p:oleObj>
              </mc:Choice>
              <mc:Fallback>
                <p:oleObj name="Equation" r:id="rId4" imgW="2476500" imgH="2921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4475" y="2781300"/>
                        <a:ext cx="4168775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7" name="Rectangle 12">
            <a:extLst>
              <a:ext uri="{FF2B5EF4-FFF2-40B4-BE49-F238E27FC236}">
                <a16:creationId xmlns:a16="http://schemas.microsoft.com/office/drawing/2014/main" id="{EE3E3327-4B8F-4519-93E6-66EA669575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23850" y="3429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graphicFrame>
        <p:nvGraphicFramePr>
          <p:cNvPr id="25608" name="Object 11">
            <a:extLst>
              <a:ext uri="{FF2B5EF4-FFF2-40B4-BE49-F238E27FC236}">
                <a16:creationId xmlns:a16="http://schemas.microsoft.com/office/drawing/2014/main" id="{D686A058-E812-43C9-B154-0F2112BE736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79613" y="3789363"/>
          <a:ext cx="3917950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5" name="Equation" r:id="rId6" imgW="2374900" imgH="254000" progId="Equation.3">
                  <p:embed/>
                </p:oleObj>
              </mc:Choice>
              <mc:Fallback>
                <p:oleObj name="Equation" r:id="rId6" imgW="2374900" imgH="2540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3789363"/>
                        <a:ext cx="3917950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9" name="Rectangle 14">
            <a:extLst>
              <a:ext uri="{FF2B5EF4-FFF2-40B4-BE49-F238E27FC236}">
                <a16:creationId xmlns:a16="http://schemas.microsoft.com/office/drawing/2014/main" id="{E323DF29-9CEA-41CC-83C0-2962C7910F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graphicFrame>
        <p:nvGraphicFramePr>
          <p:cNvPr id="25610" name="Object 13">
            <a:extLst>
              <a:ext uri="{FF2B5EF4-FFF2-40B4-BE49-F238E27FC236}">
                <a16:creationId xmlns:a16="http://schemas.microsoft.com/office/drawing/2014/main" id="{73738565-4BCD-42FE-AF64-FAFBFB72C38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8175" y="4437063"/>
          <a:ext cx="3887788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6" name="Equation" r:id="rId8" imgW="2400300" imgH="254000" progId="Equation.3">
                  <p:embed/>
                </p:oleObj>
              </mc:Choice>
              <mc:Fallback>
                <p:oleObj name="Equation" r:id="rId8" imgW="2400300" imgH="2540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4437063"/>
                        <a:ext cx="3887788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1" name="Rectangle 16">
            <a:extLst>
              <a:ext uri="{FF2B5EF4-FFF2-40B4-BE49-F238E27FC236}">
                <a16:creationId xmlns:a16="http://schemas.microsoft.com/office/drawing/2014/main" id="{43B139B1-20F7-44A2-93AC-68BEDE68D3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graphicFrame>
        <p:nvGraphicFramePr>
          <p:cNvPr id="25612" name="Object 15">
            <a:extLst>
              <a:ext uri="{FF2B5EF4-FFF2-40B4-BE49-F238E27FC236}">
                <a16:creationId xmlns:a16="http://schemas.microsoft.com/office/drawing/2014/main" id="{CB6DD706-0E89-4134-9743-B34FAE4567A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11413" y="5013325"/>
          <a:ext cx="3492500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7" name="Equation" r:id="rId10" imgW="2159000" imgH="393700" progId="Equation.3">
                  <p:embed/>
                </p:oleObj>
              </mc:Choice>
              <mc:Fallback>
                <p:oleObj name="Equation" r:id="rId10" imgW="2159000" imgH="3937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5013325"/>
                        <a:ext cx="3492500" cy="63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3" name="Oval 17">
            <a:extLst>
              <a:ext uri="{FF2B5EF4-FFF2-40B4-BE49-F238E27FC236}">
                <a16:creationId xmlns:a16="http://schemas.microsoft.com/office/drawing/2014/main" id="{886FE41D-EBEE-4733-BB26-DB55D5F3E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0" y="5876925"/>
            <a:ext cx="649288" cy="6477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25614" name="Footer Placeholder 4">
            <a:extLst>
              <a:ext uri="{FF2B5EF4-FFF2-40B4-BE49-F238E27FC236}">
                <a16:creationId xmlns:a16="http://schemas.microsoft.com/office/drawing/2014/main" id="{22C30A8F-5FC6-4073-B4FC-128E3F2B93C3}"/>
              </a:ext>
            </a:extLst>
          </p:cNvPr>
          <p:cNvSpPr txBox="1">
            <a:spLocks noGrp="1"/>
          </p:cNvSpPr>
          <p:nvPr/>
        </p:nvSpPr>
        <p:spPr bwMode="auto">
          <a:xfrm>
            <a:off x="611560" y="6543675"/>
            <a:ext cx="8532440" cy="31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</a:p>
        </p:txBody>
      </p:sp>
      <p:sp>
        <p:nvSpPr>
          <p:cNvPr id="25615" name="Date Placeholder 1">
            <a:extLst>
              <a:ext uri="{FF2B5EF4-FFF2-40B4-BE49-F238E27FC236}">
                <a16:creationId xmlns:a16="http://schemas.microsoft.com/office/drawing/2014/main" id="{4C2DC25F-1762-4ACD-A127-53B2F4EAAAC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107504" y="6656386"/>
            <a:ext cx="9036496" cy="201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61A0992C-3D25-41E9-94F2-2EC7013313D1}" type="datetime1">
              <a:rPr lang="et-EE" altLang="et-EE" sz="1200">
                <a:solidFill>
                  <a:srgbClr val="898989"/>
                </a:solidFill>
                <a:latin typeface="Arial" panose="020B0604020202020204" pitchFamily="34" charset="0"/>
              </a:rPr>
              <a:pPr algn="ctr" eaLnBrk="1" hangingPunct="1">
                <a:spcBef>
                  <a:spcPct val="0"/>
                </a:spcBef>
                <a:buFontTx/>
                <a:buNone/>
              </a:pPr>
              <a:t>27.01.2019</a:t>
            </a:fld>
            <a:endParaRPr lang="et-EE" altLang="et-EE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5">
            <a:extLst>
              <a:ext uri="{FF2B5EF4-FFF2-40B4-BE49-F238E27FC236}">
                <a16:creationId xmlns:a16="http://schemas.microsoft.com/office/drawing/2014/main" id="{F80EEDFA-086B-451F-A787-733C68C5F8DE}"/>
              </a:ext>
            </a:extLst>
          </p:cNvPr>
          <p:cNvSpPr>
            <a:spLocks/>
          </p:cNvSpPr>
          <p:nvPr/>
        </p:nvSpPr>
        <p:spPr bwMode="auto">
          <a:xfrm>
            <a:off x="468313" y="0"/>
            <a:ext cx="7272337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800" b="1" u="sng">
                <a:latin typeface="Arial" panose="020B0604020202020204" pitchFamily="34" charset="0"/>
              </a:rPr>
              <a:t>1. Istu analüüs ja süntees</a:t>
            </a:r>
          </a:p>
        </p:txBody>
      </p:sp>
      <p:sp>
        <p:nvSpPr>
          <p:cNvPr id="27651" name="Rectangle 5">
            <a:extLst>
              <a:ext uri="{FF2B5EF4-FFF2-40B4-BE49-F238E27FC236}">
                <a16:creationId xmlns:a16="http://schemas.microsoft.com/office/drawing/2014/main" id="{F2A6C170-757F-4964-8479-0193B84EEB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620713"/>
            <a:ext cx="7632700" cy="567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44750" indent="-3429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90195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5915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81635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7355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400" b="1" u="sng">
                <a:latin typeface="Arial" panose="020B0604020202020204" pitchFamily="34" charset="0"/>
              </a:rPr>
              <a:t>Ülesanne 2. Istu sünteesi näide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200" b="1" u="sng">
              <a:solidFill>
                <a:srgbClr val="320E04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800" b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>
                <a:latin typeface="Arial" panose="020B0604020202020204" pitchFamily="34" charset="0"/>
              </a:rPr>
              <a:t>Istu tolerants: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>
                <a:latin typeface="Arial" panose="020B0604020202020204" pitchFamily="34" charset="0"/>
              </a:rPr>
              <a:t>Kui võtta esimeses lähenduses T</a:t>
            </a:r>
            <a:r>
              <a:rPr lang="et-EE" altLang="et-EE" sz="1800" baseline="-25000">
                <a:latin typeface="Arial" panose="020B0604020202020204" pitchFamily="34" charset="0"/>
              </a:rPr>
              <a:t>D</a:t>
            </a:r>
            <a:r>
              <a:rPr lang="et-EE" altLang="et-EE" sz="1800">
                <a:latin typeface="Arial" panose="020B0604020202020204" pitchFamily="34" charset="0"/>
              </a:rPr>
              <a:t> = T</a:t>
            </a:r>
            <a:r>
              <a:rPr lang="et-EE" altLang="et-EE" sz="1800" baseline="-25000">
                <a:latin typeface="Arial" panose="020B0604020202020204" pitchFamily="34" charset="0"/>
              </a:rPr>
              <a:t>d</a:t>
            </a:r>
            <a:r>
              <a:rPr lang="et-EE" altLang="et-EE" sz="1800">
                <a:latin typeface="Arial" panose="020B0604020202020204" pitchFamily="34" charset="0"/>
              </a:rPr>
              <a:t>    ,siis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000">
                <a:latin typeface="Arial" panose="020B0604020202020204" pitchFamily="34" charset="0"/>
              </a:rPr>
              <a:t>	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>
                <a:latin typeface="Arial" panose="020B0604020202020204" pitchFamily="34" charset="0"/>
              </a:rPr>
              <a:t>			ja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t-EE" altLang="et-EE" sz="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>
                <a:latin typeface="Arial" panose="020B0604020202020204" pitchFamily="34" charset="0"/>
              </a:rPr>
              <a:t>Kui võtta kõlblike detailide saamise tõenäosuseks 0,9973, siis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t-EE" altLang="et-EE" sz="800">
              <a:latin typeface="Arial" panose="020B0604020202020204" pitchFamily="34" charset="0"/>
            </a:endParaRPr>
          </a:p>
          <a:p>
            <a:pPr lvl="4" eaLnBrk="1" hangingPunct="1">
              <a:spcBef>
                <a:spcPct val="0"/>
              </a:spcBef>
              <a:buFontTx/>
              <a:buNone/>
            </a:pPr>
            <a:r>
              <a:rPr lang="et-EE" altLang="et-EE" sz="1800">
                <a:latin typeface="Arial" panose="020B0604020202020204" pitchFamily="34" charset="0"/>
              </a:rPr>
              <a:t>  			              siis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t-EE" altLang="et-EE" sz="100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t-EE" altLang="et-EE" sz="1800">
                <a:latin typeface="Arial" panose="020B0604020202020204" pitchFamily="34" charset="0"/>
              </a:rPr>
              <a:t>Seega tuleb ava või võlli standardtolerantsi otsida </a:t>
            </a:r>
            <a:r>
              <a:rPr lang="et-EE" altLang="et-EE" sz="1800" u="sng">
                <a:latin typeface="Arial" panose="020B0604020202020204" pitchFamily="34" charset="0"/>
              </a:rPr>
              <a:t>0,5 ... 0,7 piires istutolerantsist.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t-EE" altLang="et-EE" sz="1000" u="sng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Char char="•"/>
            </a:pPr>
            <a:r>
              <a:rPr lang="et-EE" altLang="et-EE" sz="1800">
                <a:latin typeface="Arial" panose="020B0604020202020204" pitchFamily="34" charset="0"/>
              </a:rPr>
              <a:t> Suuruse T ja nimimõõtme järgi leitakse ISO286 tabelist lähimad standardtolerantsid, siis otsustatakse millise tolerantsijärgu (IT) juurde jääda. Vahemikus </a:t>
            </a:r>
            <a:r>
              <a:rPr lang="et-EE" altLang="et-EE" sz="1800" u="sng">
                <a:latin typeface="Arial" panose="020B0604020202020204" pitchFamily="34" charset="0"/>
              </a:rPr>
              <a:t>IT5 ... IT12 võetakse võll sageli avast ühe tolerantsijärgu võrra täpsem. </a:t>
            </a:r>
          </a:p>
          <a:p>
            <a:pPr algn="just" eaLnBrk="1" hangingPunct="1">
              <a:spcBef>
                <a:spcPct val="0"/>
              </a:spcBef>
              <a:buFontTx/>
              <a:buChar char="•"/>
            </a:pPr>
            <a:endParaRPr lang="et-EE" altLang="et-EE" sz="800" u="sng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Char char="•"/>
            </a:pPr>
            <a:r>
              <a:rPr lang="et-EE" altLang="et-EE" sz="1800">
                <a:latin typeface="Arial" panose="020B0604020202020204" pitchFamily="34" charset="0"/>
              </a:rPr>
              <a:t> Järgnevalt määratakse ava- või võllisüsteemi põhidetaili tolerantsivälja. </a:t>
            </a:r>
          </a:p>
          <a:p>
            <a:pPr algn="just" eaLnBrk="1" hangingPunct="1">
              <a:spcBef>
                <a:spcPct val="0"/>
              </a:spcBef>
              <a:buFontTx/>
              <a:buChar char="•"/>
            </a:pPr>
            <a:endParaRPr lang="et-EE" altLang="et-EE" sz="80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Char char="•"/>
            </a:pPr>
            <a:r>
              <a:rPr lang="et-EE" altLang="et-EE" sz="1800">
                <a:latin typeface="Arial" panose="020B0604020202020204" pitchFamily="34" charset="0"/>
              </a:rPr>
              <a:t> Teise detaili tolerantsivälja asend leitakse ISO286 põhihälvete tabelist rahuldamaks parimal viisil piirlõtkude (pingude) väärtusi.</a:t>
            </a:r>
            <a:endParaRPr lang="et-EE" altLang="et-EE" sz="1600">
              <a:latin typeface="Arial" panose="020B0604020202020204" pitchFamily="34" charset="0"/>
            </a:endParaRPr>
          </a:p>
        </p:txBody>
      </p:sp>
      <p:sp>
        <p:nvSpPr>
          <p:cNvPr id="27652" name="Rectangle 7">
            <a:extLst>
              <a:ext uri="{FF2B5EF4-FFF2-40B4-BE49-F238E27FC236}">
                <a16:creationId xmlns:a16="http://schemas.microsoft.com/office/drawing/2014/main" id="{9D1EFEB3-0372-4E5F-9716-95FCC4629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27653" name="Rectangle 8">
            <a:extLst>
              <a:ext uri="{FF2B5EF4-FFF2-40B4-BE49-F238E27FC236}">
                <a16:creationId xmlns:a16="http://schemas.microsoft.com/office/drawing/2014/main" id="{00EF441C-EB45-4C8B-9310-A577DF3B6F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27654" name="Rectangle 9">
            <a:extLst>
              <a:ext uri="{FF2B5EF4-FFF2-40B4-BE49-F238E27FC236}">
                <a16:creationId xmlns:a16="http://schemas.microsoft.com/office/drawing/2014/main" id="{AFF6D5C8-FDD4-46FA-B37C-A22C6389C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27655" name="Rectangle 10">
            <a:extLst>
              <a:ext uri="{FF2B5EF4-FFF2-40B4-BE49-F238E27FC236}">
                <a16:creationId xmlns:a16="http://schemas.microsoft.com/office/drawing/2014/main" id="{7B8A0B29-57EC-4E28-BD25-1F9F64721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27656" name="Rectangle 11">
            <a:extLst>
              <a:ext uri="{FF2B5EF4-FFF2-40B4-BE49-F238E27FC236}">
                <a16:creationId xmlns:a16="http://schemas.microsoft.com/office/drawing/2014/main" id="{28C4BAE9-DDE1-4A56-A53C-0DBCAA05B6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27657" name="Rectangle 12">
            <a:extLst>
              <a:ext uri="{FF2B5EF4-FFF2-40B4-BE49-F238E27FC236}">
                <a16:creationId xmlns:a16="http://schemas.microsoft.com/office/drawing/2014/main" id="{548460DE-B049-46D1-804A-6A7A0B02AC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575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27658" name="Rectangle 13">
            <a:extLst>
              <a:ext uri="{FF2B5EF4-FFF2-40B4-BE49-F238E27FC236}">
                <a16:creationId xmlns:a16="http://schemas.microsoft.com/office/drawing/2014/main" id="{CCB7D1C0-9648-4605-AEB8-CD65C49522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27659" name="Rectangle 14">
            <a:extLst>
              <a:ext uri="{FF2B5EF4-FFF2-40B4-BE49-F238E27FC236}">
                <a16:creationId xmlns:a16="http://schemas.microsoft.com/office/drawing/2014/main" id="{200E206C-CF1A-404B-ABE1-BCDF33D3B7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27660" name="Rectangle 15">
            <a:extLst>
              <a:ext uri="{FF2B5EF4-FFF2-40B4-BE49-F238E27FC236}">
                <a16:creationId xmlns:a16="http://schemas.microsoft.com/office/drawing/2014/main" id="{B8E6C57E-158F-4CF6-8181-18C3AD224C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005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27661" name="Rectangle 16">
            <a:extLst>
              <a:ext uri="{FF2B5EF4-FFF2-40B4-BE49-F238E27FC236}">
                <a16:creationId xmlns:a16="http://schemas.microsoft.com/office/drawing/2014/main" id="{BD243ED3-5A9D-4B1D-9A1F-48C1811A2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27662" name="Rectangle 17">
            <a:extLst>
              <a:ext uri="{FF2B5EF4-FFF2-40B4-BE49-F238E27FC236}">
                <a16:creationId xmlns:a16="http://schemas.microsoft.com/office/drawing/2014/main" id="{02EE008B-9476-44F5-B156-92E8E4E44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429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27663" name="Rectangle 18">
            <a:extLst>
              <a:ext uri="{FF2B5EF4-FFF2-40B4-BE49-F238E27FC236}">
                <a16:creationId xmlns:a16="http://schemas.microsoft.com/office/drawing/2014/main" id="{A6F38F28-9CB8-4157-B44B-163188C8B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27664" name="Rectangle 19">
            <a:extLst>
              <a:ext uri="{FF2B5EF4-FFF2-40B4-BE49-F238E27FC236}">
                <a16:creationId xmlns:a16="http://schemas.microsoft.com/office/drawing/2014/main" id="{2FF0A1A7-B137-41F4-9B2E-1E71C2E36D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graphicFrame>
        <p:nvGraphicFramePr>
          <p:cNvPr id="27665" name="Object 20">
            <a:extLst>
              <a:ext uri="{FF2B5EF4-FFF2-40B4-BE49-F238E27FC236}">
                <a16:creationId xmlns:a16="http://schemas.microsoft.com/office/drawing/2014/main" id="{5A490F43-EF38-43E6-8D84-AF981CD12E2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16238" y="1268413"/>
          <a:ext cx="273685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1" name="Equation" r:id="rId4" imgW="1663700" imgH="241300" progId="Equation.3">
                  <p:embed/>
                </p:oleObj>
              </mc:Choice>
              <mc:Fallback>
                <p:oleObj name="Equation" r:id="rId4" imgW="1663700" imgH="2413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1268413"/>
                        <a:ext cx="2736850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6" name="Rectangle 21">
            <a:extLst>
              <a:ext uri="{FF2B5EF4-FFF2-40B4-BE49-F238E27FC236}">
                <a16:creationId xmlns:a16="http://schemas.microsoft.com/office/drawing/2014/main" id="{75CDE8F4-1EBC-4EC9-BB3D-0DE92B4DAC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graphicFrame>
        <p:nvGraphicFramePr>
          <p:cNvPr id="27667" name="Object 22">
            <a:extLst>
              <a:ext uri="{FF2B5EF4-FFF2-40B4-BE49-F238E27FC236}">
                <a16:creationId xmlns:a16="http://schemas.microsoft.com/office/drawing/2014/main" id="{FF661BAE-D15D-4F92-AD0F-E66B24EEC3C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76375" y="2060575"/>
          <a:ext cx="2149475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2" name="Equation" r:id="rId6" imgW="1104900" imgH="241300" progId="Equation.3">
                  <p:embed/>
                </p:oleObj>
              </mc:Choice>
              <mc:Fallback>
                <p:oleObj name="Equation" r:id="rId6" imgW="1104900" imgH="2413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2060575"/>
                        <a:ext cx="2149475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8" name="Rectangle 23">
            <a:extLst>
              <a:ext uri="{FF2B5EF4-FFF2-40B4-BE49-F238E27FC236}">
                <a16:creationId xmlns:a16="http://schemas.microsoft.com/office/drawing/2014/main" id="{1AACD47E-E1D7-424D-B11A-3920C8E2A2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graphicFrame>
        <p:nvGraphicFramePr>
          <p:cNvPr id="27669" name="Object 24">
            <a:extLst>
              <a:ext uri="{FF2B5EF4-FFF2-40B4-BE49-F238E27FC236}">
                <a16:creationId xmlns:a16="http://schemas.microsoft.com/office/drawing/2014/main" id="{2CCD31C7-3841-44D1-BCF1-964F89BB4BF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43438" y="2060575"/>
          <a:ext cx="1404937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3" name="Equation" r:id="rId8" imgW="710891" imgH="241195" progId="Equation.3">
                  <p:embed/>
                </p:oleObj>
              </mc:Choice>
              <mc:Fallback>
                <p:oleObj name="Equation" r:id="rId8" imgW="710891" imgH="241195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2060575"/>
                        <a:ext cx="1404937" cy="46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70" name="Rectangle 25">
            <a:extLst>
              <a:ext uri="{FF2B5EF4-FFF2-40B4-BE49-F238E27FC236}">
                <a16:creationId xmlns:a16="http://schemas.microsoft.com/office/drawing/2014/main" id="{2B38C355-9139-4AA2-B706-96E4AD231A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845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graphicFrame>
        <p:nvGraphicFramePr>
          <p:cNvPr id="27671" name="Object 26">
            <a:extLst>
              <a:ext uri="{FF2B5EF4-FFF2-40B4-BE49-F238E27FC236}">
                <a16:creationId xmlns:a16="http://schemas.microsoft.com/office/drawing/2014/main" id="{32D81462-49D5-4A4E-8671-C72A4111EBB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03350" y="2852738"/>
          <a:ext cx="4105275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4" name="Equation" r:id="rId10" imgW="2235200" imgH="292100" progId="Equation.3">
                  <p:embed/>
                </p:oleObj>
              </mc:Choice>
              <mc:Fallback>
                <p:oleObj name="Equation" r:id="rId10" imgW="2235200" imgH="29210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2852738"/>
                        <a:ext cx="4105275" cy="541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72" name="Rectangle 27">
            <a:extLst>
              <a:ext uri="{FF2B5EF4-FFF2-40B4-BE49-F238E27FC236}">
                <a16:creationId xmlns:a16="http://schemas.microsoft.com/office/drawing/2014/main" id="{A602F5B2-7A75-4C9C-A9CD-74631E1F0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845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graphicFrame>
        <p:nvGraphicFramePr>
          <p:cNvPr id="27673" name="Object 28">
            <a:extLst>
              <a:ext uri="{FF2B5EF4-FFF2-40B4-BE49-F238E27FC236}">
                <a16:creationId xmlns:a16="http://schemas.microsoft.com/office/drawing/2014/main" id="{E2579DAF-57B2-4681-8341-C32A60CFF04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88125" y="2924175"/>
          <a:ext cx="136842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5" name="Equation" r:id="rId12" imgW="723586" imgH="241195" progId="Equation.3">
                  <p:embed/>
                </p:oleObj>
              </mc:Choice>
              <mc:Fallback>
                <p:oleObj name="Equation" r:id="rId12" imgW="723586" imgH="241195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25" y="2924175"/>
                        <a:ext cx="1368425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74" name="Footer Placeholder 4">
            <a:extLst>
              <a:ext uri="{FF2B5EF4-FFF2-40B4-BE49-F238E27FC236}">
                <a16:creationId xmlns:a16="http://schemas.microsoft.com/office/drawing/2014/main" id="{D10A9034-4208-49DA-8F94-E6076BBBC1AD}"/>
              </a:ext>
            </a:extLst>
          </p:cNvPr>
          <p:cNvSpPr txBox="1">
            <a:spLocks noGrp="1"/>
          </p:cNvSpPr>
          <p:nvPr/>
        </p:nvSpPr>
        <p:spPr bwMode="auto">
          <a:xfrm>
            <a:off x="1187450" y="6569075"/>
            <a:ext cx="79565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</a:p>
        </p:txBody>
      </p:sp>
      <p:sp>
        <p:nvSpPr>
          <p:cNvPr id="27675" name="Date Placeholder 1">
            <a:extLst>
              <a:ext uri="{FF2B5EF4-FFF2-40B4-BE49-F238E27FC236}">
                <a16:creationId xmlns:a16="http://schemas.microsoft.com/office/drawing/2014/main" id="{9554225E-2A5B-4EDF-A1A6-ABFE34CB861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-239713" y="6594475"/>
            <a:ext cx="8628137" cy="288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5016446A-C6BA-428A-B972-305F1C9F9E1C}" type="datetime1">
              <a:rPr lang="et-EE" altLang="et-EE" sz="1200">
                <a:solidFill>
                  <a:srgbClr val="898989"/>
                </a:solidFill>
                <a:latin typeface="Arial" panose="020B0604020202020204" pitchFamily="34" charset="0"/>
              </a:rPr>
              <a:pPr algn="ctr" eaLnBrk="1" hangingPunct="1">
                <a:spcBef>
                  <a:spcPct val="0"/>
                </a:spcBef>
                <a:buFontTx/>
                <a:buNone/>
              </a:pPr>
              <a:t>27.01.2019</a:t>
            </a:fld>
            <a:endParaRPr lang="et-EE" altLang="et-EE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>
            <a:extLst>
              <a:ext uri="{FF2B5EF4-FFF2-40B4-BE49-F238E27FC236}">
                <a16:creationId xmlns:a16="http://schemas.microsoft.com/office/drawing/2014/main" id="{CEB3CF05-6E18-4478-BA18-341CF4DABCC5}"/>
              </a:ext>
            </a:extLst>
          </p:cNvPr>
          <p:cNvSpPr>
            <a:spLocks/>
          </p:cNvSpPr>
          <p:nvPr/>
        </p:nvSpPr>
        <p:spPr bwMode="auto">
          <a:xfrm>
            <a:off x="468313" y="0"/>
            <a:ext cx="7272337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800" b="1" u="sng">
                <a:latin typeface="Arial" panose="020B0604020202020204" pitchFamily="34" charset="0"/>
              </a:rPr>
              <a:t>1. Istu analüüs ja süntees</a:t>
            </a:r>
          </a:p>
        </p:txBody>
      </p:sp>
      <p:sp>
        <p:nvSpPr>
          <p:cNvPr id="29699" name="Rectangle 6">
            <a:extLst>
              <a:ext uri="{FF2B5EF4-FFF2-40B4-BE49-F238E27FC236}">
                <a16:creationId xmlns:a16="http://schemas.microsoft.com/office/drawing/2014/main" id="{FFF41A30-D6A2-4492-B399-49D8DA0F10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620713"/>
            <a:ext cx="7848600" cy="524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400" b="1" u="sng">
                <a:latin typeface="Arial" panose="020B0604020202020204" pitchFamily="34" charset="0"/>
              </a:rPr>
              <a:t>Ülesanne 2. Istu sünteesi näide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 b="1" u="sng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 b="1" u="sng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b="1">
                <a:latin typeface="Arial" panose="020B0604020202020204" pitchFamily="34" charset="0"/>
              </a:rPr>
              <a:t>Antud nimimõõde Ø160 mm ning  vajalikud piirpingud N</a:t>
            </a:r>
            <a:r>
              <a:rPr lang="et-EE" altLang="et-EE" sz="1800" b="1" baseline="-25000">
                <a:latin typeface="Arial" panose="020B0604020202020204" pitchFamily="34" charset="0"/>
              </a:rPr>
              <a:t>min</a:t>
            </a:r>
            <a:r>
              <a:rPr lang="et-EE" altLang="et-EE" sz="1800" b="1">
                <a:latin typeface="Arial" panose="020B0604020202020204" pitchFamily="34" charset="0"/>
              </a:rPr>
              <a:t>= 17µm ja    N</a:t>
            </a:r>
            <a:r>
              <a:rPr lang="et-EE" altLang="et-EE" sz="1800" b="1" baseline="-25000">
                <a:latin typeface="Arial" panose="020B0604020202020204" pitchFamily="34" charset="0"/>
              </a:rPr>
              <a:t>max</a:t>
            </a:r>
            <a:r>
              <a:rPr lang="et-EE" altLang="et-EE" sz="1800" b="1">
                <a:latin typeface="Arial" panose="020B0604020202020204" pitchFamily="34" charset="0"/>
              </a:rPr>
              <a:t> = 85 µm, avasüsteem. Leida sobiv pressliite standardist.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 b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b="1" u="sng">
                <a:latin typeface="Arial" panose="020B0604020202020204" pitchFamily="34" charset="0"/>
              </a:rPr>
              <a:t>Pressliite kontakti survepinge (kontakksurve </a:t>
            </a:r>
            <a:r>
              <a:rPr lang="et-EE" altLang="et-EE" sz="1800" b="1" i="1" u="sng">
                <a:latin typeface="Arial" panose="020B0604020202020204" pitchFamily="34" charset="0"/>
              </a:rPr>
              <a:t>p</a:t>
            </a:r>
            <a:r>
              <a:rPr lang="et-EE" altLang="et-EE" sz="1800" b="1" u="sng">
                <a:latin typeface="Arial" panose="020B0604020202020204" pitchFamily="34" charset="0"/>
              </a:rPr>
              <a:t>) sõltuvub pingust !!!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t-EE" sz="1800" b="1" u="sng">
                <a:latin typeface="Arial" panose="020B0604020202020204" pitchFamily="34" charset="0"/>
              </a:rPr>
              <a:t>Võlli kontaktpinna</a:t>
            </a:r>
            <a:r>
              <a:rPr lang="et-EE" altLang="et-EE" sz="1800" b="1" u="sng">
                <a:latin typeface="Arial" panose="020B0604020202020204" pitchFamily="34" charset="0"/>
              </a:rPr>
              <a:t> s</a:t>
            </a:r>
            <a:r>
              <a:rPr lang="en-US" altLang="et-EE" sz="1800" b="1" u="sng">
                <a:latin typeface="Arial" panose="020B0604020202020204" pitchFamily="34" charset="0"/>
              </a:rPr>
              <a:t>urvepinge</a:t>
            </a:r>
            <a:r>
              <a:rPr lang="et-EE" altLang="et-EE" sz="1800" b="1" u="sng">
                <a:latin typeface="Arial" panose="020B0604020202020204" pitchFamily="34" charset="0"/>
              </a:rPr>
              <a:t>st (kontakksurve </a:t>
            </a:r>
            <a:r>
              <a:rPr lang="et-EE" altLang="et-EE" sz="1800" b="1" i="1" u="sng">
                <a:latin typeface="Arial" panose="020B0604020202020204" pitchFamily="34" charset="0"/>
              </a:rPr>
              <a:t>p</a:t>
            </a:r>
            <a:r>
              <a:rPr lang="et-EE" altLang="et-EE" sz="1800" b="1" u="sng">
                <a:latin typeface="Arial" panose="020B0604020202020204" pitchFamily="34" charset="0"/>
              </a:rPr>
              <a:t>) tuleneb kontakti hõõrdejõud!!!</a:t>
            </a:r>
            <a:endParaRPr lang="en-US" altLang="et-EE" sz="1800" b="1" u="sng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 u="sng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 u="sng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</a:endParaRPr>
          </a:p>
        </p:txBody>
      </p:sp>
      <p:sp>
        <p:nvSpPr>
          <p:cNvPr id="29700" name="Rectangle 8">
            <a:extLst>
              <a:ext uri="{FF2B5EF4-FFF2-40B4-BE49-F238E27FC236}">
                <a16:creationId xmlns:a16="http://schemas.microsoft.com/office/drawing/2014/main" id="{87161984-FDA1-46EC-AFA7-1BED98ED4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29701" name="Rectangle 9">
            <a:extLst>
              <a:ext uri="{FF2B5EF4-FFF2-40B4-BE49-F238E27FC236}">
                <a16:creationId xmlns:a16="http://schemas.microsoft.com/office/drawing/2014/main" id="{127307FC-7C41-4956-89F1-E0426755A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29702" name="Rectangle 11">
            <a:extLst>
              <a:ext uri="{FF2B5EF4-FFF2-40B4-BE49-F238E27FC236}">
                <a16:creationId xmlns:a16="http://schemas.microsoft.com/office/drawing/2014/main" id="{C683B560-656A-406D-B8DA-66DC0D8798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29703" name="Rectangle 13">
            <a:extLst>
              <a:ext uri="{FF2B5EF4-FFF2-40B4-BE49-F238E27FC236}">
                <a16:creationId xmlns:a16="http://schemas.microsoft.com/office/drawing/2014/main" id="{6F9C80F5-8264-40D5-9646-7482D7D56F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29704" name="Rectangle 15">
            <a:extLst>
              <a:ext uri="{FF2B5EF4-FFF2-40B4-BE49-F238E27FC236}">
                <a16:creationId xmlns:a16="http://schemas.microsoft.com/office/drawing/2014/main" id="{1C966D42-142C-49E2-B93B-D9C253D4FC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29705" name="Rectangle 17">
            <a:extLst>
              <a:ext uri="{FF2B5EF4-FFF2-40B4-BE49-F238E27FC236}">
                <a16:creationId xmlns:a16="http://schemas.microsoft.com/office/drawing/2014/main" id="{B08FB53F-C750-42E3-A958-C6A66BA737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575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29706" name="Rectangle 19">
            <a:extLst>
              <a:ext uri="{FF2B5EF4-FFF2-40B4-BE49-F238E27FC236}">
                <a16:creationId xmlns:a16="http://schemas.microsoft.com/office/drawing/2014/main" id="{E554D391-F4EA-4828-96B3-CDA0EE22A5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29707" name="Rectangle 21">
            <a:extLst>
              <a:ext uri="{FF2B5EF4-FFF2-40B4-BE49-F238E27FC236}">
                <a16:creationId xmlns:a16="http://schemas.microsoft.com/office/drawing/2014/main" id="{BE074EE5-B4B6-4A55-A3A8-AC48973F68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29708" name="Rectangle 23">
            <a:extLst>
              <a:ext uri="{FF2B5EF4-FFF2-40B4-BE49-F238E27FC236}">
                <a16:creationId xmlns:a16="http://schemas.microsoft.com/office/drawing/2014/main" id="{7905BAB7-2C6A-454D-8000-CC972154A2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005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29709" name="Rectangle 25">
            <a:extLst>
              <a:ext uri="{FF2B5EF4-FFF2-40B4-BE49-F238E27FC236}">
                <a16:creationId xmlns:a16="http://schemas.microsoft.com/office/drawing/2014/main" id="{E29E7CF2-0814-4F0F-A12E-EF7D255E0C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29710" name="Rectangle 26">
            <a:extLst>
              <a:ext uri="{FF2B5EF4-FFF2-40B4-BE49-F238E27FC236}">
                <a16:creationId xmlns:a16="http://schemas.microsoft.com/office/drawing/2014/main" id="{61046AD6-B394-4FB3-A3EF-FB5C780B2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429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29711" name="Rectangle 29">
            <a:extLst>
              <a:ext uri="{FF2B5EF4-FFF2-40B4-BE49-F238E27FC236}">
                <a16:creationId xmlns:a16="http://schemas.microsoft.com/office/drawing/2014/main" id="{A2C44DFA-35CA-4C26-896B-A4CFE269E9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29712" name="Rectangle 31">
            <a:extLst>
              <a:ext uri="{FF2B5EF4-FFF2-40B4-BE49-F238E27FC236}">
                <a16:creationId xmlns:a16="http://schemas.microsoft.com/office/drawing/2014/main" id="{69A0593E-283B-4FC5-9C8E-93E1106EFB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29713" name="Rectangle 33">
            <a:extLst>
              <a:ext uri="{FF2B5EF4-FFF2-40B4-BE49-F238E27FC236}">
                <a16:creationId xmlns:a16="http://schemas.microsoft.com/office/drawing/2014/main" id="{736D8BD4-AD52-4D05-BAEF-9A82EBD435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29714" name="Rectangle 35">
            <a:extLst>
              <a:ext uri="{FF2B5EF4-FFF2-40B4-BE49-F238E27FC236}">
                <a16:creationId xmlns:a16="http://schemas.microsoft.com/office/drawing/2014/main" id="{9AA510D5-A572-4449-94C3-76F51A3D60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29715" name="Rectangle 37">
            <a:extLst>
              <a:ext uri="{FF2B5EF4-FFF2-40B4-BE49-F238E27FC236}">
                <a16:creationId xmlns:a16="http://schemas.microsoft.com/office/drawing/2014/main" id="{74CE5662-073C-4C44-A17F-E5182DACB1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29716" name="Rectangle 39">
            <a:extLst>
              <a:ext uri="{FF2B5EF4-FFF2-40B4-BE49-F238E27FC236}">
                <a16:creationId xmlns:a16="http://schemas.microsoft.com/office/drawing/2014/main" id="{FBB9F38C-6DEE-4C64-BF7A-F258A886B8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pic>
        <p:nvPicPr>
          <p:cNvPr id="29717" name="Picture 41" descr="top_racing_gear_kit_four_parts">
            <a:extLst>
              <a:ext uri="{FF2B5EF4-FFF2-40B4-BE49-F238E27FC236}">
                <a16:creationId xmlns:a16="http://schemas.microsoft.com/office/drawing/2014/main" id="{FA23E130-2838-4BF9-B9BA-10407E0C05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3482975"/>
            <a:ext cx="2952750" cy="221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18" name="Picture 42">
            <a:extLst>
              <a:ext uri="{FF2B5EF4-FFF2-40B4-BE49-F238E27FC236}">
                <a16:creationId xmlns:a16="http://schemas.microsoft.com/office/drawing/2014/main" id="{FC9C4785-B277-4F27-88AF-62A0C224D4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598863"/>
            <a:ext cx="2160587" cy="188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19" name="Rectangle 45">
            <a:extLst>
              <a:ext uri="{FF2B5EF4-FFF2-40B4-BE49-F238E27FC236}">
                <a16:creationId xmlns:a16="http://schemas.microsoft.com/office/drawing/2014/main" id="{B06916A7-8BC2-4064-9FBA-757A0ABC7B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9925" y="5516563"/>
            <a:ext cx="11445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Pressliide</a:t>
            </a:r>
            <a:endParaRPr lang="en-US" altLang="et-EE" sz="1600" b="1">
              <a:latin typeface="Arial" panose="020B0604020202020204" pitchFamily="34" charset="0"/>
            </a:endParaRPr>
          </a:p>
        </p:txBody>
      </p:sp>
      <p:sp>
        <p:nvSpPr>
          <p:cNvPr id="29720" name="Rectangle 46">
            <a:extLst>
              <a:ext uri="{FF2B5EF4-FFF2-40B4-BE49-F238E27FC236}">
                <a16:creationId xmlns:a16="http://schemas.microsoft.com/office/drawing/2014/main" id="{DD89C74C-82A6-48BD-BCE2-75CF9CE2D7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5589588"/>
            <a:ext cx="11445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Pressliide</a:t>
            </a:r>
            <a:endParaRPr lang="en-US" altLang="et-EE" sz="1600" b="1">
              <a:latin typeface="Arial" panose="020B0604020202020204" pitchFamily="34" charset="0"/>
            </a:endParaRPr>
          </a:p>
        </p:txBody>
      </p:sp>
      <p:sp>
        <p:nvSpPr>
          <p:cNvPr id="29721" name="Footer Placeholder 4">
            <a:extLst>
              <a:ext uri="{FF2B5EF4-FFF2-40B4-BE49-F238E27FC236}">
                <a16:creationId xmlns:a16="http://schemas.microsoft.com/office/drawing/2014/main" id="{37CB7DD1-2162-47DE-82E2-DB827F0A5DBE}"/>
              </a:ext>
            </a:extLst>
          </p:cNvPr>
          <p:cNvSpPr txBox="1">
            <a:spLocks noGrp="1"/>
          </p:cNvSpPr>
          <p:nvPr/>
        </p:nvSpPr>
        <p:spPr bwMode="auto">
          <a:xfrm>
            <a:off x="1116013" y="6569075"/>
            <a:ext cx="79565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</a:p>
        </p:txBody>
      </p:sp>
      <p:sp>
        <p:nvSpPr>
          <p:cNvPr id="29722" name="Date Placeholder 1">
            <a:extLst>
              <a:ext uri="{FF2B5EF4-FFF2-40B4-BE49-F238E27FC236}">
                <a16:creationId xmlns:a16="http://schemas.microsoft.com/office/drawing/2014/main" id="{F56AAFF8-6405-4319-BEC2-E8E4BE4B37F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-396875" y="6562725"/>
            <a:ext cx="9540875" cy="336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08DC82BC-9A7A-4DFF-89BC-F40302218968}" type="datetime1">
              <a:rPr lang="et-EE" altLang="et-EE" sz="1200">
                <a:solidFill>
                  <a:srgbClr val="898989"/>
                </a:solidFill>
                <a:latin typeface="Arial" panose="020B0604020202020204" pitchFamily="34" charset="0"/>
              </a:rPr>
              <a:pPr algn="ctr" eaLnBrk="1" hangingPunct="1">
                <a:spcBef>
                  <a:spcPct val="0"/>
                </a:spcBef>
                <a:buFontTx/>
                <a:buNone/>
              </a:pPr>
              <a:t>27.01.2019</a:t>
            </a:fld>
            <a:endParaRPr lang="et-EE" altLang="et-EE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5">
            <a:extLst>
              <a:ext uri="{FF2B5EF4-FFF2-40B4-BE49-F238E27FC236}">
                <a16:creationId xmlns:a16="http://schemas.microsoft.com/office/drawing/2014/main" id="{DE4A953E-0E4D-428A-AA17-AE89C1B5409F}"/>
              </a:ext>
            </a:extLst>
          </p:cNvPr>
          <p:cNvSpPr>
            <a:spLocks/>
          </p:cNvSpPr>
          <p:nvPr/>
        </p:nvSpPr>
        <p:spPr bwMode="auto">
          <a:xfrm>
            <a:off x="395288" y="0"/>
            <a:ext cx="7345362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800" b="1" u="sng">
                <a:latin typeface="Arial" panose="020B0604020202020204" pitchFamily="34" charset="0"/>
              </a:rPr>
              <a:t>1. Istu analüüs ja süntees</a:t>
            </a:r>
          </a:p>
        </p:txBody>
      </p:sp>
      <p:sp>
        <p:nvSpPr>
          <p:cNvPr id="31747" name="Rectangle 5">
            <a:extLst>
              <a:ext uri="{FF2B5EF4-FFF2-40B4-BE49-F238E27FC236}">
                <a16:creationId xmlns:a16="http://schemas.microsoft.com/office/drawing/2014/main" id="{8B3639D2-8E84-4553-9AB7-49A3A0599D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620713"/>
            <a:ext cx="7632700" cy="332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400" b="1" u="sng">
                <a:latin typeface="Arial" panose="020B0604020202020204" pitchFamily="34" charset="0"/>
              </a:rPr>
              <a:t>Ülesanne 2. Istu sünteesi näide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 b="1" u="sng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b="1" u="sng">
                <a:latin typeface="Arial" panose="020B0604020202020204" pitchFamily="34" charset="0"/>
              </a:rPr>
              <a:t>Pressliite kontakti SURVEPINGE sõltuvub pingust!!!</a:t>
            </a:r>
            <a:endParaRPr lang="et-EE" altLang="et-EE" sz="1800" u="sng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 u="sng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</a:endParaRPr>
          </a:p>
        </p:txBody>
      </p:sp>
      <p:sp>
        <p:nvSpPr>
          <p:cNvPr id="31748" name="Rectangle 7">
            <a:extLst>
              <a:ext uri="{FF2B5EF4-FFF2-40B4-BE49-F238E27FC236}">
                <a16:creationId xmlns:a16="http://schemas.microsoft.com/office/drawing/2014/main" id="{629EF2D4-CB4D-4B73-BC3A-6011AAE035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1749" name="Rectangle 8">
            <a:extLst>
              <a:ext uri="{FF2B5EF4-FFF2-40B4-BE49-F238E27FC236}">
                <a16:creationId xmlns:a16="http://schemas.microsoft.com/office/drawing/2014/main" id="{8688CF6C-1E63-4E94-B92F-9F03C1B6CA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1750" name="Rectangle 9">
            <a:extLst>
              <a:ext uri="{FF2B5EF4-FFF2-40B4-BE49-F238E27FC236}">
                <a16:creationId xmlns:a16="http://schemas.microsoft.com/office/drawing/2014/main" id="{7F6ED150-0A72-4B7F-8BF8-965371D3C7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1751" name="Rectangle 10">
            <a:extLst>
              <a:ext uri="{FF2B5EF4-FFF2-40B4-BE49-F238E27FC236}">
                <a16:creationId xmlns:a16="http://schemas.microsoft.com/office/drawing/2014/main" id="{19B61DC8-6430-4CDF-A886-1991776B6F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1752" name="Rectangle 11">
            <a:extLst>
              <a:ext uri="{FF2B5EF4-FFF2-40B4-BE49-F238E27FC236}">
                <a16:creationId xmlns:a16="http://schemas.microsoft.com/office/drawing/2014/main" id="{9339EC80-18D4-4D93-B399-30AD492A3B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1753" name="Rectangle 12">
            <a:extLst>
              <a:ext uri="{FF2B5EF4-FFF2-40B4-BE49-F238E27FC236}">
                <a16:creationId xmlns:a16="http://schemas.microsoft.com/office/drawing/2014/main" id="{DA600E19-A427-4F91-A4E1-EF12FAC4E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575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1754" name="Rectangle 13">
            <a:extLst>
              <a:ext uri="{FF2B5EF4-FFF2-40B4-BE49-F238E27FC236}">
                <a16:creationId xmlns:a16="http://schemas.microsoft.com/office/drawing/2014/main" id="{A29FF5AF-136E-46E2-B2C1-F397DD3FBA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1755" name="Rectangle 14">
            <a:extLst>
              <a:ext uri="{FF2B5EF4-FFF2-40B4-BE49-F238E27FC236}">
                <a16:creationId xmlns:a16="http://schemas.microsoft.com/office/drawing/2014/main" id="{81FB51F9-C691-432C-A818-F3B93BD779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1756" name="Rectangle 15">
            <a:extLst>
              <a:ext uri="{FF2B5EF4-FFF2-40B4-BE49-F238E27FC236}">
                <a16:creationId xmlns:a16="http://schemas.microsoft.com/office/drawing/2014/main" id="{A66A5A5C-759D-4DA1-832B-37FC4AE64C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005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1757" name="Rectangle 16">
            <a:extLst>
              <a:ext uri="{FF2B5EF4-FFF2-40B4-BE49-F238E27FC236}">
                <a16:creationId xmlns:a16="http://schemas.microsoft.com/office/drawing/2014/main" id="{2306A51B-A80C-4DF4-A944-76764F8710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1758" name="Rectangle 17">
            <a:extLst>
              <a:ext uri="{FF2B5EF4-FFF2-40B4-BE49-F238E27FC236}">
                <a16:creationId xmlns:a16="http://schemas.microsoft.com/office/drawing/2014/main" id="{0CC3090B-5D38-4BE7-AA0F-ACD7D5B556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429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1759" name="Rectangle 18">
            <a:extLst>
              <a:ext uri="{FF2B5EF4-FFF2-40B4-BE49-F238E27FC236}">
                <a16:creationId xmlns:a16="http://schemas.microsoft.com/office/drawing/2014/main" id="{CA024232-7E3C-49BA-9287-438A2F96C7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1760" name="Rectangle 19">
            <a:extLst>
              <a:ext uri="{FF2B5EF4-FFF2-40B4-BE49-F238E27FC236}">
                <a16:creationId xmlns:a16="http://schemas.microsoft.com/office/drawing/2014/main" id="{D5A97C0C-4E5F-4254-95E6-43B1F5F609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1761" name="Rectangle 20">
            <a:extLst>
              <a:ext uri="{FF2B5EF4-FFF2-40B4-BE49-F238E27FC236}">
                <a16:creationId xmlns:a16="http://schemas.microsoft.com/office/drawing/2014/main" id="{9F9DA141-DCDC-4D11-9A33-8D25F2689C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1762" name="Rectangle 21">
            <a:extLst>
              <a:ext uri="{FF2B5EF4-FFF2-40B4-BE49-F238E27FC236}">
                <a16:creationId xmlns:a16="http://schemas.microsoft.com/office/drawing/2014/main" id="{138C57DE-0580-4B09-B53F-C933022E7B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1763" name="Rectangle 22">
            <a:extLst>
              <a:ext uri="{FF2B5EF4-FFF2-40B4-BE49-F238E27FC236}">
                <a16:creationId xmlns:a16="http://schemas.microsoft.com/office/drawing/2014/main" id="{672DDF0C-6C1D-418F-9BD5-698F2A6622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1764" name="Rectangle 23">
            <a:extLst>
              <a:ext uri="{FF2B5EF4-FFF2-40B4-BE49-F238E27FC236}">
                <a16:creationId xmlns:a16="http://schemas.microsoft.com/office/drawing/2014/main" id="{B77A3FFD-1675-45BE-8DA9-1C73BEBAC8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pic>
        <p:nvPicPr>
          <p:cNvPr id="31765" name="Picture 25">
            <a:extLst>
              <a:ext uri="{FF2B5EF4-FFF2-40B4-BE49-F238E27FC236}">
                <a16:creationId xmlns:a16="http://schemas.microsoft.com/office/drawing/2014/main" id="{280B507B-D39E-4554-BAAE-01B785908F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2349500"/>
            <a:ext cx="1944687" cy="169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66" name="Rectangle 28">
            <a:extLst>
              <a:ext uri="{FF2B5EF4-FFF2-40B4-BE49-F238E27FC236}">
                <a16:creationId xmlns:a16="http://schemas.microsoft.com/office/drawing/2014/main" id="{44548E88-3219-4362-8166-63F318547F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4005263"/>
            <a:ext cx="11445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Pressliide</a:t>
            </a:r>
            <a:endParaRPr lang="en-US" altLang="et-EE" sz="1600" b="1">
              <a:latin typeface="Arial" panose="020B0604020202020204" pitchFamily="34" charset="0"/>
            </a:endParaRPr>
          </a:p>
        </p:txBody>
      </p:sp>
      <p:pic>
        <p:nvPicPr>
          <p:cNvPr id="31767" name="Picture 30">
            <a:extLst>
              <a:ext uri="{FF2B5EF4-FFF2-40B4-BE49-F238E27FC236}">
                <a16:creationId xmlns:a16="http://schemas.microsoft.com/office/drawing/2014/main" id="{3AA5A25C-5E62-440A-8552-D6B07C3CA6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2349500"/>
            <a:ext cx="2128838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68" name="Rectangle 31">
            <a:extLst>
              <a:ext uri="{FF2B5EF4-FFF2-40B4-BE49-F238E27FC236}">
                <a16:creationId xmlns:a16="http://schemas.microsoft.com/office/drawing/2014/main" id="{3EE5673D-D200-4766-B006-D2D20999F4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7675" y="4149725"/>
            <a:ext cx="2352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Pressliide kontaktpind</a:t>
            </a:r>
            <a:endParaRPr lang="en-US" altLang="et-EE" sz="1600" b="1">
              <a:latin typeface="Arial" panose="020B0604020202020204" pitchFamily="34" charset="0"/>
            </a:endParaRPr>
          </a:p>
        </p:txBody>
      </p:sp>
      <p:pic>
        <p:nvPicPr>
          <p:cNvPr id="31769" name="Picture 32">
            <a:extLst>
              <a:ext uri="{FF2B5EF4-FFF2-40B4-BE49-F238E27FC236}">
                <a16:creationId xmlns:a16="http://schemas.microsoft.com/office/drawing/2014/main" id="{CCE08C59-F70A-44CF-9099-4DAFFBD229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2420938"/>
            <a:ext cx="1647825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70" name="Rectangle 33">
            <a:extLst>
              <a:ext uri="{FF2B5EF4-FFF2-40B4-BE49-F238E27FC236}">
                <a16:creationId xmlns:a16="http://schemas.microsoft.com/office/drawing/2014/main" id="{38E8C13D-356E-4EBE-837E-BBC90EF35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4525" y="3933825"/>
            <a:ext cx="36004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t-EE" sz="1600" b="1">
                <a:latin typeface="Arial" panose="020B0604020202020204" pitchFamily="34" charset="0"/>
              </a:rPr>
              <a:t>Võlli kontaktpinna</a:t>
            </a:r>
            <a:r>
              <a:rPr lang="et-EE" altLang="et-EE" sz="1600" b="1">
                <a:latin typeface="Arial" panose="020B0604020202020204" pitchFamily="34" charset="0"/>
              </a:rPr>
              <a:t> s</a:t>
            </a:r>
            <a:r>
              <a:rPr lang="en-US" altLang="et-EE" sz="1600" b="1">
                <a:latin typeface="Arial" panose="020B0604020202020204" pitchFamily="34" charset="0"/>
              </a:rPr>
              <a:t>urvepinge</a:t>
            </a:r>
            <a:r>
              <a:rPr lang="et-EE" altLang="et-EE" sz="1600" b="1">
                <a:latin typeface="Arial" panose="020B0604020202020204" pitchFamily="34" charset="0"/>
              </a:rPr>
              <a:t>st tuleneb kontakti hõõrdejõud</a:t>
            </a:r>
            <a:endParaRPr lang="en-US" altLang="et-EE" sz="1600" b="1">
              <a:latin typeface="Arial" panose="020B0604020202020204" pitchFamily="34" charset="0"/>
            </a:endParaRPr>
          </a:p>
        </p:txBody>
      </p:sp>
      <p:sp>
        <p:nvSpPr>
          <p:cNvPr id="31771" name="Rectangle 34">
            <a:extLst>
              <a:ext uri="{FF2B5EF4-FFF2-40B4-BE49-F238E27FC236}">
                <a16:creationId xmlns:a16="http://schemas.microsoft.com/office/drawing/2014/main" id="{F960B41A-37C3-4D42-98D7-6BDAC8845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4797425"/>
            <a:ext cx="41052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t-EE" sz="1600" b="1">
                <a:latin typeface="Arial" panose="020B0604020202020204" pitchFamily="34" charset="0"/>
              </a:rPr>
              <a:t>PRESSLIITES tekivad suured pinged</a:t>
            </a:r>
            <a:r>
              <a:rPr lang="et-EE" altLang="et-EE" sz="1600" b="1">
                <a:latin typeface="Arial" panose="020B0604020202020204" pitchFamily="34" charset="0"/>
              </a:rPr>
              <a:t>,</a:t>
            </a:r>
            <a:r>
              <a:rPr lang="en-US" altLang="et-EE" sz="1600" b="1">
                <a:latin typeface="Arial" panose="020B0604020202020204" pitchFamily="34" charset="0"/>
              </a:rPr>
              <a:t> mi</a:t>
            </a:r>
            <a:r>
              <a:rPr lang="et-EE" altLang="et-EE" sz="1600" b="1">
                <a:latin typeface="Arial" panose="020B0604020202020204" pitchFamily="34" charset="0"/>
              </a:rPr>
              <a:t>s </a:t>
            </a:r>
            <a:r>
              <a:rPr lang="en-US" altLang="et-EE" sz="1600" b="1">
                <a:latin typeface="Arial" panose="020B0604020202020204" pitchFamily="34" charset="0"/>
              </a:rPr>
              <a:t>võivad põhjustada liitepindade</a:t>
            </a:r>
            <a:r>
              <a:rPr lang="et-EE" altLang="et-EE" sz="1600" b="1">
                <a:latin typeface="Arial" panose="020B0604020202020204" pitchFamily="34" charset="0"/>
              </a:rPr>
              <a:t> </a:t>
            </a:r>
            <a:r>
              <a:rPr lang="en-US" altLang="et-EE" sz="1600" b="1">
                <a:latin typeface="Arial" panose="020B0604020202020204" pitchFamily="34" charset="0"/>
              </a:rPr>
              <a:t>plastseid</a:t>
            </a:r>
            <a:r>
              <a:rPr lang="et-EE" altLang="et-EE" sz="1600" b="1">
                <a:latin typeface="Arial" panose="020B0604020202020204" pitchFamily="34" charset="0"/>
              </a:rPr>
              <a:t> </a:t>
            </a:r>
            <a:r>
              <a:rPr lang="en-US" altLang="et-EE" sz="1600" b="1">
                <a:latin typeface="Arial" panose="020B0604020202020204" pitchFamily="34" charset="0"/>
              </a:rPr>
              <a:t>deformatsioone ja detailide</a:t>
            </a:r>
            <a:r>
              <a:rPr lang="et-EE" altLang="et-EE" sz="1600" b="1">
                <a:latin typeface="Arial" panose="020B0604020202020204" pitchFamily="34" charset="0"/>
              </a:rPr>
              <a:t> väsimus</a:t>
            </a:r>
            <a:r>
              <a:rPr lang="en-US" altLang="et-EE" sz="1600" b="1">
                <a:latin typeface="Arial" panose="020B0604020202020204" pitchFamily="34" charset="0"/>
              </a:rPr>
              <a:t>purunemise</a:t>
            </a:r>
            <a:r>
              <a:rPr lang="et-EE" altLang="et-EE" sz="1600" b="1">
                <a:latin typeface="Arial" panose="020B0604020202020204" pitchFamily="34" charset="0"/>
              </a:rPr>
              <a:t>. Seega tuleb sätestada kontaktsurve </a:t>
            </a:r>
            <a:r>
              <a:rPr lang="et-EE" altLang="et-EE" sz="1600" b="1" i="1">
                <a:latin typeface="Arial" panose="020B0604020202020204" pitchFamily="34" charset="0"/>
              </a:rPr>
              <a:t>p</a:t>
            </a:r>
            <a:r>
              <a:rPr lang="et-EE" altLang="et-EE" sz="1600" b="1">
                <a:latin typeface="Arial" panose="020B0604020202020204" pitchFamily="34" charset="0"/>
              </a:rPr>
              <a:t> väärtuse piirang.</a:t>
            </a:r>
            <a:endParaRPr lang="en-US" altLang="et-EE" sz="1600" b="1">
              <a:latin typeface="Arial" panose="020B0604020202020204" pitchFamily="34" charset="0"/>
            </a:endParaRPr>
          </a:p>
        </p:txBody>
      </p:sp>
      <p:pic>
        <p:nvPicPr>
          <p:cNvPr id="31772" name="Picture 35">
            <a:extLst>
              <a:ext uri="{FF2B5EF4-FFF2-40B4-BE49-F238E27FC236}">
                <a16:creationId xmlns:a16="http://schemas.microsoft.com/office/drawing/2014/main" id="{56A53BD0-7C40-49CC-8FD4-0416CEE76B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868863"/>
            <a:ext cx="255270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73" name="Footer Placeholder 4">
            <a:extLst>
              <a:ext uri="{FF2B5EF4-FFF2-40B4-BE49-F238E27FC236}">
                <a16:creationId xmlns:a16="http://schemas.microsoft.com/office/drawing/2014/main" id="{256B8A94-000E-4A96-A170-D3E4C1C35177}"/>
              </a:ext>
            </a:extLst>
          </p:cNvPr>
          <p:cNvSpPr txBox="1">
            <a:spLocks noGrp="1"/>
          </p:cNvSpPr>
          <p:nvPr/>
        </p:nvSpPr>
        <p:spPr bwMode="auto">
          <a:xfrm>
            <a:off x="1187450" y="6569075"/>
            <a:ext cx="79565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</a:t>
            </a:r>
          </a:p>
        </p:txBody>
      </p:sp>
      <p:sp>
        <p:nvSpPr>
          <p:cNvPr id="31774" name="Date Placeholder 1">
            <a:extLst>
              <a:ext uri="{FF2B5EF4-FFF2-40B4-BE49-F238E27FC236}">
                <a16:creationId xmlns:a16="http://schemas.microsoft.com/office/drawing/2014/main" id="{D379FD38-1894-498C-B324-D6F3481D392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-396875" y="6597650"/>
            <a:ext cx="9540875" cy="288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4F139439-83D3-47A2-AF79-3E8954ABC12D}" type="datetime1">
              <a:rPr lang="et-EE" altLang="et-EE" sz="1200">
                <a:solidFill>
                  <a:srgbClr val="898989"/>
                </a:solidFill>
                <a:latin typeface="Arial" panose="020B0604020202020204" pitchFamily="34" charset="0"/>
              </a:rPr>
              <a:pPr algn="ctr" eaLnBrk="1" hangingPunct="1">
                <a:spcBef>
                  <a:spcPct val="0"/>
                </a:spcBef>
                <a:buFontTx/>
                <a:buNone/>
              </a:pPr>
              <a:t>27.01.2019</a:t>
            </a:fld>
            <a:endParaRPr lang="et-EE" altLang="et-EE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5">
            <a:extLst>
              <a:ext uri="{FF2B5EF4-FFF2-40B4-BE49-F238E27FC236}">
                <a16:creationId xmlns:a16="http://schemas.microsoft.com/office/drawing/2014/main" id="{AC8D4C77-8231-49DA-86AD-0BB85AC95948}"/>
              </a:ext>
            </a:extLst>
          </p:cNvPr>
          <p:cNvSpPr>
            <a:spLocks/>
          </p:cNvSpPr>
          <p:nvPr/>
        </p:nvSpPr>
        <p:spPr bwMode="auto">
          <a:xfrm>
            <a:off x="468313" y="0"/>
            <a:ext cx="7272337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800" b="1" u="sng">
                <a:latin typeface="Arial" panose="020B0604020202020204" pitchFamily="34" charset="0"/>
              </a:rPr>
              <a:t>1. Istu analüüs ja süntees</a:t>
            </a:r>
          </a:p>
        </p:txBody>
      </p:sp>
      <p:sp>
        <p:nvSpPr>
          <p:cNvPr id="33795" name="Rectangle 5">
            <a:extLst>
              <a:ext uri="{FF2B5EF4-FFF2-40B4-BE49-F238E27FC236}">
                <a16:creationId xmlns:a16="http://schemas.microsoft.com/office/drawing/2014/main" id="{6B5C8DE5-7B2E-4772-9EAB-77CB73E975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620713"/>
            <a:ext cx="8748712" cy="576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4036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4036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4036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403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44750" indent="-3429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403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90195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403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5915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403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81635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403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7355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403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400" b="1" u="sng">
                <a:latin typeface="Arial" panose="020B0604020202020204" pitchFamily="34" charset="0"/>
              </a:rPr>
              <a:t>Ülesanne 2. Istu sünteesi näide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 b="1" u="sng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b="1">
                <a:latin typeface="Arial" panose="020B0604020202020204" pitchFamily="34" charset="0"/>
              </a:rPr>
              <a:t>Antud nimimõõde Ø160 mm ning  vajaliku piirpingud N</a:t>
            </a:r>
            <a:r>
              <a:rPr lang="et-EE" altLang="et-EE" sz="1800" b="1" baseline="-25000">
                <a:latin typeface="Arial" panose="020B0604020202020204" pitchFamily="34" charset="0"/>
              </a:rPr>
              <a:t>min</a:t>
            </a:r>
            <a:r>
              <a:rPr lang="et-EE" altLang="et-EE" sz="1800" b="1">
                <a:latin typeface="Arial" panose="020B0604020202020204" pitchFamily="34" charset="0"/>
              </a:rPr>
              <a:t>= 17µm ja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b="1">
                <a:latin typeface="Arial" panose="020B0604020202020204" pitchFamily="34" charset="0"/>
              </a:rPr>
              <a:t>N</a:t>
            </a:r>
            <a:r>
              <a:rPr lang="et-EE" altLang="et-EE" sz="1800" b="1" baseline="-25000">
                <a:latin typeface="Arial" panose="020B0604020202020204" pitchFamily="34" charset="0"/>
              </a:rPr>
              <a:t>max</a:t>
            </a:r>
            <a:r>
              <a:rPr lang="et-EE" altLang="et-EE" sz="1800" b="1">
                <a:latin typeface="Arial" panose="020B0604020202020204" pitchFamily="34" charset="0"/>
              </a:rPr>
              <a:t> = 85 µm, avasüsteem. Leida sobiv pressliite standardist.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>
                <a:latin typeface="Arial" panose="020B0604020202020204" pitchFamily="34" charset="0"/>
              </a:rPr>
              <a:t>Istu tolerants: 			            </a:t>
            </a:r>
            <a:r>
              <a:rPr lang="el-GR" altLang="et-EE" sz="1800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et-EE" altLang="et-EE" sz="180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el-GR" altLang="et-EE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800">
                <a:latin typeface="Arial" panose="020B0604020202020204" pitchFamily="34" charset="0"/>
              </a:rPr>
              <a:t>			     </a:t>
            </a:r>
            <a:r>
              <a:rPr lang="el-GR" altLang="et-EE" sz="1800">
                <a:latin typeface="Arial" panose="020B0604020202020204" pitchFamily="34" charset="0"/>
              </a:rPr>
              <a:t>μ</a:t>
            </a:r>
            <a:r>
              <a:rPr lang="et-EE" altLang="et-EE" sz="1800">
                <a:latin typeface="Arial" panose="020B0604020202020204" pitchFamily="34" charset="0"/>
              </a:rPr>
              <a:t>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>
                <a:latin typeface="Arial" panose="020B0604020202020204" pitchFamily="34" charset="0"/>
              </a:rPr>
              <a:t>Kui võtta kõlblike detailide saamise tõenäosuseks 0,9973, siis</a:t>
            </a:r>
            <a:endParaRPr lang="et-EE" altLang="et-EE" sz="800">
              <a:latin typeface="Arial" panose="020B0604020202020204" pitchFamily="34" charset="0"/>
            </a:endParaRPr>
          </a:p>
          <a:p>
            <a:pPr lvl="4" eaLnBrk="1" hangingPunct="1">
              <a:spcBef>
                <a:spcPct val="0"/>
              </a:spcBef>
              <a:buFontTx/>
              <a:buNone/>
            </a:pPr>
            <a:endParaRPr lang="et-EE" altLang="et-EE" sz="1800" u="sng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>
                <a:latin typeface="Arial" panose="020B0604020202020204" pitchFamily="34" charset="0"/>
              </a:rPr>
              <a:t>			    </a:t>
            </a:r>
            <a:r>
              <a:rPr lang="el-GR" altLang="et-EE" sz="1800">
                <a:latin typeface="Arial" panose="020B0604020202020204" pitchFamily="34" charset="0"/>
              </a:rPr>
              <a:t>μ</a:t>
            </a:r>
            <a:r>
              <a:rPr lang="et-EE" altLang="et-EE" sz="1800">
                <a:latin typeface="Arial" panose="020B0604020202020204" pitchFamily="34" charset="0"/>
              </a:rPr>
              <a:t>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>
                <a:latin typeface="Arial" panose="020B0604020202020204" pitchFamily="34" charset="0"/>
              </a:rPr>
              <a:t>ISO 286 piirhälbete tabelitest leiame IT6=25 μm, IT7=40 μm ja IT8=63 μm.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>
                <a:latin typeface="Arial" panose="020B0604020202020204" pitchFamily="34" charset="0"/>
              </a:rPr>
              <a:t>Valime IT7 ja avasüsteemi. Valides põhiavaks H7, saab istu analüüsi skeemi järgi:</a:t>
            </a:r>
            <a:endParaRPr lang="et-EE" altLang="et-EE" sz="1800" i="1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t-EE" altLang="et-EE" sz="1800" i="1">
                <a:latin typeface="Arial" panose="020B0604020202020204" pitchFamily="34" charset="0"/>
              </a:rPr>
              <a:t>EI </a:t>
            </a:r>
            <a:r>
              <a:rPr lang="et-EE" altLang="et-EE" sz="1800">
                <a:latin typeface="Arial" panose="020B0604020202020204" pitchFamily="34" charset="0"/>
              </a:rPr>
              <a:t>= 0 ja </a:t>
            </a:r>
            <a:r>
              <a:rPr lang="et-EE" altLang="et-EE" sz="1800" i="1">
                <a:latin typeface="Arial" panose="020B0604020202020204" pitchFamily="34" charset="0"/>
              </a:rPr>
              <a:t>ES</a:t>
            </a:r>
            <a:r>
              <a:rPr lang="et-EE" altLang="et-EE" sz="1800">
                <a:latin typeface="Arial" panose="020B0604020202020204" pitchFamily="34" charset="0"/>
              </a:rPr>
              <a:t> = +</a:t>
            </a:r>
            <a:r>
              <a:rPr lang="et-EE" altLang="et-EE" sz="1800" i="1">
                <a:latin typeface="Arial" panose="020B0604020202020204" pitchFamily="34" charset="0"/>
              </a:rPr>
              <a:t>T</a:t>
            </a:r>
            <a:r>
              <a:rPr lang="et-EE" altLang="et-EE" sz="1800" i="1" baseline="-25000">
                <a:latin typeface="Arial" panose="020B0604020202020204" pitchFamily="34" charset="0"/>
              </a:rPr>
              <a:t>D</a:t>
            </a:r>
            <a:r>
              <a:rPr lang="et-EE" altLang="et-EE" sz="1800">
                <a:latin typeface="Arial" panose="020B0604020202020204" pitchFamily="34" charset="0"/>
              </a:rPr>
              <a:t> = 40 μm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>
                <a:latin typeface="Arial" panose="020B0604020202020204" pitchFamily="34" charset="0"/>
              </a:rPr>
              <a:t>Siis võlli põhihälve:</a:t>
            </a:r>
            <a:endParaRPr lang="et-EE" altLang="et-EE" sz="1800" i="1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t-EE" altLang="et-EE" sz="1800" i="1">
                <a:latin typeface="Arial" panose="020B0604020202020204" pitchFamily="34" charset="0"/>
              </a:rPr>
              <a:t>ei</a:t>
            </a:r>
            <a:r>
              <a:rPr lang="et-EE" altLang="et-EE" sz="1800">
                <a:latin typeface="Arial" panose="020B0604020202020204" pitchFamily="34" charset="0"/>
              </a:rPr>
              <a:t> =  </a:t>
            </a:r>
            <a:r>
              <a:rPr lang="et-EE" altLang="et-EE" sz="1800" i="1">
                <a:latin typeface="Arial" panose="020B0604020202020204" pitchFamily="34" charset="0"/>
              </a:rPr>
              <a:t>T</a:t>
            </a:r>
            <a:r>
              <a:rPr lang="et-EE" altLang="et-EE" sz="1800" i="1" baseline="-25000">
                <a:latin typeface="Arial" panose="020B0604020202020204" pitchFamily="34" charset="0"/>
              </a:rPr>
              <a:t>D</a:t>
            </a:r>
            <a:r>
              <a:rPr lang="et-EE" altLang="et-EE" sz="1800" i="1">
                <a:latin typeface="Arial" panose="020B0604020202020204" pitchFamily="34" charset="0"/>
              </a:rPr>
              <a:t> </a:t>
            </a:r>
            <a:r>
              <a:rPr lang="et-EE" altLang="et-EE" sz="1800">
                <a:latin typeface="Arial" panose="020B0604020202020204" pitchFamily="34" charset="0"/>
              </a:rPr>
              <a:t>+ </a:t>
            </a:r>
            <a:r>
              <a:rPr lang="et-EE" altLang="et-EE" sz="1800" i="1">
                <a:latin typeface="Arial" panose="020B0604020202020204" pitchFamily="34" charset="0"/>
              </a:rPr>
              <a:t>N</a:t>
            </a:r>
            <a:r>
              <a:rPr lang="et-EE" altLang="et-EE" sz="1800" i="1" baseline="-25000">
                <a:latin typeface="Arial" panose="020B0604020202020204" pitchFamily="34" charset="0"/>
              </a:rPr>
              <a:t>min</a:t>
            </a:r>
            <a:r>
              <a:rPr lang="et-EE" altLang="et-EE" sz="1800">
                <a:latin typeface="Arial" panose="020B0604020202020204" pitchFamily="34" charset="0"/>
              </a:rPr>
              <a:t> = 40 + 17 = 57 μm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>
                <a:latin typeface="Arial" panose="020B0604020202020204" pitchFamily="34" charset="0"/>
              </a:rPr>
              <a:t>Võlli IT peaks olema IT6. Sellele lähim standartne põhihälve on </a:t>
            </a:r>
            <a:r>
              <a:rPr lang="et-EE" altLang="et-EE" sz="1800" i="1">
                <a:latin typeface="Arial" panose="020B0604020202020204" pitchFamily="34" charset="0"/>
              </a:rPr>
              <a:t>r6</a:t>
            </a:r>
            <a:r>
              <a:rPr lang="et-EE" altLang="et-EE" sz="1800">
                <a:latin typeface="Arial" panose="020B0604020202020204" pitchFamily="34" charset="0"/>
              </a:rPr>
              <a:t>, mille ei = 65 μm.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</a:endParaRPr>
          </a:p>
        </p:txBody>
      </p:sp>
      <p:sp>
        <p:nvSpPr>
          <p:cNvPr id="33796" name="Rectangle 7">
            <a:extLst>
              <a:ext uri="{FF2B5EF4-FFF2-40B4-BE49-F238E27FC236}">
                <a16:creationId xmlns:a16="http://schemas.microsoft.com/office/drawing/2014/main" id="{84D10BF4-2C21-4294-BFCA-3E3D9C9BB9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3797" name="Rectangle 8">
            <a:extLst>
              <a:ext uri="{FF2B5EF4-FFF2-40B4-BE49-F238E27FC236}">
                <a16:creationId xmlns:a16="http://schemas.microsoft.com/office/drawing/2014/main" id="{4A49AC5E-946A-45F7-8A8D-9B1726F35A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3798" name="Rectangle 9">
            <a:extLst>
              <a:ext uri="{FF2B5EF4-FFF2-40B4-BE49-F238E27FC236}">
                <a16:creationId xmlns:a16="http://schemas.microsoft.com/office/drawing/2014/main" id="{702DD21C-9493-40E1-8E19-1FA0B53D66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3799" name="Rectangle 10">
            <a:extLst>
              <a:ext uri="{FF2B5EF4-FFF2-40B4-BE49-F238E27FC236}">
                <a16:creationId xmlns:a16="http://schemas.microsoft.com/office/drawing/2014/main" id="{8676D3A8-7012-49D3-9828-B428E855D2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3800" name="Rectangle 11">
            <a:extLst>
              <a:ext uri="{FF2B5EF4-FFF2-40B4-BE49-F238E27FC236}">
                <a16:creationId xmlns:a16="http://schemas.microsoft.com/office/drawing/2014/main" id="{AB119A3F-3489-4A11-8EB4-3FD9D268F9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3801" name="Rectangle 12">
            <a:extLst>
              <a:ext uri="{FF2B5EF4-FFF2-40B4-BE49-F238E27FC236}">
                <a16:creationId xmlns:a16="http://schemas.microsoft.com/office/drawing/2014/main" id="{88ED58C5-7248-4539-9927-FB8D37744E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575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3802" name="Rectangle 13">
            <a:extLst>
              <a:ext uri="{FF2B5EF4-FFF2-40B4-BE49-F238E27FC236}">
                <a16:creationId xmlns:a16="http://schemas.microsoft.com/office/drawing/2014/main" id="{82FE05B0-437E-49E0-A1E7-0B4B906D64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3803" name="Rectangle 14">
            <a:extLst>
              <a:ext uri="{FF2B5EF4-FFF2-40B4-BE49-F238E27FC236}">
                <a16:creationId xmlns:a16="http://schemas.microsoft.com/office/drawing/2014/main" id="{2887C55B-4792-4CAE-94F9-FCB1CED130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3804" name="Rectangle 15">
            <a:extLst>
              <a:ext uri="{FF2B5EF4-FFF2-40B4-BE49-F238E27FC236}">
                <a16:creationId xmlns:a16="http://schemas.microsoft.com/office/drawing/2014/main" id="{061D405D-750F-410A-B7EB-D9F0432884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005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3805" name="Rectangle 16">
            <a:extLst>
              <a:ext uri="{FF2B5EF4-FFF2-40B4-BE49-F238E27FC236}">
                <a16:creationId xmlns:a16="http://schemas.microsoft.com/office/drawing/2014/main" id="{A5321351-F1D3-4BBD-B3B5-81CB520A2C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3806" name="Rectangle 17">
            <a:extLst>
              <a:ext uri="{FF2B5EF4-FFF2-40B4-BE49-F238E27FC236}">
                <a16:creationId xmlns:a16="http://schemas.microsoft.com/office/drawing/2014/main" id="{8451FFF0-923D-4284-BA86-FB29C98105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429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3807" name="Rectangle 18">
            <a:extLst>
              <a:ext uri="{FF2B5EF4-FFF2-40B4-BE49-F238E27FC236}">
                <a16:creationId xmlns:a16="http://schemas.microsoft.com/office/drawing/2014/main" id="{7823D508-2396-48F5-84A9-DBC95BE0BE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3808" name="Rectangle 19">
            <a:extLst>
              <a:ext uri="{FF2B5EF4-FFF2-40B4-BE49-F238E27FC236}">
                <a16:creationId xmlns:a16="http://schemas.microsoft.com/office/drawing/2014/main" id="{B3CCF161-8619-4DD9-990D-9EEED4D513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3809" name="Rectangle 20">
            <a:extLst>
              <a:ext uri="{FF2B5EF4-FFF2-40B4-BE49-F238E27FC236}">
                <a16:creationId xmlns:a16="http://schemas.microsoft.com/office/drawing/2014/main" id="{96AE2417-E199-4FDD-81DC-50B1CBAE24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3810" name="Rectangle 21">
            <a:extLst>
              <a:ext uri="{FF2B5EF4-FFF2-40B4-BE49-F238E27FC236}">
                <a16:creationId xmlns:a16="http://schemas.microsoft.com/office/drawing/2014/main" id="{FD4D51E6-4D20-4B39-BD2A-CCA6BC3D07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3811" name="Rectangle 22">
            <a:extLst>
              <a:ext uri="{FF2B5EF4-FFF2-40B4-BE49-F238E27FC236}">
                <a16:creationId xmlns:a16="http://schemas.microsoft.com/office/drawing/2014/main" id="{3FC9F761-3994-42D9-A8A1-5343649B13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3812" name="Rectangle 23">
            <a:extLst>
              <a:ext uri="{FF2B5EF4-FFF2-40B4-BE49-F238E27FC236}">
                <a16:creationId xmlns:a16="http://schemas.microsoft.com/office/drawing/2014/main" id="{2BEC57C6-A10F-437E-8372-DE54198B70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3813" name="Rectangle 33">
            <a:extLst>
              <a:ext uri="{FF2B5EF4-FFF2-40B4-BE49-F238E27FC236}">
                <a16:creationId xmlns:a16="http://schemas.microsoft.com/office/drawing/2014/main" id="{A226B988-599C-455E-9D3C-74000AEBD8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graphicFrame>
        <p:nvGraphicFramePr>
          <p:cNvPr id="33814" name="Object 32">
            <a:extLst>
              <a:ext uri="{FF2B5EF4-FFF2-40B4-BE49-F238E27FC236}">
                <a16:creationId xmlns:a16="http://schemas.microsoft.com/office/drawing/2014/main" id="{25B88161-A91B-40D4-8B6B-0C76662A40D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24075" y="2060575"/>
          <a:ext cx="3671888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42" name="Equation" r:id="rId4" imgW="2032000" imgH="241300" progId="Equation.3">
                  <p:embed/>
                </p:oleObj>
              </mc:Choice>
              <mc:Fallback>
                <p:oleObj name="Equation" r:id="rId4" imgW="2032000" imgH="24130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2060575"/>
                        <a:ext cx="3671888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15" name="Rectangle 35">
            <a:extLst>
              <a:ext uri="{FF2B5EF4-FFF2-40B4-BE49-F238E27FC236}">
                <a16:creationId xmlns:a16="http://schemas.microsoft.com/office/drawing/2014/main" id="{72AEDE46-4D37-4043-A299-17378C7261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graphicFrame>
        <p:nvGraphicFramePr>
          <p:cNvPr id="33816" name="Object 34">
            <a:extLst>
              <a:ext uri="{FF2B5EF4-FFF2-40B4-BE49-F238E27FC236}">
                <a16:creationId xmlns:a16="http://schemas.microsoft.com/office/drawing/2014/main" id="{70737F07-89AF-434C-812D-53A90DFE16B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51050" y="2636838"/>
          <a:ext cx="3097213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43" name="Equation" r:id="rId6" imgW="1587500" imgH="241300" progId="Equation.3">
                  <p:embed/>
                </p:oleObj>
              </mc:Choice>
              <mc:Fallback>
                <p:oleObj name="Equation" r:id="rId6" imgW="1587500" imgH="24130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2636838"/>
                        <a:ext cx="3097213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17" name="Rectangle 37">
            <a:extLst>
              <a:ext uri="{FF2B5EF4-FFF2-40B4-BE49-F238E27FC236}">
                <a16:creationId xmlns:a16="http://schemas.microsoft.com/office/drawing/2014/main" id="{D749A9B9-6609-40E8-B15E-14B17635C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graphicFrame>
        <p:nvGraphicFramePr>
          <p:cNvPr id="33818" name="Object 36">
            <a:extLst>
              <a:ext uri="{FF2B5EF4-FFF2-40B4-BE49-F238E27FC236}">
                <a16:creationId xmlns:a16="http://schemas.microsoft.com/office/drawing/2014/main" id="{CD0777E8-7055-4D3E-8D50-59CC3D7FD9C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24075" y="3573463"/>
          <a:ext cx="316865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44" name="Equation" r:id="rId8" imgW="1727200" imgH="241300" progId="Equation.3">
                  <p:embed/>
                </p:oleObj>
              </mc:Choice>
              <mc:Fallback>
                <p:oleObj name="Equation" r:id="rId8" imgW="1727200" imgH="24130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3573463"/>
                        <a:ext cx="3168650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19" name="Footer Placeholder 4">
            <a:extLst>
              <a:ext uri="{FF2B5EF4-FFF2-40B4-BE49-F238E27FC236}">
                <a16:creationId xmlns:a16="http://schemas.microsoft.com/office/drawing/2014/main" id="{B1E2E3CB-BAB4-48C8-8320-FC2A0E1FDC0A}"/>
              </a:ext>
            </a:extLst>
          </p:cNvPr>
          <p:cNvSpPr txBox="1">
            <a:spLocks noGrp="1"/>
          </p:cNvSpPr>
          <p:nvPr/>
        </p:nvSpPr>
        <p:spPr bwMode="auto">
          <a:xfrm>
            <a:off x="1187450" y="6569075"/>
            <a:ext cx="79565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</a:p>
        </p:txBody>
      </p:sp>
      <p:sp>
        <p:nvSpPr>
          <p:cNvPr id="33820" name="Date Placeholder 1">
            <a:extLst>
              <a:ext uri="{FF2B5EF4-FFF2-40B4-BE49-F238E27FC236}">
                <a16:creationId xmlns:a16="http://schemas.microsoft.com/office/drawing/2014/main" id="{983A1D65-9E97-4238-ACB8-4B799F0FAB4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-396875" y="6562725"/>
            <a:ext cx="7705179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03447823-EB1E-4A4E-ACA4-FA838B049E42}" type="datetime1">
              <a:rPr lang="et-EE" altLang="et-EE" sz="1200">
                <a:solidFill>
                  <a:srgbClr val="898989"/>
                </a:solidFill>
                <a:latin typeface="Arial" panose="020B0604020202020204" pitchFamily="34" charset="0"/>
              </a:rPr>
              <a:pPr algn="ctr" eaLnBrk="1" hangingPunct="1">
                <a:spcBef>
                  <a:spcPct val="0"/>
                </a:spcBef>
                <a:buFontTx/>
                <a:buNone/>
              </a:pPr>
              <a:t>27.01.2019</a:t>
            </a:fld>
            <a:endParaRPr lang="et-EE" altLang="et-EE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5">
            <a:extLst>
              <a:ext uri="{FF2B5EF4-FFF2-40B4-BE49-F238E27FC236}">
                <a16:creationId xmlns:a16="http://schemas.microsoft.com/office/drawing/2014/main" id="{C93E4F81-57C8-4745-847D-D6113E75ADD5}"/>
              </a:ext>
            </a:extLst>
          </p:cNvPr>
          <p:cNvSpPr>
            <a:spLocks/>
          </p:cNvSpPr>
          <p:nvPr/>
        </p:nvSpPr>
        <p:spPr bwMode="auto">
          <a:xfrm>
            <a:off x="468313" y="0"/>
            <a:ext cx="7272337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800" b="1" u="sng">
                <a:latin typeface="Arial" panose="020B0604020202020204" pitchFamily="34" charset="0"/>
              </a:rPr>
              <a:t>1. Istu analüüs ja süntees</a:t>
            </a:r>
          </a:p>
        </p:txBody>
      </p:sp>
      <p:sp>
        <p:nvSpPr>
          <p:cNvPr id="35843" name="Rectangle 5">
            <a:extLst>
              <a:ext uri="{FF2B5EF4-FFF2-40B4-BE49-F238E27FC236}">
                <a16:creationId xmlns:a16="http://schemas.microsoft.com/office/drawing/2014/main" id="{F1567936-33F8-4542-9D18-4260FCDB7A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620713"/>
            <a:ext cx="7885112" cy="55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4036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4036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4036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403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403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403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403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403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403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400" b="1" u="sng">
                <a:latin typeface="Arial" panose="020B0604020202020204" pitchFamily="34" charset="0"/>
              </a:rPr>
              <a:t>Ülesanne 2. Istu sünteesi näide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 b="1" u="sng">
              <a:solidFill>
                <a:srgbClr val="320E04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b="1">
                <a:latin typeface="Arial" panose="020B0604020202020204" pitchFamily="34" charset="0"/>
              </a:rPr>
              <a:t>Antud nimimõõde Ø160 mm ning  vajaliku piirpingud N</a:t>
            </a:r>
            <a:r>
              <a:rPr lang="et-EE" altLang="et-EE" sz="1800" b="1" baseline="-25000">
                <a:latin typeface="Arial" panose="020B0604020202020204" pitchFamily="34" charset="0"/>
              </a:rPr>
              <a:t>min</a:t>
            </a:r>
            <a:r>
              <a:rPr lang="et-EE" altLang="et-EE" sz="1800" b="1">
                <a:latin typeface="Arial" panose="020B0604020202020204" pitchFamily="34" charset="0"/>
              </a:rPr>
              <a:t>= 17µm ja    N</a:t>
            </a:r>
            <a:r>
              <a:rPr lang="et-EE" altLang="et-EE" sz="1800" b="1" baseline="-25000">
                <a:latin typeface="Arial" panose="020B0604020202020204" pitchFamily="34" charset="0"/>
              </a:rPr>
              <a:t>max</a:t>
            </a:r>
            <a:r>
              <a:rPr lang="et-EE" altLang="et-EE" sz="1800" b="1">
                <a:latin typeface="Arial" panose="020B0604020202020204" pitchFamily="34" charset="0"/>
              </a:rPr>
              <a:t> = 85 µm, avasüsteem. Leida sobiv pressliite standardist.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 b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>
                <a:latin typeface="Arial" panose="020B0604020202020204" pitchFamily="34" charset="0"/>
              </a:rPr>
              <a:t>Võttes istuks Ø160 H7 / r6 saame: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t-EE" altLang="et-EE" sz="800" i="1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t-EE" altLang="et-EE" sz="1800" i="1">
                <a:latin typeface="Arial" panose="020B0604020202020204" pitchFamily="34" charset="0"/>
              </a:rPr>
              <a:t> EI</a:t>
            </a:r>
            <a:r>
              <a:rPr lang="et-EE" altLang="et-EE" sz="1800">
                <a:latin typeface="Arial" panose="020B0604020202020204" pitchFamily="34" charset="0"/>
              </a:rPr>
              <a:t> = 0, </a:t>
            </a:r>
            <a:r>
              <a:rPr lang="et-EE" altLang="et-EE" sz="1800" i="1">
                <a:latin typeface="Arial" panose="020B0604020202020204" pitchFamily="34" charset="0"/>
              </a:rPr>
              <a:t>ES </a:t>
            </a:r>
            <a:r>
              <a:rPr lang="et-EE" altLang="et-EE" sz="1800">
                <a:latin typeface="Arial" panose="020B0604020202020204" pitchFamily="34" charset="0"/>
              </a:rPr>
              <a:t>= 40 μm, </a:t>
            </a:r>
            <a:r>
              <a:rPr lang="et-EE" altLang="et-EE" sz="1800" i="1">
                <a:latin typeface="Arial" panose="020B0604020202020204" pitchFamily="34" charset="0"/>
              </a:rPr>
              <a:t>ei</a:t>
            </a:r>
            <a:r>
              <a:rPr lang="et-EE" altLang="et-EE" sz="1800">
                <a:latin typeface="Arial" panose="020B0604020202020204" pitchFamily="34" charset="0"/>
              </a:rPr>
              <a:t> = 65 μm, </a:t>
            </a:r>
            <a:r>
              <a:rPr lang="et-EE" altLang="et-EE" sz="1800" i="1">
                <a:latin typeface="Arial" panose="020B0604020202020204" pitchFamily="34" charset="0"/>
              </a:rPr>
              <a:t>es</a:t>
            </a:r>
            <a:r>
              <a:rPr lang="et-EE" altLang="et-EE" sz="1800">
                <a:latin typeface="Arial" panose="020B0604020202020204" pitchFamily="34" charset="0"/>
              </a:rPr>
              <a:t> = 90 μm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>
                <a:latin typeface="Arial" panose="020B0604020202020204" pitchFamily="34" charset="0"/>
              </a:rPr>
              <a:t>Kontrollime, kui suured on selle valitud pingistu Ø160 H7 / r6 pingud:</a:t>
            </a:r>
            <a:endParaRPr lang="et-EE" altLang="et-EE" sz="1800" i="1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t-EE" altLang="et-EE" sz="800" i="1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t-EE" altLang="et-EE" sz="1800" i="1">
                <a:latin typeface="Arial" panose="020B0604020202020204" pitchFamily="34" charset="0"/>
              </a:rPr>
              <a:t>N</a:t>
            </a:r>
            <a:r>
              <a:rPr lang="et-EE" altLang="et-EE" sz="1800" i="1" baseline="-25000">
                <a:latin typeface="Arial" panose="020B0604020202020204" pitchFamily="34" charset="0"/>
              </a:rPr>
              <a:t>min</a:t>
            </a:r>
            <a:r>
              <a:rPr lang="et-EE" altLang="et-EE" sz="1800">
                <a:latin typeface="Arial" panose="020B0604020202020204" pitchFamily="34" charset="0"/>
              </a:rPr>
              <a:t> = </a:t>
            </a:r>
            <a:r>
              <a:rPr lang="et-EE" altLang="et-EE" sz="1800" i="1">
                <a:latin typeface="Arial" panose="020B0604020202020204" pitchFamily="34" charset="0"/>
              </a:rPr>
              <a:t>ei</a:t>
            </a:r>
            <a:r>
              <a:rPr lang="et-EE" altLang="et-EE" sz="1800">
                <a:latin typeface="Arial" panose="020B0604020202020204" pitchFamily="34" charset="0"/>
              </a:rPr>
              <a:t> – </a:t>
            </a:r>
            <a:r>
              <a:rPr lang="et-EE" altLang="et-EE" sz="1800" i="1">
                <a:latin typeface="Arial" panose="020B0604020202020204" pitchFamily="34" charset="0"/>
              </a:rPr>
              <a:t>ES </a:t>
            </a:r>
            <a:r>
              <a:rPr lang="et-EE" altLang="et-EE" sz="1800">
                <a:latin typeface="Arial" panose="020B0604020202020204" pitchFamily="34" charset="0"/>
              </a:rPr>
              <a:t>= 65 – 40 =25 μm; </a:t>
            </a:r>
            <a:r>
              <a:rPr lang="et-EE" altLang="et-EE" sz="1800" i="1">
                <a:latin typeface="Arial" panose="020B0604020202020204" pitchFamily="34" charset="0"/>
              </a:rPr>
              <a:t>N</a:t>
            </a:r>
            <a:r>
              <a:rPr lang="et-EE" altLang="et-EE" sz="1800" i="1" baseline="-25000">
                <a:latin typeface="Arial" panose="020B0604020202020204" pitchFamily="34" charset="0"/>
              </a:rPr>
              <a:t>max</a:t>
            </a:r>
            <a:r>
              <a:rPr lang="et-EE" altLang="et-EE" sz="1800">
                <a:latin typeface="Arial" panose="020B0604020202020204" pitchFamily="34" charset="0"/>
              </a:rPr>
              <a:t> = </a:t>
            </a:r>
            <a:r>
              <a:rPr lang="et-EE" altLang="et-EE" sz="1800" i="1">
                <a:latin typeface="Arial" panose="020B0604020202020204" pitchFamily="34" charset="0"/>
              </a:rPr>
              <a:t>es</a:t>
            </a:r>
            <a:r>
              <a:rPr lang="et-EE" altLang="et-EE" sz="1800">
                <a:latin typeface="Arial" panose="020B0604020202020204" pitchFamily="34" charset="0"/>
              </a:rPr>
              <a:t> = 90 μm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t-EE" altLang="et-EE" sz="1800">
                <a:latin typeface="Arial" panose="020B0604020202020204" pitchFamily="34" charset="0"/>
              </a:rPr>
              <a:t>(nõutud oli </a:t>
            </a:r>
            <a:r>
              <a:rPr lang="et-EE" altLang="et-EE" sz="1800" i="1">
                <a:latin typeface="Arial" panose="020B0604020202020204" pitchFamily="34" charset="0"/>
              </a:rPr>
              <a:t>N</a:t>
            </a:r>
            <a:r>
              <a:rPr lang="et-EE" altLang="et-EE" sz="1800" i="1" baseline="-25000">
                <a:latin typeface="Arial" panose="020B0604020202020204" pitchFamily="34" charset="0"/>
              </a:rPr>
              <a:t>min</a:t>
            </a:r>
            <a:r>
              <a:rPr lang="et-EE" altLang="et-EE" sz="1800">
                <a:latin typeface="Arial" panose="020B0604020202020204" pitchFamily="34" charset="0"/>
              </a:rPr>
              <a:t>=17µm ja </a:t>
            </a:r>
            <a:r>
              <a:rPr lang="et-EE" altLang="et-EE" sz="1800" i="1">
                <a:latin typeface="Arial" panose="020B0604020202020204" pitchFamily="34" charset="0"/>
              </a:rPr>
              <a:t>N</a:t>
            </a:r>
            <a:r>
              <a:rPr lang="et-EE" altLang="et-EE" sz="1800" i="1" baseline="-25000">
                <a:latin typeface="Arial" panose="020B0604020202020204" pitchFamily="34" charset="0"/>
              </a:rPr>
              <a:t>max</a:t>
            </a:r>
            <a:r>
              <a:rPr lang="et-EE" altLang="et-EE" sz="1800" i="1">
                <a:latin typeface="Arial" panose="020B0604020202020204" pitchFamily="34" charset="0"/>
              </a:rPr>
              <a:t> </a:t>
            </a:r>
            <a:r>
              <a:rPr lang="et-EE" altLang="et-EE" sz="1800">
                <a:latin typeface="Arial" panose="020B0604020202020204" pitchFamily="34" charset="0"/>
              </a:rPr>
              <a:t>= 85 </a:t>
            </a:r>
            <a:r>
              <a:rPr lang="et-EE" altLang="et-EE" sz="1800" i="1">
                <a:latin typeface="Arial" panose="020B0604020202020204" pitchFamily="34" charset="0"/>
              </a:rPr>
              <a:t> </a:t>
            </a:r>
            <a:r>
              <a:rPr lang="et-EE" altLang="et-EE" sz="1800">
                <a:latin typeface="Arial" panose="020B0604020202020204" pitchFamily="34" charset="0"/>
              </a:rPr>
              <a:t>µm)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>
                <a:latin typeface="Arial" panose="020B0604020202020204" pitchFamily="34" charset="0"/>
              </a:rPr>
              <a:t>Pingud on etteantud pisut suuremad. Pressistu puhul võib ping pisut suurem olla, kui ei teki juba rummu lõhkimineku ohtu.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b="1" u="sng">
                <a:latin typeface="Arial" panose="020B0604020202020204" pitchFamily="34" charset="0"/>
              </a:rPr>
              <a:t>Vastus:</a:t>
            </a:r>
            <a:r>
              <a:rPr lang="et-EE" altLang="et-EE" sz="1800">
                <a:latin typeface="Arial" panose="020B0604020202020204" pitchFamily="34" charset="0"/>
              </a:rPr>
              <a:t> antud pressliite puhul sobilik pingist on Ø160 H7 / r6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</a:endParaRPr>
          </a:p>
        </p:txBody>
      </p:sp>
      <p:sp>
        <p:nvSpPr>
          <p:cNvPr id="35844" name="Rectangle 7">
            <a:extLst>
              <a:ext uri="{FF2B5EF4-FFF2-40B4-BE49-F238E27FC236}">
                <a16:creationId xmlns:a16="http://schemas.microsoft.com/office/drawing/2014/main" id="{05A22E62-C266-492D-AD15-A3F1601CC9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5845" name="Rectangle 8">
            <a:extLst>
              <a:ext uri="{FF2B5EF4-FFF2-40B4-BE49-F238E27FC236}">
                <a16:creationId xmlns:a16="http://schemas.microsoft.com/office/drawing/2014/main" id="{FC9B11DA-973A-4E49-A831-027645526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5846" name="Rectangle 9">
            <a:extLst>
              <a:ext uri="{FF2B5EF4-FFF2-40B4-BE49-F238E27FC236}">
                <a16:creationId xmlns:a16="http://schemas.microsoft.com/office/drawing/2014/main" id="{8AA09732-3E0A-48D5-875E-6C592B8F71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5847" name="Rectangle 10">
            <a:extLst>
              <a:ext uri="{FF2B5EF4-FFF2-40B4-BE49-F238E27FC236}">
                <a16:creationId xmlns:a16="http://schemas.microsoft.com/office/drawing/2014/main" id="{B779ECF1-0D7D-4A3B-8767-CB1C01B5D1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5848" name="Rectangle 11">
            <a:extLst>
              <a:ext uri="{FF2B5EF4-FFF2-40B4-BE49-F238E27FC236}">
                <a16:creationId xmlns:a16="http://schemas.microsoft.com/office/drawing/2014/main" id="{2FC59C2A-A13B-4D67-976D-71146AB6DE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5849" name="Rectangle 12">
            <a:extLst>
              <a:ext uri="{FF2B5EF4-FFF2-40B4-BE49-F238E27FC236}">
                <a16:creationId xmlns:a16="http://schemas.microsoft.com/office/drawing/2014/main" id="{C51D75CD-6B50-4F04-B5DA-EF23E93E0B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575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5850" name="Rectangle 13">
            <a:extLst>
              <a:ext uri="{FF2B5EF4-FFF2-40B4-BE49-F238E27FC236}">
                <a16:creationId xmlns:a16="http://schemas.microsoft.com/office/drawing/2014/main" id="{CDD4AEE6-AF40-4436-9EC4-ECE958E6C7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5851" name="Rectangle 14">
            <a:extLst>
              <a:ext uri="{FF2B5EF4-FFF2-40B4-BE49-F238E27FC236}">
                <a16:creationId xmlns:a16="http://schemas.microsoft.com/office/drawing/2014/main" id="{6416AF72-BCE3-48AE-A84F-DBEDE5FDD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5852" name="Rectangle 15">
            <a:extLst>
              <a:ext uri="{FF2B5EF4-FFF2-40B4-BE49-F238E27FC236}">
                <a16:creationId xmlns:a16="http://schemas.microsoft.com/office/drawing/2014/main" id="{01FBC0A0-3371-4420-84BB-01C42DE611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005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5853" name="Rectangle 16">
            <a:extLst>
              <a:ext uri="{FF2B5EF4-FFF2-40B4-BE49-F238E27FC236}">
                <a16:creationId xmlns:a16="http://schemas.microsoft.com/office/drawing/2014/main" id="{75F95F34-7560-41BF-8CCF-E40725E42A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5854" name="Rectangle 17">
            <a:extLst>
              <a:ext uri="{FF2B5EF4-FFF2-40B4-BE49-F238E27FC236}">
                <a16:creationId xmlns:a16="http://schemas.microsoft.com/office/drawing/2014/main" id="{477122EC-5EDD-4D2F-A197-3F39550AFF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429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5855" name="Rectangle 18">
            <a:extLst>
              <a:ext uri="{FF2B5EF4-FFF2-40B4-BE49-F238E27FC236}">
                <a16:creationId xmlns:a16="http://schemas.microsoft.com/office/drawing/2014/main" id="{5B701F41-008C-4EA3-8950-E4161A8951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5856" name="Rectangle 19">
            <a:extLst>
              <a:ext uri="{FF2B5EF4-FFF2-40B4-BE49-F238E27FC236}">
                <a16:creationId xmlns:a16="http://schemas.microsoft.com/office/drawing/2014/main" id="{000C5283-85AE-4DD9-A35B-ABDB2BABB2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5857" name="Rectangle 20">
            <a:extLst>
              <a:ext uri="{FF2B5EF4-FFF2-40B4-BE49-F238E27FC236}">
                <a16:creationId xmlns:a16="http://schemas.microsoft.com/office/drawing/2014/main" id="{B2670129-D838-4FDF-9670-0C5EDFE2BD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5858" name="Rectangle 21">
            <a:extLst>
              <a:ext uri="{FF2B5EF4-FFF2-40B4-BE49-F238E27FC236}">
                <a16:creationId xmlns:a16="http://schemas.microsoft.com/office/drawing/2014/main" id="{A4527D33-952F-48F7-B686-6E8C5B86A9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5859" name="Rectangle 22">
            <a:extLst>
              <a:ext uri="{FF2B5EF4-FFF2-40B4-BE49-F238E27FC236}">
                <a16:creationId xmlns:a16="http://schemas.microsoft.com/office/drawing/2014/main" id="{5E941AAD-80EC-4F50-B574-79C779A5F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5860" name="Rectangle 23">
            <a:extLst>
              <a:ext uri="{FF2B5EF4-FFF2-40B4-BE49-F238E27FC236}">
                <a16:creationId xmlns:a16="http://schemas.microsoft.com/office/drawing/2014/main" id="{4B0D66A5-077D-434C-8529-CA34649469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5861" name="Rectangle 24">
            <a:extLst>
              <a:ext uri="{FF2B5EF4-FFF2-40B4-BE49-F238E27FC236}">
                <a16:creationId xmlns:a16="http://schemas.microsoft.com/office/drawing/2014/main" id="{5930DF52-2EF5-4C1E-B330-F0D6F58576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5862" name="Rectangle 26">
            <a:extLst>
              <a:ext uri="{FF2B5EF4-FFF2-40B4-BE49-F238E27FC236}">
                <a16:creationId xmlns:a16="http://schemas.microsoft.com/office/drawing/2014/main" id="{C6535413-CFF5-405C-BF4A-64A4D8A3FA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5863" name="Rectangle 28">
            <a:extLst>
              <a:ext uri="{FF2B5EF4-FFF2-40B4-BE49-F238E27FC236}">
                <a16:creationId xmlns:a16="http://schemas.microsoft.com/office/drawing/2014/main" id="{B923DC13-8C43-49A7-B252-BAE74B3C9B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5864" name="Footer Placeholder 4">
            <a:extLst>
              <a:ext uri="{FF2B5EF4-FFF2-40B4-BE49-F238E27FC236}">
                <a16:creationId xmlns:a16="http://schemas.microsoft.com/office/drawing/2014/main" id="{2CB9BD88-C09F-4B56-8BDF-306881BCEA43}"/>
              </a:ext>
            </a:extLst>
          </p:cNvPr>
          <p:cNvSpPr txBox="1">
            <a:spLocks noGrp="1"/>
          </p:cNvSpPr>
          <p:nvPr/>
        </p:nvSpPr>
        <p:spPr bwMode="auto">
          <a:xfrm>
            <a:off x="1187450" y="6569075"/>
            <a:ext cx="79565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</a:t>
            </a:r>
          </a:p>
        </p:txBody>
      </p:sp>
      <p:sp>
        <p:nvSpPr>
          <p:cNvPr id="35865" name="Date Placeholder 1">
            <a:extLst>
              <a:ext uri="{FF2B5EF4-FFF2-40B4-BE49-F238E27FC236}">
                <a16:creationId xmlns:a16="http://schemas.microsoft.com/office/drawing/2014/main" id="{49898E5A-EFBE-46C5-B50B-BBD5EA370D2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-468312" y="6569076"/>
            <a:ext cx="7956550" cy="269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44D7C4A8-CBFB-4B6D-B837-5E1129EDDD41}" type="datetime1">
              <a:rPr lang="et-EE" altLang="et-EE" sz="1200">
                <a:solidFill>
                  <a:srgbClr val="898989"/>
                </a:solidFill>
                <a:latin typeface="Arial" panose="020B0604020202020204" pitchFamily="34" charset="0"/>
              </a:rPr>
              <a:pPr algn="ctr" eaLnBrk="1" hangingPunct="1">
                <a:spcBef>
                  <a:spcPct val="0"/>
                </a:spcBef>
                <a:buFontTx/>
                <a:buNone/>
              </a:pPr>
              <a:t>27.01.2019</a:t>
            </a:fld>
            <a:endParaRPr lang="et-EE" altLang="et-EE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5">
            <a:extLst>
              <a:ext uri="{FF2B5EF4-FFF2-40B4-BE49-F238E27FC236}">
                <a16:creationId xmlns:a16="http://schemas.microsoft.com/office/drawing/2014/main" id="{53E38191-0C12-4E79-AF7C-AFA7F93DF88F}"/>
              </a:ext>
            </a:extLst>
          </p:cNvPr>
          <p:cNvSpPr>
            <a:spLocks/>
          </p:cNvSpPr>
          <p:nvPr/>
        </p:nvSpPr>
        <p:spPr bwMode="auto">
          <a:xfrm>
            <a:off x="395288" y="0"/>
            <a:ext cx="7345362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800" b="1" u="sng">
                <a:latin typeface="Arial" panose="020B0604020202020204" pitchFamily="34" charset="0"/>
              </a:rPr>
              <a:t>2. Mõõteahelad ja nende võrdlus</a:t>
            </a:r>
          </a:p>
        </p:txBody>
      </p:sp>
      <p:sp>
        <p:nvSpPr>
          <p:cNvPr id="37891" name="Rectangle 6">
            <a:extLst>
              <a:ext uri="{FF2B5EF4-FFF2-40B4-BE49-F238E27FC236}">
                <a16:creationId xmlns:a16="http://schemas.microsoft.com/office/drawing/2014/main" id="{ED0AB29B-4F3C-409C-9433-2E789A1416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765175"/>
            <a:ext cx="7632700" cy="395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400" b="1" u="sng">
                <a:latin typeface="Arial" panose="020B0604020202020204" pitchFamily="34" charset="0"/>
              </a:rPr>
              <a:t>Mõõteahela mõiste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200" b="1" u="sng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b="1">
                <a:latin typeface="Arial" panose="020B0604020202020204" pitchFamily="34" charset="0"/>
              </a:rPr>
              <a:t>Mitme detaili kokkusobivuse tagamiseks tuleb arvestada nende detailide tolerantsidega.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b="1" i="1">
                <a:latin typeface="Arial" panose="020B0604020202020204" pitchFamily="34" charset="0"/>
              </a:rPr>
              <a:t>Mõõteahel </a:t>
            </a:r>
            <a:r>
              <a:rPr lang="et-EE" altLang="et-EE" sz="1800">
                <a:latin typeface="Arial" panose="020B0604020202020204" pitchFamily="34" charset="0"/>
              </a:rPr>
              <a:t>on</a:t>
            </a:r>
            <a:r>
              <a:rPr lang="et-EE" altLang="et-EE" sz="1800" b="1">
                <a:latin typeface="Arial" panose="020B0604020202020204" pitchFamily="34" charset="0"/>
              </a:rPr>
              <a:t> </a:t>
            </a:r>
            <a:r>
              <a:rPr lang="et-EE" altLang="et-EE" sz="1800">
                <a:latin typeface="Arial" panose="020B0604020202020204" pitchFamily="34" charset="0"/>
              </a:rPr>
              <a:t>kinnise kontuuri moodustav mõõtmete kogum.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b="1" i="1">
                <a:latin typeface="Arial" panose="020B0604020202020204" pitchFamily="34" charset="0"/>
              </a:rPr>
              <a:t>Mõõteahel: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t-EE" altLang="et-EE" sz="1800">
                <a:latin typeface="Arial" panose="020B0604020202020204" pitchFamily="34" charset="0"/>
              </a:rPr>
              <a:t> koosneb lülidest ja lülide vähim arv on kolm;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t-EE" altLang="et-EE" sz="1800">
                <a:latin typeface="Arial" panose="020B0604020202020204" pitchFamily="34" charset="0"/>
              </a:rPr>
              <a:t> sulgeva lüli väärtused sõltuvad kõigi ülejäänud lülide väärtustest ja need saadakse komponentide koostamisel või detailide töötlemisel viimasena.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 i="1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t-EE" altLang="et-EE" sz="2000" b="1" i="1" u="sng">
              <a:solidFill>
                <a:srgbClr val="320E04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t-EE" altLang="et-EE" sz="2400" b="1" u="sng">
              <a:solidFill>
                <a:srgbClr val="320E04"/>
              </a:solidFill>
              <a:latin typeface="Arial" panose="020B0604020202020204" pitchFamily="34" charset="0"/>
            </a:endParaRPr>
          </a:p>
        </p:txBody>
      </p:sp>
      <p:pic>
        <p:nvPicPr>
          <p:cNvPr id="37892" name="Picture 7">
            <a:extLst>
              <a:ext uri="{FF2B5EF4-FFF2-40B4-BE49-F238E27FC236}">
                <a16:creationId xmlns:a16="http://schemas.microsoft.com/office/drawing/2014/main" id="{649BD2DB-CA46-4BBC-82EC-0DF2364D1B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3716338"/>
            <a:ext cx="2667000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3" name="Picture 8">
            <a:extLst>
              <a:ext uri="{FF2B5EF4-FFF2-40B4-BE49-F238E27FC236}">
                <a16:creationId xmlns:a16="http://schemas.microsoft.com/office/drawing/2014/main" id="{E6864C6C-6FC4-46A7-953E-1A3BA8489A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4005263"/>
            <a:ext cx="2879725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4" name="Line 9">
            <a:extLst>
              <a:ext uri="{FF2B5EF4-FFF2-40B4-BE49-F238E27FC236}">
                <a16:creationId xmlns:a16="http://schemas.microsoft.com/office/drawing/2014/main" id="{57B40504-0553-420B-A943-A92E14974CA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580063" y="5300663"/>
            <a:ext cx="287337" cy="360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t-EE"/>
          </a:p>
        </p:txBody>
      </p:sp>
      <p:sp>
        <p:nvSpPr>
          <p:cNvPr id="37895" name="Text Box 10">
            <a:extLst>
              <a:ext uri="{FF2B5EF4-FFF2-40B4-BE49-F238E27FC236}">
                <a16:creationId xmlns:a16="http://schemas.microsoft.com/office/drawing/2014/main" id="{2C864E65-0253-4BA9-8634-409D6B0CA5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5963" y="5589588"/>
            <a:ext cx="165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A</a:t>
            </a:r>
            <a:r>
              <a:rPr lang="et-EE" altLang="et-EE" sz="1600" b="1" baseline="-25000">
                <a:latin typeface="Arial" panose="020B0604020202020204" pitchFamily="34" charset="0"/>
              </a:rPr>
              <a:t>0 on </a:t>
            </a:r>
            <a:r>
              <a:rPr lang="et-EE" altLang="et-EE" sz="1600" b="1">
                <a:latin typeface="Arial" panose="020B0604020202020204" pitchFamily="34" charset="0"/>
              </a:rPr>
              <a:t>sulgev lüli</a:t>
            </a:r>
            <a:endParaRPr lang="en-US" altLang="et-EE" sz="1600" b="1">
              <a:latin typeface="Arial" panose="020B0604020202020204" pitchFamily="34" charset="0"/>
            </a:endParaRPr>
          </a:p>
        </p:txBody>
      </p:sp>
      <p:sp>
        <p:nvSpPr>
          <p:cNvPr id="37896" name="Text Box 11">
            <a:extLst>
              <a:ext uri="{FF2B5EF4-FFF2-40B4-BE49-F238E27FC236}">
                <a16:creationId xmlns:a16="http://schemas.microsoft.com/office/drawing/2014/main" id="{2A4B0994-CF91-4700-8AF4-326C02D452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638" y="6165850"/>
            <a:ext cx="1924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>
                <a:latin typeface="Arial" panose="020B0604020202020204" pitchFamily="34" charset="0"/>
              </a:rPr>
              <a:t>Telglõtku arvutus</a:t>
            </a: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7897" name="Footer Placeholder 4">
            <a:extLst>
              <a:ext uri="{FF2B5EF4-FFF2-40B4-BE49-F238E27FC236}">
                <a16:creationId xmlns:a16="http://schemas.microsoft.com/office/drawing/2014/main" id="{5EF2CD93-85A7-4542-B895-DE4DE3818CA9}"/>
              </a:ext>
            </a:extLst>
          </p:cNvPr>
          <p:cNvSpPr txBox="1">
            <a:spLocks noGrp="1"/>
          </p:cNvSpPr>
          <p:nvPr/>
        </p:nvSpPr>
        <p:spPr bwMode="auto">
          <a:xfrm>
            <a:off x="1187450" y="6540500"/>
            <a:ext cx="79565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</a:p>
        </p:txBody>
      </p:sp>
      <p:sp>
        <p:nvSpPr>
          <p:cNvPr id="37898" name="Date Placeholder 1">
            <a:extLst>
              <a:ext uri="{FF2B5EF4-FFF2-40B4-BE49-F238E27FC236}">
                <a16:creationId xmlns:a16="http://schemas.microsoft.com/office/drawing/2014/main" id="{A4272CDA-4142-4296-97C5-1622B885273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-684212" y="6581775"/>
            <a:ext cx="98282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5D6F1D08-DB8F-4EF9-8A57-C20EF4C38422}" type="datetime1">
              <a:rPr lang="et-EE" altLang="et-EE" sz="1200">
                <a:solidFill>
                  <a:srgbClr val="898989"/>
                </a:solidFill>
                <a:latin typeface="Arial" panose="020B0604020202020204" pitchFamily="34" charset="0"/>
              </a:rPr>
              <a:pPr algn="ctr" eaLnBrk="1" hangingPunct="1">
                <a:spcBef>
                  <a:spcPct val="0"/>
                </a:spcBef>
                <a:buFontTx/>
                <a:buNone/>
              </a:pPr>
              <a:t>27.01.2019</a:t>
            </a:fld>
            <a:endParaRPr lang="et-EE" altLang="et-EE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5">
            <a:extLst>
              <a:ext uri="{FF2B5EF4-FFF2-40B4-BE49-F238E27FC236}">
                <a16:creationId xmlns:a16="http://schemas.microsoft.com/office/drawing/2014/main" id="{F6F35223-0F1C-43E9-94BB-ECBF361C2B86}"/>
              </a:ext>
            </a:extLst>
          </p:cNvPr>
          <p:cNvSpPr>
            <a:spLocks/>
          </p:cNvSpPr>
          <p:nvPr/>
        </p:nvSpPr>
        <p:spPr bwMode="auto">
          <a:xfrm>
            <a:off x="468313" y="0"/>
            <a:ext cx="7272337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800" b="1" u="sng">
                <a:latin typeface="Arial" panose="020B0604020202020204" pitchFamily="34" charset="0"/>
              </a:rPr>
              <a:t>2. Mõõteahelad ja nende võrdlus</a:t>
            </a:r>
          </a:p>
        </p:txBody>
      </p:sp>
      <p:sp>
        <p:nvSpPr>
          <p:cNvPr id="39939" name="Rectangle 6">
            <a:extLst>
              <a:ext uri="{FF2B5EF4-FFF2-40B4-BE49-F238E27FC236}">
                <a16:creationId xmlns:a16="http://schemas.microsoft.com/office/drawing/2014/main" id="{37D71567-5006-4031-B485-B66A96362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692150"/>
            <a:ext cx="7632700" cy="401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400" b="1" u="sng">
                <a:latin typeface="Arial" panose="020B0604020202020204" pitchFamily="34" charset="0"/>
              </a:rPr>
              <a:t>Mõõteahela arvutusmeetodid</a:t>
            </a: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b="1">
                <a:latin typeface="Arial" panose="020B0604020202020204" pitchFamily="34" charset="0"/>
              </a:rPr>
              <a:t>1. MAX-MIN ehk HALVIMA JUHU meetod;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b="1">
                <a:latin typeface="Arial" panose="020B0604020202020204" pitchFamily="34" charset="0"/>
              </a:rPr>
              <a:t>2. TÕENÄOSUSLIK meetod</a:t>
            </a: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b="1">
                <a:latin typeface="Arial" panose="020B0604020202020204" pitchFamily="34" charset="0"/>
              </a:rPr>
              <a:t>MIN-MAX meetodi põhimõte: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t-EE" altLang="et-EE" sz="1800">
                <a:latin typeface="Arial" panose="020B0604020202020204" pitchFamily="34" charset="0"/>
              </a:rPr>
              <a:t> Sulgeva lüli ülemine hälve võrdub siis suurendavate lülide ülemiste hälvete summa ja vähendavate lülide alumiste hälvete summa vahega;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t-EE" altLang="et-EE" sz="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t-EE" altLang="et-EE" sz="1800">
                <a:latin typeface="Arial" panose="020B0604020202020204" pitchFamily="34" charset="0"/>
              </a:rPr>
              <a:t> Sulgevalüli alumine hälve suurendavate lülide alumiste hälvete summa ja vähendavate lülide ülemiste hälvete summa vahega.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t-EE" altLang="et-EE" sz="1800">
                <a:latin typeface="Arial" panose="020B0604020202020204" pitchFamily="34" charset="0"/>
              </a:rPr>
              <a:t> Lõpplüli tolerants võrdub ahela kõigi ülejäänud lülide tolerantside summaga.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t-EE" altLang="et-EE" sz="2400" b="1" u="sng">
              <a:solidFill>
                <a:srgbClr val="320E04"/>
              </a:solidFill>
              <a:latin typeface="Arial" panose="020B0604020202020204" pitchFamily="34" charset="0"/>
            </a:endParaRPr>
          </a:p>
        </p:txBody>
      </p:sp>
      <p:pic>
        <p:nvPicPr>
          <p:cNvPr id="39940" name="Picture 7">
            <a:extLst>
              <a:ext uri="{FF2B5EF4-FFF2-40B4-BE49-F238E27FC236}">
                <a16:creationId xmlns:a16="http://schemas.microsoft.com/office/drawing/2014/main" id="{AE4AD24F-1751-4232-B080-AAFEC3D983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292600"/>
            <a:ext cx="5400675" cy="224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1" name="Picture 8">
            <a:extLst>
              <a:ext uri="{FF2B5EF4-FFF2-40B4-BE49-F238E27FC236}">
                <a16:creationId xmlns:a16="http://schemas.microsoft.com/office/drawing/2014/main" id="{0D1B7F84-F417-4F4E-AFB1-7299052C76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933825"/>
            <a:ext cx="3429000" cy="76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2" name="Footer Placeholder 4">
            <a:extLst>
              <a:ext uri="{FF2B5EF4-FFF2-40B4-BE49-F238E27FC236}">
                <a16:creationId xmlns:a16="http://schemas.microsoft.com/office/drawing/2014/main" id="{52D493F4-28F1-40E2-A8B6-F942E49E1D1F}"/>
              </a:ext>
            </a:extLst>
          </p:cNvPr>
          <p:cNvSpPr txBox="1">
            <a:spLocks noGrp="1"/>
          </p:cNvSpPr>
          <p:nvPr/>
        </p:nvSpPr>
        <p:spPr bwMode="auto">
          <a:xfrm>
            <a:off x="1187450" y="6569075"/>
            <a:ext cx="79565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</a:p>
        </p:txBody>
      </p:sp>
      <p:sp>
        <p:nvSpPr>
          <p:cNvPr id="39943" name="Date Placeholder 1">
            <a:extLst>
              <a:ext uri="{FF2B5EF4-FFF2-40B4-BE49-F238E27FC236}">
                <a16:creationId xmlns:a16="http://schemas.microsoft.com/office/drawing/2014/main" id="{B139FF6D-FEB1-4077-9849-39F3E4647AD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-541338" y="6569075"/>
            <a:ext cx="8065666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9DBECE3D-3EBE-42B2-A6F1-8EC0E76BF679}" type="datetime1">
              <a:rPr lang="et-EE" altLang="et-EE" sz="1200">
                <a:solidFill>
                  <a:srgbClr val="898989"/>
                </a:solidFill>
                <a:latin typeface="Arial" panose="020B0604020202020204" pitchFamily="34" charset="0"/>
              </a:rPr>
              <a:pPr algn="ctr" eaLnBrk="1" hangingPunct="1">
                <a:spcBef>
                  <a:spcPct val="0"/>
                </a:spcBef>
                <a:buFontTx/>
                <a:buNone/>
              </a:pPr>
              <a:t>27.01.2019</a:t>
            </a:fld>
            <a:endParaRPr lang="et-EE" altLang="et-EE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1">
            <a:extLst>
              <a:ext uri="{FF2B5EF4-FFF2-40B4-BE49-F238E27FC236}">
                <a16:creationId xmlns:a16="http://schemas.microsoft.com/office/drawing/2014/main" id="{F1E48C13-5E63-4AE1-A7F1-442851E17348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597650"/>
            <a:ext cx="8686800" cy="260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CD0F01A0-8961-41D9-8289-FB5D2345CA58}" type="datetime1">
              <a:rPr lang="et-EE" altLang="et-EE" sz="1200" smtClean="0">
                <a:solidFill>
                  <a:srgbClr val="898989"/>
                </a:solidFill>
                <a:latin typeface="Arial" panose="020B0604020202020204" pitchFamily="34" charset="0"/>
              </a:rPr>
              <a:pPr algn="ctr">
                <a:spcBef>
                  <a:spcPct val="0"/>
                </a:spcBef>
                <a:buFontTx/>
                <a:buNone/>
              </a:pPr>
              <a:t>27.01.2019</a:t>
            </a:fld>
            <a:endParaRPr lang="et-EE" altLang="et-EE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5123" name="Title 1">
            <a:extLst>
              <a:ext uri="{FF2B5EF4-FFF2-40B4-BE49-F238E27FC236}">
                <a16:creationId xmlns:a16="http://schemas.microsoft.com/office/drawing/2014/main" id="{2520BF81-0EC7-48D6-9F11-194F45B3C5CF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468313" y="0"/>
            <a:ext cx="8675687" cy="1052513"/>
          </a:xfrm>
        </p:spPr>
        <p:txBody>
          <a:bodyPr anchor="b"/>
          <a:lstStyle/>
          <a:p>
            <a:pPr eaLnBrk="1" hangingPunct="1"/>
            <a:r>
              <a:rPr lang="et-EE" altLang="et-EE" sz="4000" b="1" u="sng"/>
              <a:t>MASINAELEMENDID</a:t>
            </a:r>
            <a:endParaRPr lang="et-EE" altLang="et-EE" sz="4000" u="sng">
              <a:latin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938273-BDE4-4496-84EB-D58A977F0C4B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900113" y="1125538"/>
            <a:ext cx="8243887" cy="4895850"/>
          </a:xfrm>
        </p:spPr>
        <p:txBody>
          <a:bodyPr tIns="0">
            <a:normAutofit/>
          </a:bodyPr>
          <a:lstStyle/>
          <a:p>
            <a:pPr marL="407988" indent="-381000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endParaRPr lang="et-EE" altLang="et-EE" sz="1200" u="sng" dirty="0">
              <a:solidFill>
                <a:srgbClr val="320E04"/>
              </a:solidFill>
            </a:endParaRPr>
          </a:p>
          <a:p>
            <a:pPr marL="407988" indent="-381000" algn="ctr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r>
              <a:rPr lang="et-EE" altLang="et-EE" sz="2400" b="1" u="sng" dirty="0">
                <a:latin typeface="Arial" panose="020B0604020202020204" pitchFamily="34" charset="0"/>
              </a:rPr>
              <a:t>Harjutustund </a:t>
            </a:r>
          </a:p>
          <a:p>
            <a:pPr marL="407988" indent="-381000" algn="ctr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r>
              <a:rPr lang="et-EE" altLang="et-EE" sz="2400" b="1" u="sng" dirty="0">
                <a:latin typeface="Arial" panose="020B0604020202020204" pitchFamily="34" charset="0"/>
              </a:rPr>
              <a:t>Tunni kava</a:t>
            </a:r>
          </a:p>
          <a:p>
            <a:pPr marL="407988" indent="-381000" algn="ctr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endParaRPr lang="et-EE" altLang="et-EE" sz="2000" b="1" u="sng" dirty="0">
              <a:latin typeface="Arial" panose="020B0604020202020204" pitchFamily="34" charset="0"/>
            </a:endParaRPr>
          </a:p>
          <a:p>
            <a:pPr marL="407988" indent="-381000" eaLnBrk="1" hangingPunct="1">
              <a:lnSpc>
                <a:spcPct val="90000"/>
              </a:lnSpc>
              <a:buFont typeface="Wingdings 2" panose="05020102010507070707" pitchFamily="18" charset="2"/>
              <a:buAutoNum type="arabicPeriod"/>
              <a:defRPr/>
            </a:pPr>
            <a:r>
              <a:rPr lang="et-EE" altLang="et-EE" sz="2000" b="1" dirty="0">
                <a:latin typeface="Arial" panose="020B0604020202020204" pitchFamily="34" charset="0"/>
              </a:rPr>
              <a:t>Istu analüüs ja süntees</a:t>
            </a:r>
          </a:p>
          <a:p>
            <a:pPr marL="746125" lvl="1" indent="-342900" eaLnBrk="1" hangingPunct="1">
              <a:lnSpc>
                <a:spcPct val="90000"/>
              </a:lnSpc>
              <a:buFont typeface="Wingdings 2" panose="05020102010507070707" pitchFamily="18" charset="2"/>
              <a:buChar char=""/>
              <a:defRPr/>
            </a:pPr>
            <a:r>
              <a:rPr lang="et-EE" altLang="et-EE" sz="2000" b="1" dirty="0">
                <a:latin typeface="Arial" panose="020B0604020202020204" pitchFamily="34" charset="0"/>
              </a:rPr>
              <a:t>Ülesanne 1. Istu analüüsi ja tõenäosed lõtku (pingu) arvväärtused</a:t>
            </a:r>
          </a:p>
          <a:p>
            <a:pPr marL="746125" lvl="1" indent="-342900" eaLnBrk="1" hangingPunct="1">
              <a:lnSpc>
                <a:spcPct val="90000"/>
              </a:lnSpc>
              <a:buFont typeface="Wingdings 2" panose="05020102010507070707" pitchFamily="18" charset="2"/>
              <a:buChar char=""/>
              <a:defRPr/>
            </a:pPr>
            <a:r>
              <a:rPr lang="et-EE" altLang="et-EE" sz="2000" b="1" dirty="0">
                <a:latin typeface="Arial" panose="020B0604020202020204" pitchFamily="34" charset="0"/>
              </a:rPr>
              <a:t>Ülesanne 2. Istu sünteesi näide</a:t>
            </a:r>
          </a:p>
          <a:p>
            <a:pPr marL="746125" lvl="1" indent="-342900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endParaRPr lang="et-EE" altLang="et-EE" sz="2000" b="1" dirty="0">
              <a:latin typeface="Arial" panose="020B0604020202020204" pitchFamily="34" charset="0"/>
            </a:endParaRPr>
          </a:p>
          <a:p>
            <a:pPr marL="407988" indent="-381000" eaLnBrk="1" hangingPunct="1">
              <a:lnSpc>
                <a:spcPct val="90000"/>
              </a:lnSpc>
              <a:buFont typeface="Wingdings 2" panose="05020102010507070707" pitchFamily="18" charset="2"/>
              <a:buAutoNum type="arabicPeriod"/>
              <a:defRPr/>
            </a:pPr>
            <a:r>
              <a:rPr lang="et-EE" altLang="et-EE" sz="2000" b="1" dirty="0">
                <a:latin typeface="Arial" panose="020B0604020202020204" pitchFamily="34" charset="0"/>
              </a:rPr>
              <a:t>Mõõteahelad </a:t>
            </a:r>
          </a:p>
          <a:p>
            <a:pPr marL="746125" lvl="1" indent="-342900" eaLnBrk="1" hangingPunct="1">
              <a:lnSpc>
                <a:spcPct val="90000"/>
              </a:lnSpc>
              <a:buFont typeface="Wingdings 2" panose="05020102010507070707" pitchFamily="18" charset="2"/>
              <a:buChar char=""/>
              <a:defRPr/>
            </a:pPr>
            <a:r>
              <a:rPr lang="et-EE" altLang="et-EE" sz="2000" b="1" dirty="0">
                <a:latin typeface="Arial" panose="020B0604020202020204" pitchFamily="34" charset="0"/>
              </a:rPr>
              <a:t>Ülesanne 3. Mõõteahelate arvutuste näited</a:t>
            </a:r>
          </a:p>
          <a:p>
            <a:pPr marL="746125" lvl="1" indent="-342900" eaLnBrk="1" hangingPunct="1">
              <a:lnSpc>
                <a:spcPct val="90000"/>
              </a:lnSpc>
              <a:buFont typeface="Wingdings 2" panose="05020102010507070707" pitchFamily="18" charset="2"/>
              <a:buChar char=""/>
              <a:defRPr/>
            </a:pPr>
            <a:endParaRPr lang="et-EE" altLang="et-EE" sz="2000" b="1" dirty="0">
              <a:latin typeface="Arial" panose="020B0604020202020204" pitchFamily="34" charset="0"/>
            </a:endParaRPr>
          </a:p>
          <a:p>
            <a:pPr marL="407988" indent="-381000" eaLnBrk="1" hangingPunct="1">
              <a:lnSpc>
                <a:spcPct val="90000"/>
              </a:lnSpc>
              <a:buFont typeface="Wingdings 2" panose="05020102010507070707" pitchFamily="18" charset="2"/>
              <a:buAutoNum type="arabicPeriod"/>
              <a:defRPr/>
            </a:pPr>
            <a:r>
              <a:rPr lang="et-EE" altLang="et-EE" sz="2000" b="1" dirty="0">
                <a:latin typeface="Arial" panose="020B0604020202020204" pitchFamily="34" charset="0"/>
              </a:rPr>
              <a:t>Kordamisküsimused</a:t>
            </a:r>
          </a:p>
          <a:p>
            <a:pPr marL="746125" lvl="1" indent="-342900" eaLnBrk="1" hangingPunct="1">
              <a:lnSpc>
                <a:spcPct val="90000"/>
              </a:lnSpc>
              <a:buFont typeface="Wingdings 2" panose="05020102010507070707" pitchFamily="18" charset="2"/>
              <a:buAutoNum type="arabicPeriod"/>
              <a:defRPr/>
            </a:pPr>
            <a:endParaRPr lang="et-EE" altLang="et-EE" sz="2400" b="1" dirty="0">
              <a:solidFill>
                <a:srgbClr val="572314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5" name="Footer Placeholder 4">
            <a:extLst>
              <a:ext uri="{FF2B5EF4-FFF2-40B4-BE49-F238E27FC236}">
                <a16:creationId xmlns:a16="http://schemas.microsoft.com/office/drawing/2014/main" id="{CDE57E17-3B05-4FFF-9C1B-697447CBA169}"/>
              </a:ext>
            </a:extLst>
          </p:cNvPr>
          <p:cNvSpPr txBox="1">
            <a:spLocks noGrp="1"/>
          </p:cNvSpPr>
          <p:nvPr/>
        </p:nvSpPr>
        <p:spPr bwMode="auto">
          <a:xfrm>
            <a:off x="2195513" y="6597650"/>
            <a:ext cx="6948487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5">
            <a:extLst>
              <a:ext uri="{FF2B5EF4-FFF2-40B4-BE49-F238E27FC236}">
                <a16:creationId xmlns:a16="http://schemas.microsoft.com/office/drawing/2014/main" id="{534996FE-C937-4B92-BC44-B6AF40522356}"/>
              </a:ext>
            </a:extLst>
          </p:cNvPr>
          <p:cNvSpPr>
            <a:spLocks/>
          </p:cNvSpPr>
          <p:nvPr/>
        </p:nvSpPr>
        <p:spPr bwMode="auto">
          <a:xfrm>
            <a:off x="539750" y="0"/>
            <a:ext cx="72009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800" b="1" u="sng">
                <a:latin typeface="Arial" panose="020B0604020202020204" pitchFamily="34" charset="0"/>
              </a:rPr>
              <a:t>2. Mõõteahelad ja nende võrdlus</a:t>
            </a:r>
          </a:p>
        </p:txBody>
      </p:sp>
      <p:sp>
        <p:nvSpPr>
          <p:cNvPr id="41987" name="Rectangle 6">
            <a:extLst>
              <a:ext uri="{FF2B5EF4-FFF2-40B4-BE49-F238E27FC236}">
                <a16:creationId xmlns:a16="http://schemas.microsoft.com/office/drawing/2014/main" id="{21054343-F977-4A6F-8E74-639C61C513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692150"/>
            <a:ext cx="7632700" cy="3465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400" b="1" u="sng">
                <a:latin typeface="Arial" panose="020B0604020202020204" pitchFamily="34" charset="0"/>
              </a:rPr>
              <a:t>Ülesanne 3. Mõõteahela arvutuse näide</a:t>
            </a: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b="1">
                <a:latin typeface="Arial" panose="020B0604020202020204" pitchFamily="34" charset="0"/>
              </a:rPr>
              <a:t>MIN-MAX meetod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 b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t-EE" altLang="et-EE" sz="1800">
                <a:latin typeface="Arial" panose="020B0604020202020204" pitchFamily="34" charset="0"/>
              </a:rPr>
              <a:t> Sulgeva lüli ülemine hälve võrdub siis suurendavate lülide ülemiste hälvete summa ja vähendavate lülide alumiste hälvete summa vahega;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t-EE" altLang="et-EE" sz="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t-EE" altLang="et-EE" sz="1800">
                <a:latin typeface="Arial" panose="020B0604020202020204" pitchFamily="34" charset="0"/>
              </a:rPr>
              <a:t> Sulgevalüli alumine hälve suurendavate lülide alumiste hälvete summa ja vähendavate lülide ülemiste hälvete summa vahega.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t-EE" altLang="et-EE" sz="1800">
                <a:latin typeface="Arial" panose="020B0604020202020204" pitchFamily="34" charset="0"/>
              </a:rPr>
              <a:t> Lõpplüli tolerants võrdub ahela kõigi ülejäänud lülide tolerantside summaga.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t-EE" altLang="et-EE" sz="2400" b="1" u="sng">
              <a:solidFill>
                <a:srgbClr val="320E04"/>
              </a:solidFill>
              <a:latin typeface="Arial" panose="020B0604020202020204" pitchFamily="34" charset="0"/>
            </a:endParaRPr>
          </a:p>
        </p:txBody>
      </p:sp>
      <p:pic>
        <p:nvPicPr>
          <p:cNvPr id="41988" name="Picture 10">
            <a:extLst>
              <a:ext uri="{FF2B5EF4-FFF2-40B4-BE49-F238E27FC236}">
                <a16:creationId xmlns:a16="http://schemas.microsoft.com/office/drawing/2014/main" id="{49FFC4F5-5AAC-424A-B713-234CC897A5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3933825"/>
            <a:ext cx="2076450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9" name="Picture 11">
            <a:extLst>
              <a:ext uri="{FF2B5EF4-FFF2-40B4-BE49-F238E27FC236}">
                <a16:creationId xmlns:a16="http://schemas.microsoft.com/office/drawing/2014/main" id="{A9B2E27F-0156-46BD-B93A-6816DE799C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3789363"/>
            <a:ext cx="2160587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0" name="Picture 12">
            <a:extLst>
              <a:ext uri="{FF2B5EF4-FFF2-40B4-BE49-F238E27FC236}">
                <a16:creationId xmlns:a16="http://schemas.microsoft.com/office/drawing/2014/main" id="{5F85C6E9-588D-4090-8F80-0FB1081BCD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4076700"/>
            <a:ext cx="284797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1" name="Picture 13">
            <a:extLst>
              <a:ext uri="{FF2B5EF4-FFF2-40B4-BE49-F238E27FC236}">
                <a16:creationId xmlns:a16="http://schemas.microsoft.com/office/drawing/2014/main" id="{0D819B82-A964-4263-80D9-654E9FF8A1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4508500"/>
            <a:ext cx="28575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2" name="Picture 16">
            <a:extLst>
              <a:ext uri="{FF2B5EF4-FFF2-40B4-BE49-F238E27FC236}">
                <a16:creationId xmlns:a16="http://schemas.microsoft.com/office/drawing/2014/main" id="{B7F54102-100D-46B8-B226-F793D13B1B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5445125"/>
            <a:ext cx="183832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93" name="Rectangle 17">
            <a:extLst>
              <a:ext uri="{FF2B5EF4-FFF2-40B4-BE49-F238E27FC236}">
                <a16:creationId xmlns:a16="http://schemas.microsoft.com/office/drawing/2014/main" id="{8FBAF983-FF3F-4757-979B-BB49B902E1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3644900"/>
            <a:ext cx="3124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t-EE" sz="1800" b="1">
                <a:latin typeface="Arial" panose="020B0604020202020204" pitchFamily="34" charset="0"/>
              </a:rPr>
              <a:t>Telgede vahe piirmõõtmed</a:t>
            </a:r>
          </a:p>
        </p:txBody>
      </p:sp>
      <p:sp>
        <p:nvSpPr>
          <p:cNvPr id="41994" name="Rectangle 18">
            <a:extLst>
              <a:ext uri="{FF2B5EF4-FFF2-40B4-BE49-F238E27FC236}">
                <a16:creationId xmlns:a16="http://schemas.microsoft.com/office/drawing/2014/main" id="{61AE427B-47E5-4D52-BE9C-0CB7F7DBCE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1863" y="5013325"/>
            <a:ext cx="2317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t-EE" sz="1800" b="1">
                <a:latin typeface="Arial" panose="020B0604020202020204" pitchFamily="34" charset="0"/>
              </a:rPr>
              <a:t>Avade telgede vahe</a:t>
            </a:r>
          </a:p>
        </p:txBody>
      </p:sp>
      <p:sp>
        <p:nvSpPr>
          <p:cNvPr id="41995" name="Rectangle 19">
            <a:extLst>
              <a:ext uri="{FF2B5EF4-FFF2-40B4-BE49-F238E27FC236}">
                <a16:creationId xmlns:a16="http://schemas.microsoft.com/office/drawing/2014/main" id="{F0210534-4CEB-4D12-9EF6-52259E5910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938" y="5013325"/>
            <a:ext cx="22034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t-EE" sz="1800" b="1">
                <a:latin typeface="Arial" panose="020B0604020202020204" pitchFamily="34" charset="0"/>
              </a:rPr>
              <a:t>MÕÕTAHEL</a:t>
            </a:r>
            <a:r>
              <a:rPr lang="et-EE" altLang="et-EE" sz="1800" b="1">
                <a:latin typeface="Arial" panose="020B0604020202020204" pitchFamily="34" charset="0"/>
              </a:rPr>
              <a:t> avade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b="1">
                <a:latin typeface="Arial" panose="020B0604020202020204" pitchFamily="34" charset="0"/>
              </a:rPr>
              <a:t>telgedevahe A</a:t>
            </a:r>
            <a:r>
              <a:rPr lang="et-EE" altLang="et-EE" sz="1800" b="1" baseline="-25000">
                <a:latin typeface="Arial" panose="020B0604020202020204" pitchFamily="34" charset="0"/>
              </a:rPr>
              <a:t>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b="1">
                <a:latin typeface="Arial" panose="020B0604020202020204" pitchFamily="34" charset="0"/>
              </a:rPr>
              <a:t>arvutamiseks</a:t>
            </a:r>
            <a:endParaRPr lang="en-US" altLang="et-EE" sz="1800" b="1">
              <a:latin typeface="Arial" panose="020B0604020202020204" pitchFamily="34" charset="0"/>
            </a:endParaRPr>
          </a:p>
        </p:txBody>
      </p:sp>
      <p:sp>
        <p:nvSpPr>
          <p:cNvPr id="41996" name="Footer Placeholder 4">
            <a:extLst>
              <a:ext uri="{FF2B5EF4-FFF2-40B4-BE49-F238E27FC236}">
                <a16:creationId xmlns:a16="http://schemas.microsoft.com/office/drawing/2014/main" id="{60E84A42-B65C-4A47-AB47-17518E666B1B}"/>
              </a:ext>
            </a:extLst>
          </p:cNvPr>
          <p:cNvSpPr txBox="1">
            <a:spLocks noGrp="1"/>
          </p:cNvSpPr>
          <p:nvPr/>
        </p:nvSpPr>
        <p:spPr bwMode="auto">
          <a:xfrm>
            <a:off x="1187450" y="6569075"/>
            <a:ext cx="79565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>
                <a:solidFill>
                  <a:srgbClr val="B5A788"/>
                </a:solidFill>
                <a:latin typeface="Gill Sans MT" panose="020B0502020104020203" pitchFamily="34" charset="0"/>
              </a:rPr>
              <a:t>A. Sivitski, Masinaelemendid </a:t>
            </a:r>
            <a:r>
              <a:rPr lang="et-EE" altLang="et-EE" sz="1200">
                <a:solidFill>
                  <a:srgbClr val="B5A788"/>
                </a:solidFill>
                <a:latin typeface="Arial" panose="020B0604020202020204" pitchFamily="34" charset="0"/>
              </a:rPr>
              <a:t>			TTÜ Mehaanika ja tööstustehnika instituut</a:t>
            </a:r>
          </a:p>
        </p:txBody>
      </p:sp>
      <p:sp>
        <p:nvSpPr>
          <p:cNvPr id="41997" name="Date Placeholder 1">
            <a:extLst>
              <a:ext uri="{FF2B5EF4-FFF2-40B4-BE49-F238E27FC236}">
                <a16:creationId xmlns:a16="http://schemas.microsoft.com/office/drawing/2014/main" id="{7D450521-5036-4B62-84A4-3A020B7585F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-900113" y="6569075"/>
            <a:ext cx="1004411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67D75FAB-310B-4079-BB4F-E58E75041AA0}" type="datetime1">
              <a:rPr lang="et-EE" altLang="et-EE" sz="1200">
                <a:solidFill>
                  <a:srgbClr val="898989"/>
                </a:solidFill>
                <a:latin typeface="Arial" panose="020B0604020202020204" pitchFamily="34" charset="0"/>
              </a:rPr>
              <a:pPr algn="ctr" eaLnBrk="1" hangingPunct="1">
                <a:spcBef>
                  <a:spcPct val="0"/>
                </a:spcBef>
                <a:buFontTx/>
                <a:buNone/>
              </a:pPr>
              <a:t>27.01.2019</a:t>
            </a:fld>
            <a:endParaRPr lang="et-EE" altLang="et-EE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5">
            <a:extLst>
              <a:ext uri="{FF2B5EF4-FFF2-40B4-BE49-F238E27FC236}">
                <a16:creationId xmlns:a16="http://schemas.microsoft.com/office/drawing/2014/main" id="{FB6DCC49-F407-45AF-B5BD-8331782DF5AF}"/>
              </a:ext>
            </a:extLst>
          </p:cNvPr>
          <p:cNvSpPr>
            <a:spLocks/>
          </p:cNvSpPr>
          <p:nvPr/>
        </p:nvSpPr>
        <p:spPr bwMode="auto">
          <a:xfrm>
            <a:off x="395288" y="0"/>
            <a:ext cx="734536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800" b="1" u="sng">
                <a:latin typeface="Arial" panose="020B0604020202020204" pitchFamily="34" charset="0"/>
              </a:rPr>
              <a:t>2. Mõõteahelad ja nende võrdlus</a:t>
            </a:r>
          </a:p>
        </p:txBody>
      </p:sp>
      <p:sp>
        <p:nvSpPr>
          <p:cNvPr id="44035" name="Rectangle 6">
            <a:extLst>
              <a:ext uri="{FF2B5EF4-FFF2-40B4-BE49-F238E27FC236}">
                <a16:creationId xmlns:a16="http://schemas.microsoft.com/office/drawing/2014/main" id="{B84B7515-CA46-4CBA-B73C-057205929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692150"/>
            <a:ext cx="7345362" cy="494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400" b="1" u="sng">
                <a:latin typeface="Arial" panose="020B0604020202020204" pitchFamily="34" charset="0"/>
              </a:rPr>
              <a:t>Ülesanne 3. Mõõteahela arvutuse näiteid</a:t>
            </a: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b="1">
                <a:latin typeface="Arial" panose="020B0604020202020204" pitchFamily="34" charset="0"/>
              </a:rPr>
              <a:t>MIN-MAX meetod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 b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b="1">
                <a:latin typeface="Arial" panose="020B0604020202020204" pitchFamily="34" charset="0"/>
              </a:rPr>
              <a:t>Antud detail kahes vaates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b="1">
                <a:latin typeface="Arial" panose="020B0604020202020204" pitchFamily="34" charset="0"/>
              </a:rPr>
              <a:t>koos mõõtmetega. Et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b="1">
                <a:latin typeface="Arial" panose="020B0604020202020204" pitchFamily="34" charset="0"/>
              </a:rPr>
              <a:t>projekteerida sellega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b="1">
                <a:latin typeface="Arial" panose="020B0604020202020204" pitchFamily="34" charset="0"/>
              </a:rPr>
              <a:t>liituvaid detaile ja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b="1">
                <a:latin typeface="Arial" panose="020B0604020202020204" pitchFamily="34" charset="0"/>
              </a:rPr>
              <a:t>koostada tehnoloogijaid,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b="1">
                <a:latin typeface="Arial" panose="020B0604020202020204" pitchFamily="34" charset="0"/>
              </a:rPr>
              <a:t>otsitakse näiteks: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AutoNum type="arabicParenR"/>
            </a:pPr>
            <a:r>
              <a:rPr lang="et-EE" altLang="et-EE" sz="1800">
                <a:latin typeface="Arial" panose="020B0604020202020204" pitchFamily="34" charset="0"/>
              </a:rPr>
              <a:t>soone parema serva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>
                <a:latin typeface="Arial" panose="020B0604020202020204" pitchFamily="34" charset="0"/>
              </a:rPr>
              <a:t>kaugust paremast otsast x</a:t>
            </a:r>
            <a:r>
              <a:rPr lang="et-EE" altLang="et-EE" sz="1800" baseline="-25000">
                <a:latin typeface="Arial" panose="020B0604020202020204" pitchFamily="34" charset="0"/>
              </a:rPr>
              <a:t>1</a:t>
            </a:r>
            <a:r>
              <a:rPr lang="et-EE" altLang="et-EE" sz="1800">
                <a:latin typeface="Arial" panose="020B060402020202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>
                <a:latin typeface="Arial" panose="020B0604020202020204" pitchFamily="34" charset="0"/>
              </a:rPr>
              <a:t>2) avade tsentrite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>
                <a:latin typeface="Arial" panose="020B0604020202020204" pitchFamily="34" charset="0"/>
              </a:rPr>
              <a:t>vahekaugust x</a:t>
            </a:r>
            <a:r>
              <a:rPr lang="et-EE" altLang="et-EE" sz="1800" baseline="-25000">
                <a:latin typeface="Arial" panose="020B0604020202020204" pitchFamily="34" charset="0"/>
              </a:rPr>
              <a:t>2</a:t>
            </a:r>
            <a:r>
              <a:rPr lang="et-EE" altLang="et-EE" sz="1800">
                <a:latin typeface="Arial" panose="020B060402020202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2400" b="1" u="sng">
              <a:solidFill>
                <a:srgbClr val="320E04"/>
              </a:solidFill>
              <a:latin typeface="Arial" panose="020B0604020202020204" pitchFamily="34" charset="0"/>
            </a:endParaRPr>
          </a:p>
        </p:txBody>
      </p:sp>
      <p:pic>
        <p:nvPicPr>
          <p:cNvPr id="44036" name="Picture 15">
            <a:extLst>
              <a:ext uri="{FF2B5EF4-FFF2-40B4-BE49-F238E27FC236}">
                <a16:creationId xmlns:a16="http://schemas.microsoft.com/office/drawing/2014/main" id="{FEDFC070-8015-409F-BE0F-924993FB48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0000">
            <a:off x="4643438" y="1557338"/>
            <a:ext cx="4291012" cy="431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7" name="Footer Placeholder 4">
            <a:extLst>
              <a:ext uri="{FF2B5EF4-FFF2-40B4-BE49-F238E27FC236}">
                <a16:creationId xmlns:a16="http://schemas.microsoft.com/office/drawing/2014/main" id="{A53DBDF9-B683-48E3-876A-5B2D0457B748}"/>
              </a:ext>
            </a:extLst>
          </p:cNvPr>
          <p:cNvSpPr txBox="1">
            <a:spLocks noGrp="1"/>
          </p:cNvSpPr>
          <p:nvPr/>
        </p:nvSpPr>
        <p:spPr bwMode="auto">
          <a:xfrm>
            <a:off x="1187450" y="6569075"/>
            <a:ext cx="79565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</a:p>
        </p:txBody>
      </p:sp>
      <p:sp>
        <p:nvSpPr>
          <p:cNvPr id="44038" name="Date Placeholder 1">
            <a:extLst>
              <a:ext uri="{FF2B5EF4-FFF2-40B4-BE49-F238E27FC236}">
                <a16:creationId xmlns:a16="http://schemas.microsoft.com/office/drawing/2014/main" id="{35301325-3894-4ED1-A181-051CF8813EB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-757238" y="6569075"/>
            <a:ext cx="9073654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21F9B356-AB47-4737-A8DF-7AAA844A9055}" type="datetime1">
              <a:rPr lang="et-EE" altLang="et-EE" sz="1200">
                <a:solidFill>
                  <a:srgbClr val="898989"/>
                </a:solidFill>
                <a:latin typeface="Arial" panose="020B0604020202020204" pitchFamily="34" charset="0"/>
              </a:rPr>
              <a:pPr algn="ctr" eaLnBrk="1" hangingPunct="1">
                <a:spcBef>
                  <a:spcPct val="0"/>
                </a:spcBef>
                <a:buFontTx/>
                <a:buNone/>
              </a:pPr>
              <a:t>27.01.2019</a:t>
            </a:fld>
            <a:endParaRPr lang="et-EE" altLang="et-EE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5">
            <a:extLst>
              <a:ext uri="{FF2B5EF4-FFF2-40B4-BE49-F238E27FC236}">
                <a16:creationId xmlns:a16="http://schemas.microsoft.com/office/drawing/2014/main" id="{4B5ECCA5-7648-42BB-950F-E0CD05C5E7DC}"/>
              </a:ext>
            </a:extLst>
          </p:cNvPr>
          <p:cNvSpPr>
            <a:spLocks/>
          </p:cNvSpPr>
          <p:nvPr/>
        </p:nvSpPr>
        <p:spPr bwMode="auto">
          <a:xfrm>
            <a:off x="395288" y="0"/>
            <a:ext cx="734536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800" b="1" u="sng">
                <a:latin typeface="Arial" panose="020B0604020202020204" pitchFamily="34" charset="0"/>
              </a:rPr>
              <a:t>2. Mõõteahelad ja nende võrdlus</a:t>
            </a:r>
          </a:p>
        </p:txBody>
      </p:sp>
      <p:sp>
        <p:nvSpPr>
          <p:cNvPr id="46083" name="Rectangle 6">
            <a:extLst>
              <a:ext uri="{FF2B5EF4-FFF2-40B4-BE49-F238E27FC236}">
                <a16:creationId xmlns:a16="http://schemas.microsoft.com/office/drawing/2014/main" id="{4125BEDA-2A16-4956-8B15-564CD7980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692150"/>
            <a:ext cx="76327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400" b="1" u="sng">
                <a:latin typeface="Arial" panose="020B0604020202020204" pitchFamily="34" charset="0"/>
              </a:rPr>
              <a:t>Ülesanne 3. Mõõteahela arvutuse näiteid</a:t>
            </a: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b="1">
                <a:latin typeface="Arial" panose="020B0604020202020204" pitchFamily="34" charset="0"/>
              </a:rPr>
              <a:t>MIN-MAX meetod</a:t>
            </a:r>
            <a:endParaRPr lang="et-EE" altLang="et-EE" sz="2400" b="1" u="sng">
              <a:latin typeface="Arial" panose="020B0604020202020204" pitchFamily="34" charset="0"/>
            </a:endParaRPr>
          </a:p>
        </p:txBody>
      </p:sp>
      <p:sp>
        <p:nvSpPr>
          <p:cNvPr id="46084" name="Rectangle 11">
            <a:extLst>
              <a:ext uri="{FF2B5EF4-FFF2-40B4-BE49-F238E27FC236}">
                <a16:creationId xmlns:a16="http://schemas.microsoft.com/office/drawing/2014/main" id="{FDA380D2-DE1D-4778-944C-E1877906B3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1773238"/>
            <a:ext cx="4392613" cy="393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>
                <a:latin typeface="Arial" panose="020B0604020202020204" pitchFamily="34" charset="0"/>
              </a:rPr>
              <a:t>Kirjutatakse välja standardtolerantsid vastavalt joonisel tähistatule ja üldmärkusele joonise all, saades: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>
                <a:latin typeface="Arial" panose="020B0604020202020204" pitchFamily="34" charset="0"/>
              </a:rPr>
              <a:t>Avad: 12</a:t>
            </a:r>
            <a:r>
              <a:rPr lang="et-EE" altLang="et-EE" sz="1800" baseline="30000">
                <a:latin typeface="Arial" panose="020B0604020202020204" pitchFamily="34" charset="0"/>
              </a:rPr>
              <a:t>+0,18 </a:t>
            </a:r>
            <a:r>
              <a:rPr lang="et-EE" altLang="et-EE" sz="1800">
                <a:latin typeface="Arial" panose="020B0604020202020204" pitchFamily="34" charset="0"/>
              </a:rPr>
              <a:t>mm; </a:t>
            </a:r>
            <a:r>
              <a:rPr lang="en-US" altLang="et-EE" sz="1800">
                <a:latin typeface="Arial" panose="020B0604020202020204" pitchFamily="34" charset="0"/>
                <a:cs typeface="Arial" panose="020B0604020202020204" pitchFamily="34" charset="0"/>
              </a:rPr>
              <a:t>Ø</a:t>
            </a:r>
            <a:r>
              <a:rPr lang="et-EE" altLang="et-EE" sz="1800">
                <a:latin typeface="Arial" panose="020B0604020202020204" pitchFamily="34" charset="0"/>
                <a:cs typeface="Arial" panose="020B0604020202020204" pitchFamily="34" charset="0"/>
              </a:rPr>
              <a:t>12H11 = 12</a:t>
            </a:r>
            <a:r>
              <a:rPr lang="et-EE" altLang="et-EE" sz="1800" baseline="30000">
                <a:latin typeface="Arial" panose="020B0604020202020204" pitchFamily="34" charset="0"/>
                <a:cs typeface="Arial" panose="020B0604020202020204" pitchFamily="34" charset="0"/>
              </a:rPr>
              <a:t>+0,11 </a:t>
            </a:r>
            <a:r>
              <a:rPr lang="et-EE" altLang="et-EE" sz="1800">
                <a:latin typeface="Arial" panose="020B0604020202020204" pitchFamily="34" charset="0"/>
                <a:cs typeface="Arial" panose="020B0604020202020204" pitchFamily="34" charset="0"/>
              </a:rPr>
              <a:t>mm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>
                <a:latin typeface="Arial" panose="020B0604020202020204" pitchFamily="34" charset="0"/>
                <a:cs typeface="Arial" panose="020B0604020202020204" pitchFamily="34" charset="0"/>
              </a:rPr>
              <a:t>Võllid: 50</a:t>
            </a:r>
            <a:r>
              <a:rPr lang="et-EE" altLang="et-EE" sz="1800" baseline="-25000">
                <a:latin typeface="Arial" panose="020B0604020202020204" pitchFamily="34" charset="0"/>
                <a:cs typeface="Arial" panose="020B0604020202020204" pitchFamily="34" charset="0"/>
              </a:rPr>
              <a:t>-0,25 </a:t>
            </a:r>
            <a:r>
              <a:rPr lang="et-EE" altLang="et-EE" sz="1800">
                <a:latin typeface="Arial" panose="020B0604020202020204" pitchFamily="34" charset="0"/>
                <a:cs typeface="Arial" panose="020B0604020202020204" pitchFamily="34" charset="0"/>
              </a:rPr>
              <a:t>mm; 70</a:t>
            </a:r>
            <a:r>
              <a:rPr lang="et-EE" altLang="et-EE" sz="1800" baseline="-25000">
                <a:latin typeface="Arial" panose="020B0604020202020204" pitchFamily="34" charset="0"/>
                <a:cs typeface="Arial" panose="020B0604020202020204" pitchFamily="34" charset="0"/>
              </a:rPr>
              <a:t>-0,30 </a:t>
            </a:r>
            <a:r>
              <a:rPr lang="et-EE" altLang="et-EE" sz="1800">
                <a:latin typeface="Arial" panose="020B0604020202020204" pitchFamily="34" charset="0"/>
                <a:cs typeface="Arial" panose="020B0604020202020204" pitchFamily="34" charset="0"/>
              </a:rPr>
              <a:t>mm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>
                <a:latin typeface="Arial" panose="020B0604020202020204" pitchFamily="34" charset="0"/>
                <a:cs typeface="Arial" panose="020B0604020202020204" pitchFamily="34" charset="0"/>
              </a:rPr>
              <a:t>Ülejäänud pinnad: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en-US" altLang="et-EE" sz="1800">
                <a:latin typeface="Arial" panose="020B0604020202020204" pitchFamily="34" charset="0"/>
                <a:cs typeface="Arial" panose="020B0604020202020204" pitchFamily="34" charset="0"/>
              </a:rPr>
              <a:t>±</a:t>
            </a:r>
            <a:r>
              <a:rPr lang="et-EE" altLang="et-EE" sz="1800">
                <a:latin typeface="Arial" panose="020B0604020202020204" pitchFamily="34" charset="0"/>
                <a:cs typeface="Arial" panose="020B0604020202020204" pitchFamily="34" charset="0"/>
              </a:rPr>
              <a:t> 0,15/2 = 8 </a:t>
            </a:r>
            <a:r>
              <a:rPr lang="en-US" altLang="et-EE" sz="1800">
                <a:latin typeface="Arial" panose="020B0604020202020204" pitchFamily="34" charset="0"/>
              </a:rPr>
              <a:t>±</a:t>
            </a:r>
            <a:r>
              <a:rPr lang="et-EE" altLang="et-EE" sz="1800">
                <a:latin typeface="Arial" panose="020B0604020202020204" pitchFamily="34" charset="0"/>
              </a:rPr>
              <a:t> 0,075 mm;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>
                <a:latin typeface="Arial" panose="020B0604020202020204" pitchFamily="34" charset="0"/>
              </a:rPr>
              <a:t>10 </a:t>
            </a:r>
            <a:r>
              <a:rPr lang="en-US" altLang="et-EE" sz="1800">
                <a:latin typeface="Arial" panose="020B0604020202020204" pitchFamily="34" charset="0"/>
              </a:rPr>
              <a:t>±</a:t>
            </a:r>
            <a:r>
              <a:rPr lang="et-EE" altLang="et-EE" sz="1800">
                <a:latin typeface="Arial" panose="020B0604020202020204" pitchFamily="34" charset="0"/>
              </a:rPr>
              <a:t> 0,15/2 = 10 </a:t>
            </a:r>
            <a:r>
              <a:rPr lang="en-US" altLang="et-EE" sz="1800">
                <a:latin typeface="Arial" panose="020B0604020202020204" pitchFamily="34" charset="0"/>
              </a:rPr>
              <a:t>±</a:t>
            </a:r>
            <a:r>
              <a:rPr lang="et-EE" altLang="et-EE" sz="1800">
                <a:latin typeface="Arial" panose="020B0604020202020204" pitchFamily="34" charset="0"/>
              </a:rPr>
              <a:t> 0,075 mm;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>
                <a:latin typeface="Arial" panose="020B0604020202020204" pitchFamily="34" charset="0"/>
              </a:rPr>
              <a:t>20 </a:t>
            </a:r>
            <a:r>
              <a:rPr lang="en-US" altLang="et-EE" sz="1800">
                <a:latin typeface="Arial" panose="020B0604020202020204" pitchFamily="34" charset="0"/>
              </a:rPr>
              <a:t>±</a:t>
            </a:r>
            <a:r>
              <a:rPr lang="et-EE" altLang="et-EE" sz="1800">
                <a:latin typeface="Arial" panose="020B0604020202020204" pitchFamily="34" charset="0"/>
              </a:rPr>
              <a:t> 0,21/2 = 20 </a:t>
            </a:r>
            <a:r>
              <a:rPr lang="en-US" altLang="et-EE" sz="1800">
                <a:latin typeface="Arial" panose="020B0604020202020204" pitchFamily="34" charset="0"/>
              </a:rPr>
              <a:t>±</a:t>
            </a:r>
            <a:r>
              <a:rPr lang="et-EE" altLang="et-EE" sz="1800">
                <a:latin typeface="Arial" panose="020B0604020202020204" pitchFamily="34" charset="0"/>
              </a:rPr>
              <a:t> 0,105 mm.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pic>
        <p:nvPicPr>
          <p:cNvPr id="46085" name="Picture 13">
            <a:extLst>
              <a:ext uri="{FF2B5EF4-FFF2-40B4-BE49-F238E27FC236}">
                <a16:creationId xmlns:a16="http://schemas.microsoft.com/office/drawing/2014/main" id="{91270D57-7DB6-4A66-991C-F97EA0A0C4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0000">
            <a:off x="5148263" y="1628775"/>
            <a:ext cx="3790950" cy="381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6" name="Line 16">
            <a:extLst>
              <a:ext uri="{FF2B5EF4-FFF2-40B4-BE49-F238E27FC236}">
                <a16:creationId xmlns:a16="http://schemas.microsoft.com/office/drawing/2014/main" id="{2DA86952-2D82-4A61-AE0D-94D62F65DF6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87900" y="1916113"/>
            <a:ext cx="2663825" cy="1008062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t-EE"/>
          </a:p>
        </p:txBody>
      </p:sp>
      <p:sp>
        <p:nvSpPr>
          <p:cNvPr id="46087" name="Line 17">
            <a:extLst>
              <a:ext uri="{FF2B5EF4-FFF2-40B4-BE49-F238E27FC236}">
                <a16:creationId xmlns:a16="http://schemas.microsoft.com/office/drawing/2014/main" id="{7C20E4B7-62ED-4ABD-8C3F-7C42809B2DB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59338" y="2852738"/>
            <a:ext cx="936625" cy="7143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t-EE"/>
          </a:p>
        </p:txBody>
      </p:sp>
      <p:sp>
        <p:nvSpPr>
          <p:cNvPr id="46088" name="Line 18">
            <a:extLst>
              <a:ext uri="{FF2B5EF4-FFF2-40B4-BE49-F238E27FC236}">
                <a16:creationId xmlns:a16="http://schemas.microsoft.com/office/drawing/2014/main" id="{24931AA5-5244-41B3-8168-1D2F7ADDB857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7175" y="3716338"/>
            <a:ext cx="1512888" cy="1081087"/>
          </a:xfrm>
          <a:prstGeom prst="line">
            <a:avLst/>
          </a:prstGeom>
          <a:noFill/>
          <a:ln w="9525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t-EE"/>
          </a:p>
        </p:txBody>
      </p:sp>
      <p:sp>
        <p:nvSpPr>
          <p:cNvPr id="46089" name="Line 19">
            <a:extLst>
              <a:ext uri="{FF2B5EF4-FFF2-40B4-BE49-F238E27FC236}">
                <a16:creationId xmlns:a16="http://schemas.microsoft.com/office/drawing/2014/main" id="{AEFCD890-AB3C-437D-8F82-134B5A9ED94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67175" y="3573463"/>
            <a:ext cx="4392613" cy="142875"/>
          </a:xfrm>
          <a:prstGeom prst="line">
            <a:avLst/>
          </a:prstGeom>
          <a:noFill/>
          <a:ln w="9525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t-EE"/>
          </a:p>
        </p:txBody>
      </p:sp>
      <p:sp>
        <p:nvSpPr>
          <p:cNvPr id="46090" name="Oval 16">
            <a:extLst>
              <a:ext uri="{FF2B5EF4-FFF2-40B4-BE49-F238E27FC236}">
                <a16:creationId xmlns:a16="http://schemas.microsoft.com/office/drawing/2014/main" id="{5AF0FB3E-D3B8-400D-901F-B749AFAF5B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2781300"/>
            <a:ext cx="3673475" cy="503238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</a:endParaRPr>
          </a:p>
        </p:txBody>
      </p:sp>
      <p:sp>
        <p:nvSpPr>
          <p:cNvPr id="46091" name="Oval 17">
            <a:extLst>
              <a:ext uri="{FF2B5EF4-FFF2-40B4-BE49-F238E27FC236}">
                <a16:creationId xmlns:a16="http://schemas.microsoft.com/office/drawing/2014/main" id="{A419C7A0-7B03-42A1-AD33-0F74967F57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3357563"/>
            <a:ext cx="2952750" cy="503237"/>
          </a:xfrm>
          <a:prstGeom prst="ellipse">
            <a:avLst/>
          </a:prstGeom>
          <a:noFill/>
          <a:ln w="9525">
            <a:solidFill>
              <a:srgbClr val="3399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</a:endParaRPr>
          </a:p>
        </p:txBody>
      </p:sp>
      <p:sp>
        <p:nvSpPr>
          <p:cNvPr id="46092" name="Footer Placeholder 4">
            <a:extLst>
              <a:ext uri="{FF2B5EF4-FFF2-40B4-BE49-F238E27FC236}">
                <a16:creationId xmlns:a16="http://schemas.microsoft.com/office/drawing/2014/main" id="{A9BB3BE5-2231-4344-ACD9-E81D97ACB6E4}"/>
              </a:ext>
            </a:extLst>
          </p:cNvPr>
          <p:cNvSpPr txBox="1">
            <a:spLocks noGrp="1"/>
          </p:cNvSpPr>
          <p:nvPr/>
        </p:nvSpPr>
        <p:spPr bwMode="auto">
          <a:xfrm>
            <a:off x="1187450" y="6569075"/>
            <a:ext cx="79565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</a:p>
        </p:txBody>
      </p:sp>
      <p:sp>
        <p:nvSpPr>
          <p:cNvPr id="46093" name="Date Placeholder 1">
            <a:extLst>
              <a:ext uri="{FF2B5EF4-FFF2-40B4-BE49-F238E27FC236}">
                <a16:creationId xmlns:a16="http://schemas.microsoft.com/office/drawing/2014/main" id="{AFD45864-3372-4100-A04C-6F27C6857B1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-757238" y="6569075"/>
            <a:ext cx="9901238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786A91AF-63C4-4F6F-A3CC-8EB3456D1C15}" type="datetime1">
              <a:rPr lang="et-EE" altLang="et-EE" sz="1200">
                <a:solidFill>
                  <a:srgbClr val="898989"/>
                </a:solidFill>
                <a:latin typeface="Arial" panose="020B0604020202020204" pitchFamily="34" charset="0"/>
              </a:rPr>
              <a:pPr algn="ctr" eaLnBrk="1" hangingPunct="1">
                <a:spcBef>
                  <a:spcPct val="0"/>
                </a:spcBef>
                <a:buFontTx/>
                <a:buNone/>
              </a:pPr>
              <a:t>27.01.2019</a:t>
            </a:fld>
            <a:endParaRPr lang="et-EE" altLang="et-EE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5">
            <a:extLst>
              <a:ext uri="{FF2B5EF4-FFF2-40B4-BE49-F238E27FC236}">
                <a16:creationId xmlns:a16="http://schemas.microsoft.com/office/drawing/2014/main" id="{7C0C1C7A-57DC-4D4D-AFBC-D502A5DC3EC7}"/>
              </a:ext>
            </a:extLst>
          </p:cNvPr>
          <p:cNvSpPr>
            <a:spLocks/>
          </p:cNvSpPr>
          <p:nvPr/>
        </p:nvSpPr>
        <p:spPr bwMode="auto">
          <a:xfrm>
            <a:off x="468313" y="0"/>
            <a:ext cx="7272337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800" b="1" u="sng">
                <a:latin typeface="Arial" panose="020B0604020202020204" pitchFamily="34" charset="0"/>
              </a:rPr>
              <a:t>2. Mõõteahelad ja nende võrdlus</a:t>
            </a:r>
          </a:p>
        </p:txBody>
      </p:sp>
      <p:sp>
        <p:nvSpPr>
          <p:cNvPr id="48131" name="Rectangle 6">
            <a:extLst>
              <a:ext uri="{FF2B5EF4-FFF2-40B4-BE49-F238E27FC236}">
                <a16:creationId xmlns:a16="http://schemas.microsoft.com/office/drawing/2014/main" id="{081E333E-F7CE-4A6D-9DC8-537DAF28F6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692150"/>
            <a:ext cx="76327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400" b="1" u="sng">
                <a:latin typeface="Arial" panose="020B0604020202020204" pitchFamily="34" charset="0"/>
              </a:rPr>
              <a:t>Ülesanne 3. Mõõteahela arvutuse näiteid</a:t>
            </a: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b="1">
                <a:latin typeface="Arial" panose="020B0604020202020204" pitchFamily="34" charset="0"/>
              </a:rPr>
              <a:t>MIN-MAX meetod</a:t>
            </a:r>
            <a:endParaRPr lang="et-EE" altLang="et-EE" sz="2400" b="1" u="sng">
              <a:latin typeface="Arial" panose="020B0604020202020204" pitchFamily="34" charset="0"/>
            </a:endParaRPr>
          </a:p>
        </p:txBody>
      </p:sp>
      <p:pic>
        <p:nvPicPr>
          <p:cNvPr id="48132" name="Picture 13">
            <a:extLst>
              <a:ext uri="{FF2B5EF4-FFF2-40B4-BE49-F238E27FC236}">
                <a16:creationId xmlns:a16="http://schemas.microsoft.com/office/drawing/2014/main" id="{225BBCF3-9F8C-478B-B22A-47CEE94CAE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484313"/>
            <a:ext cx="6840538" cy="490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3" name="Oval 14">
            <a:extLst>
              <a:ext uri="{FF2B5EF4-FFF2-40B4-BE49-F238E27FC236}">
                <a16:creationId xmlns:a16="http://schemas.microsoft.com/office/drawing/2014/main" id="{3F1DBAE9-2FE0-43E2-AD1A-E7D7143377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63" y="3141663"/>
            <a:ext cx="288925" cy="287337"/>
          </a:xfrm>
          <a:prstGeom prst="ellipse">
            <a:avLst/>
          </a:prstGeom>
          <a:noFill/>
          <a:ln w="31750">
            <a:solidFill>
              <a:srgbClr val="3399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48134" name="Rectangle 15">
            <a:extLst>
              <a:ext uri="{FF2B5EF4-FFF2-40B4-BE49-F238E27FC236}">
                <a16:creationId xmlns:a16="http://schemas.microsoft.com/office/drawing/2014/main" id="{A071E6D2-80E6-4326-A5B0-6862B2599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6381750"/>
            <a:ext cx="37115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>
                <a:latin typeface="Arial" panose="020B0604020202020204" pitchFamily="34" charset="0"/>
              </a:rPr>
              <a:t>Priit Põdra, Masinaelemendid I loengumaterjal, 2011</a:t>
            </a:r>
            <a:endParaRPr lang="en-US" altLang="et-EE" sz="1200">
              <a:latin typeface="Arial" panose="020B0604020202020204" pitchFamily="34" charset="0"/>
            </a:endParaRPr>
          </a:p>
        </p:txBody>
      </p:sp>
      <p:sp>
        <p:nvSpPr>
          <p:cNvPr id="48135" name="Oval 16">
            <a:extLst>
              <a:ext uri="{FF2B5EF4-FFF2-40B4-BE49-F238E27FC236}">
                <a16:creationId xmlns:a16="http://schemas.microsoft.com/office/drawing/2014/main" id="{0E18F192-C93D-443B-95FD-D7EF6FB96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63" y="3573463"/>
            <a:ext cx="288925" cy="287337"/>
          </a:xfrm>
          <a:prstGeom prst="ellipse">
            <a:avLst/>
          </a:prstGeom>
          <a:noFill/>
          <a:ln w="31750">
            <a:solidFill>
              <a:srgbClr val="3399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48136" name="Rectangle 17">
            <a:extLst>
              <a:ext uri="{FF2B5EF4-FFF2-40B4-BE49-F238E27FC236}">
                <a16:creationId xmlns:a16="http://schemas.microsoft.com/office/drawing/2014/main" id="{23CFDE0B-3BF4-40E7-9658-A8AAD0ED5C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5963" y="1916113"/>
            <a:ext cx="288925" cy="4465637"/>
          </a:xfrm>
          <a:prstGeom prst="rect">
            <a:avLst/>
          </a:prstGeom>
          <a:noFill/>
          <a:ln w="4445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48137" name="Rectangle 18">
            <a:extLst>
              <a:ext uri="{FF2B5EF4-FFF2-40B4-BE49-F238E27FC236}">
                <a16:creationId xmlns:a16="http://schemas.microsoft.com/office/drawing/2014/main" id="{CA2F6B51-C880-4DCA-91B6-A5976FBE33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3789363"/>
            <a:ext cx="4608513" cy="287337"/>
          </a:xfrm>
          <a:prstGeom prst="rect">
            <a:avLst/>
          </a:prstGeom>
          <a:noFill/>
          <a:ln w="4445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48138" name="Rectangle 19">
            <a:extLst>
              <a:ext uri="{FF2B5EF4-FFF2-40B4-BE49-F238E27FC236}">
                <a16:creationId xmlns:a16="http://schemas.microsoft.com/office/drawing/2014/main" id="{BC563573-537F-4D59-8A90-2D6139420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588" y="3789363"/>
            <a:ext cx="1584325" cy="287337"/>
          </a:xfrm>
          <a:prstGeom prst="rect">
            <a:avLst/>
          </a:prstGeom>
          <a:noFill/>
          <a:ln w="4445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48139" name="Rectangle 20">
            <a:extLst>
              <a:ext uri="{FF2B5EF4-FFF2-40B4-BE49-F238E27FC236}">
                <a16:creationId xmlns:a16="http://schemas.microsoft.com/office/drawing/2014/main" id="{08AC0C25-C9BA-43AB-A133-AEE94C77DF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3789363"/>
            <a:ext cx="287337" cy="287337"/>
          </a:xfrm>
          <a:prstGeom prst="rect">
            <a:avLst/>
          </a:prstGeom>
          <a:noFill/>
          <a:ln w="4445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48140" name="Line 21">
            <a:extLst>
              <a:ext uri="{FF2B5EF4-FFF2-40B4-BE49-F238E27FC236}">
                <a16:creationId xmlns:a16="http://schemas.microsoft.com/office/drawing/2014/main" id="{3C4E53FA-4FCF-4985-B7A8-91E154AEA528}"/>
              </a:ext>
            </a:extLst>
          </p:cNvPr>
          <p:cNvSpPr>
            <a:spLocks noChangeShapeType="1"/>
          </p:cNvSpPr>
          <p:nvPr/>
        </p:nvSpPr>
        <p:spPr bwMode="auto">
          <a:xfrm>
            <a:off x="6372225" y="4076700"/>
            <a:ext cx="431800" cy="0"/>
          </a:xfrm>
          <a:prstGeom prst="line">
            <a:avLst/>
          </a:prstGeom>
          <a:noFill/>
          <a:ln w="444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t-EE"/>
          </a:p>
        </p:txBody>
      </p:sp>
      <p:sp>
        <p:nvSpPr>
          <p:cNvPr id="48141" name="Footer Placeholder 4">
            <a:extLst>
              <a:ext uri="{FF2B5EF4-FFF2-40B4-BE49-F238E27FC236}">
                <a16:creationId xmlns:a16="http://schemas.microsoft.com/office/drawing/2014/main" id="{AADF08CF-3C08-4A31-8018-C4EE45E4C74F}"/>
              </a:ext>
            </a:extLst>
          </p:cNvPr>
          <p:cNvSpPr txBox="1">
            <a:spLocks noGrp="1"/>
          </p:cNvSpPr>
          <p:nvPr/>
        </p:nvSpPr>
        <p:spPr bwMode="auto">
          <a:xfrm>
            <a:off x="1187450" y="6569075"/>
            <a:ext cx="79565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</a:t>
            </a:r>
          </a:p>
        </p:txBody>
      </p:sp>
      <p:sp>
        <p:nvSpPr>
          <p:cNvPr id="48142" name="Date Placeholder 1">
            <a:extLst>
              <a:ext uri="{FF2B5EF4-FFF2-40B4-BE49-F238E27FC236}">
                <a16:creationId xmlns:a16="http://schemas.microsoft.com/office/drawing/2014/main" id="{A613BEBF-5107-417A-AA42-FE11A74E77C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-468313" y="6597650"/>
            <a:ext cx="7848625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DB799FD9-D3A1-49D2-8A38-4D8668EDFC98}" type="datetime1">
              <a:rPr lang="et-EE" altLang="et-EE" sz="1200">
                <a:solidFill>
                  <a:srgbClr val="898989"/>
                </a:solidFill>
                <a:latin typeface="Arial" panose="020B0604020202020204" pitchFamily="34" charset="0"/>
              </a:rPr>
              <a:pPr algn="ctr" eaLnBrk="1" hangingPunct="1">
                <a:spcBef>
                  <a:spcPct val="0"/>
                </a:spcBef>
                <a:buFontTx/>
                <a:buNone/>
              </a:pPr>
              <a:t>27.01.2019</a:t>
            </a:fld>
            <a:endParaRPr lang="et-EE" altLang="et-EE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5">
            <a:extLst>
              <a:ext uri="{FF2B5EF4-FFF2-40B4-BE49-F238E27FC236}">
                <a16:creationId xmlns:a16="http://schemas.microsoft.com/office/drawing/2014/main" id="{B782484F-F98D-4FB6-BBBB-C864CA8AC97E}"/>
              </a:ext>
            </a:extLst>
          </p:cNvPr>
          <p:cNvSpPr>
            <a:spLocks/>
          </p:cNvSpPr>
          <p:nvPr/>
        </p:nvSpPr>
        <p:spPr bwMode="auto">
          <a:xfrm>
            <a:off x="468313" y="0"/>
            <a:ext cx="7272337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800" b="1" u="sng">
                <a:latin typeface="Arial" panose="020B0604020202020204" pitchFamily="34" charset="0"/>
              </a:rPr>
              <a:t>2. Mõõteahelad ja nende võrdlus</a:t>
            </a:r>
          </a:p>
        </p:txBody>
      </p:sp>
      <p:sp>
        <p:nvSpPr>
          <p:cNvPr id="50179" name="Rectangle 6">
            <a:extLst>
              <a:ext uri="{FF2B5EF4-FFF2-40B4-BE49-F238E27FC236}">
                <a16:creationId xmlns:a16="http://schemas.microsoft.com/office/drawing/2014/main" id="{F8767A4E-4A49-4128-B19D-0DC8A53855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692150"/>
            <a:ext cx="76327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400" b="1" u="sng">
                <a:latin typeface="Arial" panose="020B0604020202020204" pitchFamily="34" charset="0"/>
              </a:rPr>
              <a:t>Ülesanne 3. Mõõteahela arvutuse näiteid</a:t>
            </a: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b="1">
                <a:latin typeface="Arial" panose="020B0604020202020204" pitchFamily="34" charset="0"/>
              </a:rPr>
              <a:t>MIN-MAX meetod</a:t>
            </a:r>
            <a:endParaRPr lang="et-EE" altLang="et-EE" sz="2400" b="1" u="sng">
              <a:latin typeface="Arial" panose="020B0604020202020204" pitchFamily="34" charset="0"/>
            </a:endParaRPr>
          </a:p>
        </p:txBody>
      </p:sp>
      <p:grpSp>
        <p:nvGrpSpPr>
          <p:cNvPr id="50180" name="Group 8">
            <a:extLst>
              <a:ext uri="{FF2B5EF4-FFF2-40B4-BE49-F238E27FC236}">
                <a16:creationId xmlns:a16="http://schemas.microsoft.com/office/drawing/2014/main" id="{F472F7B5-51C5-481B-BFD9-FB2C58E404E4}"/>
              </a:ext>
            </a:extLst>
          </p:cNvPr>
          <p:cNvGrpSpPr>
            <a:grpSpLocks/>
          </p:cNvGrpSpPr>
          <p:nvPr/>
        </p:nvGrpSpPr>
        <p:grpSpPr bwMode="auto">
          <a:xfrm>
            <a:off x="5607050" y="1989138"/>
            <a:ext cx="3536950" cy="2944812"/>
            <a:chOff x="3016" y="1298"/>
            <a:chExt cx="2228" cy="1855"/>
          </a:xfrm>
        </p:grpSpPr>
        <p:pic>
          <p:nvPicPr>
            <p:cNvPr id="50188" name="Picture 9">
              <a:extLst>
                <a:ext uri="{FF2B5EF4-FFF2-40B4-BE49-F238E27FC236}">
                  <a16:creationId xmlns:a16="http://schemas.microsoft.com/office/drawing/2014/main" id="{33DF9834-8B53-428F-994E-62DA5BB2254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20000">
              <a:off x="3016" y="1298"/>
              <a:ext cx="2228" cy="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0189" name="Picture 10">
              <a:extLst>
                <a:ext uri="{FF2B5EF4-FFF2-40B4-BE49-F238E27FC236}">
                  <a16:creationId xmlns:a16="http://schemas.microsoft.com/office/drawing/2014/main" id="{306C5C4C-54A3-43FC-99CC-E5AF6D7910E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20000">
              <a:off x="3152" y="2432"/>
              <a:ext cx="1633" cy="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0181" name="Rectangle 11">
            <a:extLst>
              <a:ext uri="{FF2B5EF4-FFF2-40B4-BE49-F238E27FC236}">
                <a16:creationId xmlns:a16="http://schemas.microsoft.com/office/drawing/2014/main" id="{2EC0051C-351E-4DF1-A830-8409A07318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1412875"/>
            <a:ext cx="4465637" cy="546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Koostatakse mõõteahela skeem sulgeva lüli A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 leidmiseks (vt joonis).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– soone paremaserva kaugus otsast x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t-EE" altLang="et-EE" sz="1600">
                <a:latin typeface="Arial" panose="020B0604020202020204" pitchFamily="34" charset="0"/>
              </a:rPr>
              <a:t>.</a:t>
            </a:r>
            <a:endParaRPr lang="et-EE" altLang="et-EE" sz="1600" baseline="-25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 – suurendav lüli;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 ja A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 – vähendavad lülid.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Järgnevalt kasutame suurendava või vähendava lüli märkimise lihtsustamiseks (suunamärkide tähistamiseks) miinusmärki vahetult mõõtarvu ees, pluss jääb aga märkimata.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>
                <a:latin typeface="Arial" panose="020B0604020202020204" pitchFamily="34" charset="0"/>
              </a:rPr>
              <a:t>A</a:t>
            </a:r>
            <a:r>
              <a:rPr lang="et-EE" altLang="et-EE" sz="1600" baseline="-25000">
                <a:latin typeface="Arial" panose="020B0604020202020204" pitchFamily="34" charset="0"/>
              </a:rPr>
              <a:t>1 </a:t>
            </a: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= -</a:t>
            </a:r>
            <a:r>
              <a:rPr lang="et-EE" altLang="et-EE" sz="1600">
                <a:latin typeface="Arial" panose="020B0604020202020204" pitchFamily="34" charset="0"/>
              </a:rPr>
              <a:t>12</a:t>
            </a:r>
            <a:r>
              <a:rPr lang="et-EE" altLang="et-EE" sz="1600" baseline="30000">
                <a:latin typeface="Arial" panose="020B0604020202020204" pitchFamily="34" charset="0"/>
              </a:rPr>
              <a:t>+0,18 </a:t>
            </a:r>
            <a:r>
              <a:rPr lang="et-EE" altLang="et-EE" sz="1800">
                <a:latin typeface="Arial" panose="020B0604020202020204" pitchFamily="34" charset="0"/>
              </a:rPr>
              <a:t>mm</a:t>
            </a: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; A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- 40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-0,34 </a:t>
            </a:r>
            <a:r>
              <a:rPr lang="et-EE" altLang="et-EE" sz="1800">
                <a:latin typeface="Arial" panose="020B0604020202020204" pitchFamily="34" charset="0"/>
              </a:rPr>
              <a:t>mm</a:t>
            </a:r>
            <a:r>
              <a:rPr lang="et-EE" altLang="et-EE" sz="1600">
                <a:latin typeface="Arial" panose="020B0604020202020204" pitchFamily="34" charset="0"/>
              </a:rPr>
              <a:t>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>
                <a:latin typeface="Arial" panose="020B0604020202020204" pitchFamily="34" charset="0"/>
              </a:rPr>
              <a:t>A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= 70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 -0,30 </a:t>
            </a: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mm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600" baseline="-25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Kuna kõikide ahela nimimõõtmete märki arvestav summa on kinnise kontuuri tõttu kahtlemata null: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 – A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 – A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 – A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 = 0 =&gt;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 = -12 - 40 + 70 = 18 mm</a:t>
            </a:r>
            <a:endParaRPr lang="et-EE" altLang="et-EE" sz="1600" b="1">
              <a:solidFill>
                <a:srgbClr val="320E0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600" b="1" baseline="-25000">
              <a:solidFill>
                <a:srgbClr val="320E0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 b="1" baseline="-25000">
              <a:solidFill>
                <a:srgbClr val="320E0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64AF9B5-F744-4E94-97C6-EBF3E452D5F7}"/>
              </a:ext>
            </a:extLst>
          </p:cNvPr>
          <p:cNvCxnSpPr/>
          <p:nvPr/>
        </p:nvCxnSpPr>
        <p:spPr>
          <a:xfrm>
            <a:off x="5867400" y="3644900"/>
            <a:ext cx="252095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79101C5-EA86-41F5-97EE-695018B43BD3}"/>
              </a:ext>
            </a:extLst>
          </p:cNvPr>
          <p:cNvCxnSpPr/>
          <p:nvPr/>
        </p:nvCxnSpPr>
        <p:spPr>
          <a:xfrm>
            <a:off x="5867400" y="3068638"/>
            <a:ext cx="0" cy="792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E2F7DC8-CD83-40E6-BC82-0847205258C6}"/>
              </a:ext>
            </a:extLst>
          </p:cNvPr>
          <p:cNvCxnSpPr/>
          <p:nvPr/>
        </p:nvCxnSpPr>
        <p:spPr>
          <a:xfrm>
            <a:off x="8388350" y="3141663"/>
            <a:ext cx="0" cy="792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85" name="TextBox 20">
            <a:extLst>
              <a:ext uri="{FF2B5EF4-FFF2-40B4-BE49-F238E27FC236}">
                <a16:creationId xmlns:a16="http://schemas.microsoft.com/office/drawing/2014/main" id="{8A164321-2DEA-4A60-8D60-D4D9855044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8850" y="3284538"/>
            <a:ext cx="441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>
                <a:latin typeface="Arial" panose="020B0604020202020204" pitchFamily="34" charset="0"/>
              </a:rPr>
              <a:t>70</a:t>
            </a:r>
          </a:p>
        </p:txBody>
      </p:sp>
      <p:sp>
        <p:nvSpPr>
          <p:cNvPr id="50186" name="Footer Placeholder 4">
            <a:extLst>
              <a:ext uri="{FF2B5EF4-FFF2-40B4-BE49-F238E27FC236}">
                <a16:creationId xmlns:a16="http://schemas.microsoft.com/office/drawing/2014/main" id="{28C11250-490B-4C95-B567-B48BE63B148C}"/>
              </a:ext>
            </a:extLst>
          </p:cNvPr>
          <p:cNvSpPr txBox="1">
            <a:spLocks noGrp="1"/>
          </p:cNvSpPr>
          <p:nvPr/>
        </p:nvSpPr>
        <p:spPr bwMode="auto">
          <a:xfrm>
            <a:off x="1187450" y="6569075"/>
            <a:ext cx="79565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Masinaelemend</a:t>
            </a:r>
            <a:endParaRPr lang="et-EE" altLang="et-EE" sz="1200" dirty="0">
              <a:solidFill>
                <a:srgbClr val="B5A788"/>
              </a:solidFill>
              <a:latin typeface="Arial" panose="020B0604020202020204" pitchFamily="34" charset="0"/>
            </a:endParaRPr>
          </a:p>
        </p:txBody>
      </p:sp>
      <p:sp>
        <p:nvSpPr>
          <p:cNvPr id="50187" name="Date Placeholder 1">
            <a:extLst>
              <a:ext uri="{FF2B5EF4-FFF2-40B4-BE49-F238E27FC236}">
                <a16:creationId xmlns:a16="http://schemas.microsoft.com/office/drawing/2014/main" id="{1FD4FD9B-8757-4A8E-9E4E-E6BE707C696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-612775" y="6569075"/>
            <a:ext cx="813710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CB82C64B-BEAF-4FF1-ABAE-D83B3BCD1C2D}" type="datetime1">
              <a:rPr lang="et-EE" altLang="et-EE" sz="1200">
                <a:solidFill>
                  <a:srgbClr val="898989"/>
                </a:solidFill>
                <a:latin typeface="Arial" panose="020B0604020202020204" pitchFamily="34" charset="0"/>
              </a:rPr>
              <a:pPr algn="ctr" eaLnBrk="1" hangingPunct="1">
                <a:spcBef>
                  <a:spcPct val="0"/>
                </a:spcBef>
                <a:buFontTx/>
                <a:buNone/>
              </a:pPr>
              <a:t>27.01.2019</a:t>
            </a:fld>
            <a:endParaRPr lang="et-EE" altLang="et-EE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5">
            <a:extLst>
              <a:ext uri="{FF2B5EF4-FFF2-40B4-BE49-F238E27FC236}">
                <a16:creationId xmlns:a16="http://schemas.microsoft.com/office/drawing/2014/main" id="{2A73AF6A-4E8D-402F-892A-56BD6297F1B2}"/>
              </a:ext>
            </a:extLst>
          </p:cNvPr>
          <p:cNvSpPr>
            <a:spLocks/>
          </p:cNvSpPr>
          <p:nvPr/>
        </p:nvSpPr>
        <p:spPr bwMode="auto">
          <a:xfrm>
            <a:off x="395288" y="0"/>
            <a:ext cx="734536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800" b="1" u="sng">
                <a:latin typeface="Arial" panose="020B0604020202020204" pitchFamily="34" charset="0"/>
              </a:rPr>
              <a:t>2. Mõõteahelad ja nende võrdlus</a:t>
            </a:r>
          </a:p>
        </p:txBody>
      </p:sp>
      <p:sp>
        <p:nvSpPr>
          <p:cNvPr id="52227" name="Rectangle 6">
            <a:extLst>
              <a:ext uri="{FF2B5EF4-FFF2-40B4-BE49-F238E27FC236}">
                <a16:creationId xmlns:a16="http://schemas.microsoft.com/office/drawing/2014/main" id="{AB28A4CD-5E94-4980-89C6-1E0EC2DF6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692150"/>
            <a:ext cx="76327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400" b="1" u="sng">
                <a:latin typeface="Arial" panose="020B0604020202020204" pitchFamily="34" charset="0"/>
              </a:rPr>
              <a:t>Ülesanne 3. Mõõteahela arvutuse näiteid</a:t>
            </a: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b="1">
                <a:latin typeface="Arial" panose="020B0604020202020204" pitchFamily="34" charset="0"/>
              </a:rPr>
              <a:t>MIN-MAX meetod</a:t>
            </a:r>
            <a:endParaRPr lang="et-EE" altLang="et-EE" sz="2400" b="1" u="sng">
              <a:latin typeface="Arial" panose="020B0604020202020204" pitchFamily="34" charset="0"/>
            </a:endParaRPr>
          </a:p>
        </p:txBody>
      </p:sp>
      <p:grpSp>
        <p:nvGrpSpPr>
          <p:cNvPr id="52228" name="Group 8">
            <a:extLst>
              <a:ext uri="{FF2B5EF4-FFF2-40B4-BE49-F238E27FC236}">
                <a16:creationId xmlns:a16="http://schemas.microsoft.com/office/drawing/2014/main" id="{1B01DB3C-7FE5-4CEB-96B9-BEAF0B5359CD}"/>
              </a:ext>
            </a:extLst>
          </p:cNvPr>
          <p:cNvGrpSpPr>
            <a:grpSpLocks/>
          </p:cNvGrpSpPr>
          <p:nvPr/>
        </p:nvGrpSpPr>
        <p:grpSpPr bwMode="auto">
          <a:xfrm>
            <a:off x="6443663" y="3500438"/>
            <a:ext cx="2411412" cy="2439987"/>
            <a:chOff x="3016" y="1298"/>
            <a:chExt cx="2228" cy="1855"/>
          </a:xfrm>
        </p:grpSpPr>
        <p:pic>
          <p:nvPicPr>
            <p:cNvPr id="52237" name="Picture 9">
              <a:extLst>
                <a:ext uri="{FF2B5EF4-FFF2-40B4-BE49-F238E27FC236}">
                  <a16:creationId xmlns:a16="http://schemas.microsoft.com/office/drawing/2014/main" id="{2248816D-F2ED-44C6-8B2D-E6F048773C1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20000">
              <a:off x="3016" y="1298"/>
              <a:ext cx="2228" cy="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238" name="Picture 10">
              <a:extLst>
                <a:ext uri="{FF2B5EF4-FFF2-40B4-BE49-F238E27FC236}">
                  <a16:creationId xmlns:a16="http://schemas.microsoft.com/office/drawing/2014/main" id="{BA394EDE-E75D-42E9-92ED-0901210E770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20000">
              <a:off x="3152" y="2432"/>
              <a:ext cx="1633" cy="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2229" name="Rectangle 11">
            <a:extLst>
              <a:ext uri="{FF2B5EF4-FFF2-40B4-BE49-F238E27FC236}">
                <a16:creationId xmlns:a16="http://schemas.microsoft.com/office/drawing/2014/main" id="{C3967F8A-761C-45E7-909F-C5E4A4775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8308" y="1522413"/>
            <a:ext cx="7993063" cy="522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 dirty="0">
                <a:latin typeface="Arial" panose="020B0604020202020204" pitchFamily="34" charset="0"/>
              </a:rPr>
              <a:t>Kui A</a:t>
            </a:r>
            <a:r>
              <a:rPr lang="et-EE" altLang="et-EE" sz="1600" baseline="-25000" dirty="0">
                <a:latin typeface="Arial" panose="020B0604020202020204" pitchFamily="34" charset="0"/>
              </a:rPr>
              <a:t>1 </a:t>
            </a:r>
            <a:r>
              <a:rPr lang="et-EE" altLang="et-EE" sz="1600" dirty="0">
                <a:latin typeface="Arial" panose="020B0604020202020204" pitchFamily="34" charset="0"/>
                <a:cs typeface="Arial" panose="020B0604020202020204" pitchFamily="34" charset="0"/>
              </a:rPr>
              <a:t>= -</a:t>
            </a:r>
            <a:r>
              <a:rPr lang="et-EE" altLang="et-EE" sz="1600" dirty="0">
                <a:latin typeface="Arial" panose="020B0604020202020204" pitchFamily="34" charset="0"/>
              </a:rPr>
              <a:t>12</a:t>
            </a:r>
            <a:r>
              <a:rPr lang="et-EE" altLang="et-EE" sz="1600" baseline="30000" dirty="0">
                <a:latin typeface="Arial" panose="020B0604020202020204" pitchFamily="34" charset="0"/>
              </a:rPr>
              <a:t>+0,18 </a:t>
            </a:r>
            <a:r>
              <a:rPr lang="et-EE" altLang="et-EE" sz="1600" dirty="0">
                <a:latin typeface="Arial" panose="020B0604020202020204" pitchFamily="34" charset="0"/>
              </a:rPr>
              <a:t>mm</a:t>
            </a:r>
            <a:r>
              <a:rPr lang="et-EE" altLang="et-EE" sz="1600" dirty="0">
                <a:latin typeface="Arial" panose="020B0604020202020204" pitchFamily="34" charset="0"/>
                <a:cs typeface="Arial" panose="020B0604020202020204" pitchFamily="34" charset="0"/>
              </a:rPr>
              <a:t>; A</a:t>
            </a:r>
            <a:r>
              <a:rPr lang="et-EE" altLang="et-EE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t-EE" altLang="et-EE" sz="1600" dirty="0"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r>
              <a:rPr lang="et-EE" altLang="et-EE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altLang="et-EE" sz="1600" dirty="0">
                <a:latin typeface="Arial" panose="020B0604020202020204" pitchFamily="34" charset="0"/>
                <a:cs typeface="Arial" panose="020B0604020202020204" pitchFamily="34" charset="0"/>
              </a:rPr>
              <a:t>- 40</a:t>
            </a:r>
            <a:r>
              <a:rPr lang="et-EE" altLang="et-EE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-0,34 </a:t>
            </a:r>
            <a:r>
              <a:rPr lang="et-EE" altLang="et-EE" sz="1600" dirty="0">
                <a:latin typeface="Arial" panose="020B0604020202020204" pitchFamily="34" charset="0"/>
              </a:rPr>
              <a:t>mm; A</a:t>
            </a:r>
            <a:r>
              <a:rPr lang="et-EE" altLang="et-EE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t-EE" altLang="et-EE" sz="1600" dirty="0">
                <a:latin typeface="Arial" panose="020B0604020202020204" pitchFamily="34" charset="0"/>
                <a:cs typeface="Arial" panose="020B0604020202020204" pitchFamily="34" charset="0"/>
              </a:rPr>
              <a:t>= 70</a:t>
            </a:r>
            <a:r>
              <a:rPr lang="et-EE" altLang="et-EE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 -0,30 </a:t>
            </a:r>
            <a:r>
              <a:rPr lang="et-EE" altLang="et-EE" sz="1600" dirty="0">
                <a:latin typeface="Arial" panose="020B0604020202020204" pitchFamily="34" charset="0"/>
              </a:rPr>
              <a:t>mm</a:t>
            </a:r>
            <a:endParaRPr lang="et-EE" altLang="et-EE" sz="16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6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 dirty="0">
                <a:latin typeface="Arial" panose="020B0604020202020204" pitchFamily="34" charset="0"/>
                <a:cs typeface="Arial" panose="020B0604020202020204" pitchFamily="34" charset="0"/>
              </a:rPr>
              <a:t>Siis teadaolevate lülide piirhälbed ja tolerantsid: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 dirty="0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et-EE" altLang="et-EE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t-EE" altLang="et-EE" sz="1600" dirty="0">
                <a:latin typeface="Arial" panose="020B0604020202020204" pitchFamily="34" charset="0"/>
                <a:cs typeface="Arial" panose="020B0604020202020204" pitchFamily="34" charset="0"/>
              </a:rPr>
              <a:t> = 180 </a:t>
            </a:r>
            <a:r>
              <a:rPr lang="el-GR" altLang="et-EE" sz="1600" dirty="0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et-EE" altLang="et-EE" sz="1600" dirty="0">
                <a:latin typeface="Arial" panose="020B0604020202020204" pitchFamily="34" charset="0"/>
                <a:cs typeface="Arial" panose="020B0604020202020204" pitchFamily="34" charset="0"/>
              </a:rPr>
              <a:t>m; Ei</a:t>
            </a:r>
            <a:r>
              <a:rPr lang="et-EE" altLang="et-EE" sz="1600" baseline="-25000" dirty="0">
                <a:latin typeface="Arial" panose="020B0604020202020204" pitchFamily="34" charset="0"/>
              </a:rPr>
              <a:t>1</a:t>
            </a:r>
            <a:r>
              <a:rPr lang="et-EE" altLang="et-EE" sz="1600" dirty="0">
                <a:latin typeface="Arial" panose="020B0604020202020204" pitchFamily="34" charset="0"/>
                <a:cs typeface="Arial" panose="020B0604020202020204" pitchFamily="34" charset="0"/>
              </a:rPr>
              <a:t> = 0;	 T</a:t>
            </a:r>
            <a:r>
              <a:rPr lang="et-EE" altLang="et-EE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t-EE" altLang="et-EE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altLang="et-EE" sz="1600" dirty="0">
                <a:latin typeface="Arial" panose="020B0604020202020204" pitchFamily="34" charset="0"/>
              </a:rPr>
              <a:t>= 180 </a:t>
            </a:r>
            <a:r>
              <a:rPr lang="el-GR" altLang="et-EE" sz="1600" dirty="0">
                <a:latin typeface="Arial" panose="020B0604020202020204" pitchFamily="34" charset="0"/>
              </a:rPr>
              <a:t>μ</a:t>
            </a:r>
            <a:r>
              <a:rPr lang="et-EE" altLang="et-EE" sz="1600" dirty="0">
                <a:latin typeface="Arial" panose="020B0604020202020204" pitchFamily="34" charset="0"/>
              </a:rPr>
              <a:t>m;  Em</a:t>
            </a:r>
            <a:r>
              <a:rPr lang="et-EE" altLang="et-EE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t-EE" altLang="et-EE" sz="1600" dirty="0">
                <a:latin typeface="Arial" panose="020B0604020202020204" pitchFamily="34" charset="0"/>
              </a:rPr>
              <a:t>= (Es</a:t>
            </a:r>
            <a:r>
              <a:rPr lang="et-EE" altLang="et-EE" sz="1600" baseline="-25000" dirty="0">
                <a:latin typeface="Arial" panose="020B0604020202020204" pitchFamily="34" charset="0"/>
              </a:rPr>
              <a:t>1</a:t>
            </a:r>
            <a:r>
              <a:rPr lang="et-EE" altLang="et-EE" sz="1600" dirty="0">
                <a:latin typeface="Arial" panose="020B0604020202020204" pitchFamily="34" charset="0"/>
              </a:rPr>
              <a:t>+Ei</a:t>
            </a:r>
            <a:r>
              <a:rPr lang="et-EE" altLang="et-EE" sz="1600" baseline="-25000" dirty="0">
                <a:latin typeface="Arial" panose="020B0604020202020204" pitchFamily="34" charset="0"/>
              </a:rPr>
              <a:t>1</a:t>
            </a:r>
            <a:r>
              <a:rPr lang="et-EE" altLang="et-EE" sz="1600" dirty="0">
                <a:latin typeface="Arial" panose="020B0604020202020204" pitchFamily="34" charset="0"/>
              </a:rPr>
              <a:t>)/2 = 90 </a:t>
            </a:r>
            <a:r>
              <a:rPr lang="el-GR" altLang="et-EE" sz="1600" dirty="0">
                <a:latin typeface="Arial" panose="020B0604020202020204" pitchFamily="34" charset="0"/>
              </a:rPr>
              <a:t>μ</a:t>
            </a:r>
            <a:r>
              <a:rPr lang="et-EE" altLang="et-EE" sz="1600" dirty="0">
                <a:latin typeface="Arial" panose="020B0604020202020204" pitchFamily="34" charset="0"/>
              </a:rPr>
              <a:t>m;      (-1)</a:t>
            </a:r>
            <a:endParaRPr lang="et-EE" altLang="et-EE" sz="16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 dirty="0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et-EE" altLang="et-EE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t-EE" altLang="et-EE" sz="1600" dirty="0">
                <a:latin typeface="Arial" panose="020B0604020202020204" pitchFamily="34" charset="0"/>
                <a:cs typeface="Arial" panose="020B0604020202020204" pitchFamily="34" charset="0"/>
              </a:rPr>
              <a:t> = 0;	        Ei</a:t>
            </a:r>
            <a:r>
              <a:rPr lang="et-EE" altLang="et-EE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t-EE" altLang="et-EE" sz="1600" dirty="0">
                <a:latin typeface="Arial" panose="020B0604020202020204" pitchFamily="34" charset="0"/>
              </a:rPr>
              <a:t>= - 340 </a:t>
            </a:r>
            <a:r>
              <a:rPr lang="el-GR" altLang="et-EE" sz="1600" dirty="0">
                <a:latin typeface="Arial" panose="020B0604020202020204" pitchFamily="34" charset="0"/>
              </a:rPr>
              <a:t>μ</a:t>
            </a:r>
            <a:r>
              <a:rPr lang="et-EE" altLang="et-EE" sz="1600" dirty="0">
                <a:latin typeface="Arial" panose="020B0604020202020204" pitchFamily="34" charset="0"/>
              </a:rPr>
              <a:t>m;  T</a:t>
            </a:r>
            <a:r>
              <a:rPr lang="et-EE" altLang="et-EE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t-EE" altLang="et-EE" sz="1600" dirty="0">
                <a:latin typeface="Arial" panose="020B0604020202020204" pitchFamily="34" charset="0"/>
              </a:rPr>
              <a:t> = 340 </a:t>
            </a:r>
            <a:r>
              <a:rPr lang="el-GR" altLang="et-EE" sz="1600" dirty="0">
                <a:latin typeface="Arial" panose="020B0604020202020204" pitchFamily="34" charset="0"/>
              </a:rPr>
              <a:t>μ</a:t>
            </a:r>
            <a:r>
              <a:rPr lang="et-EE" altLang="et-EE" sz="1600" dirty="0">
                <a:latin typeface="Arial" panose="020B0604020202020204" pitchFamily="34" charset="0"/>
              </a:rPr>
              <a:t>m;  Em</a:t>
            </a:r>
            <a:r>
              <a:rPr lang="et-EE" altLang="et-EE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t-EE" altLang="et-EE" sz="1600" dirty="0">
                <a:latin typeface="Arial" panose="020B0604020202020204" pitchFamily="34" charset="0"/>
              </a:rPr>
              <a:t>= (Es</a:t>
            </a:r>
            <a:r>
              <a:rPr lang="et-EE" altLang="et-EE" sz="1600" baseline="-25000" dirty="0">
                <a:latin typeface="Arial" panose="020B0604020202020204" pitchFamily="34" charset="0"/>
              </a:rPr>
              <a:t>2</a:t>
            </a:r>
            <a:r>
              <a:rPr lang="et-EE" altLang="et-EE" sz="1600" dirty="0">
                <a:latin typeface="Arial" panose="020B0604020202020204" pitchFamily="34" charset="0"/>
              </a:rPr>
              <a:t>+Ei</a:t>
            </a:r>
            <a:r>
              <a:rPr lang="et-EE" altLang="et-EE" sz="1600" baseline="-25000" dirty="0">
                <a:latin typeface="Arial" panose="020B0604020202020204" pitchFamily="34" charset="0"/>
              </a:rPr>
              <a:t>2</a:t>
            </a:r>
            <a:r>
              <a:rPr lang="et-EE" altLang="et-EE" sz="1600" dirty="0">
                <a:latin typeface="Arial" panose="020B0604020202020204" pitchFamily="34" charset="0"/>
              </a:rPr>
              <a:t>)/2 = -170 </a:t>
            </a:r>
            <a:r>
              <a:rPr lang="el-GR" altLang="et-EE" sz="1600" dirty="0">
                <a:latin typeface="Arial" panose="020B0604020202020204" pitchFamily="34" charset="0"/>
              </a:rPr>
              <a:t>μ</a:t>
            </a:r>
            <a:r>
              <a:rPr lang="et-EE" altLang="et-EE" sz="1600" dirty="0">
                <a:latin typeface="Arial" panose="020B0604020202020204" pitchFamily="34" charset="0"/>
              </a:rPr>
              <a:t>m;  (-1)</a:t>
            </a:r>
            <a:endParaRPr lang="et-EE" altLang="et-EE" sz="16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 dirty="0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et-EE" altLang="et-EE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t-EE" altLang="et-EE" sz="1600" dirty="0">
                <a:latin typeface="Arial" panose="020B0604020202020204" pitchFamily="34" charset="0"/>
              </a:rPr>
              <a:t>= 0;	        Ei</a:t>
            </a:r>
            <a:r>
              <a:rPr lang="et-EE" altLang="et-EE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t-EE" altLang="et-EE" sz="1600" dirty="0">
                <a:latin typeface="Arial" panose="020B0604020202020204" pitchFamily="34" charset="0"/>
              </a:rPr>
              <a:t>= - 300 </a:t>
            </a:r>
            <a:r>
              <a:rPr lang="el-GR" altLang="et-EE" sz="1600" dirty="0">
                <a:latin typeface="Arial" panose="020B0604020202020204" pitchFamily="34" charset="0"/>
              </a:rPr>
              <a:t>μ</a:t>
            </a:r>
            <a:r>
              <a:rPr lang="et-EE" altLang="et-EE" sz="1600" dirty="0">
                <a:latin typeface="Arial" panose="020B0604020202020204" pitchFamily="34" charset="0"/>
              </a:rPr>
              <a:t>m;	 T</a:t>
            </a:r>
            <a:r>
              <a:rPr lang="et-EE" altLang="et-EE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t-EE" altLang="et-EE" sz="1600" dirty="0">
                <a:latin typeface="Arial" panose="020B0604020202020204" pitchFamily="34" charset="0"/>
              </a:rPr>
              <a:t> = 300 </a:t>
            </a:r>
            <a:r>
              <a:rPr lang="el-GR" altLang="et-EE" sz="1600" dirty="0">
                <a:latin typeface="Arial" panose="020B0604020202020204" pitchFamily="34" charset="0"/>
              </a:rPr>
              <a:t>μ</a:t>
            </a:r>
            <a:r>
              <a:rPr lang="et-EE" altLang="et-EE" sz="1600" dirty="0">
                <a:latin typeface="Arial" panose="020B0604020202020204" pitchFamily="34" charset="0"/>
              </a:rPr>
              <a:t>m;  Em</a:t>
            </a:r>
            <a:r>
              <a:rPr lang="et-EE" altLang="et-EE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t-EE" altLang="et-EE" sz="1600" dirty="0">
                <a:latin typeface="Arial" panose="020B0604020202020204" pitchFamily="34" charset="0"/>
              </a:rPr>
              <a:t>= (Es</a:t>
            </a:r>
            <a:r>
              <a:rPr lang="et-EE" altLang="et-EE" sz="1600" baseline="-25000" dirty="0">
                <a:latin typeface="Arial" panose="020B0604020202020204" pitchFamily="34" charset="0"/>
              </a:rPr>
              <a:t>3</a:t>
            </a:r>
            <a:r>
              <a:rPr lang="et-EE" altLang="et-EE" sz="1600" dirty="0">
                <a:latin typeface="Arial" panose="020B0604020202020204" pitchFamily="34" charset="0"/>
              </a:rPr>
              <a:t>+Ei</a:t>
            </a:r>
            <a:r>
              <a:rPr lang="et-EE" altLang="et-EE" sz="1600" baseline="-25000" dirty="0">
                <a:latin typeface="Arial" panose="020B0604020202020204" pitchFamily="34" charset="0"/>
              </a:rPr>
              <a:t>3</a:t>
            </a:r>
            <a:r>
              <a:rPr lang="et-EE" altLang="et-EE" sz="1600" dirty="0">
                <a:latin typeface="Arial" panose="020B0604020202020204" pitchFamily="34" charset="0"/>
              </a:rPr>
              <a:t>)/2 = -150 </a:t>
            </a:r>
            <a:r>
              <a:rPr lang="el-GR" altLang="et-EE" sz="1600" dirty="0">
                <a:latin typeface="Arial" panose="020B0604020202020204" pitchFamily="34" charset="0"/>
              </a:rPr>
              <a:t>μ</a:t>
            </a:r>
            <a:r>
              <a:rPr lang="et-EE" altLang="et-EE" sz="1600" dirty="0">
                <a:latin typeface="Arial" panose="020B0604020202020204" pitchFamily="34" charset="0"/>
              </a:rPr>
              <a:t>m;  (+1)</a:t>
            </a:r>
            <a:endParaRPr lang="et-EE" altLang="et-EE" sz="16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6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0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 dirty="0">
                <a:latin typeface="Arial" panose="020B0604020202020204" pitchFamily="34" charset="0"/>
                <a:cs typeface="Arial" panose="020B0604020202020204" pitchFamily="34" charset="0"/>
              </a:rPr>
              <a:t>Sulgeva lüli tolerants T</a:t>
            </a:r>
            <a:r>
              <a:rPr lang="et-EE" altLang="et-EE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t-EE" altLang="et-EE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t-EE" altLang="et-EE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r>
              <a:rPr lang="et-EE" altLang="et-EE" sz="1600" dirty="0">
                <a:latin typeface="Arial" panose="020B0604020202020204" pitchFamily="34" charset="0"/>
                <a:cs typeface="Arial" panose="020B0604020202020204" pitchFamily="34" charset="0"/>
              </a:rPr>
              <a:t>= T</a:t>
            </a:r>
            <a:r>
              <a:rPr lang="et-EE" altLang="et-EE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t-EE" altLang="et-EE" sz="1600" dirty="0">
                <a:latin typeface="Arial" panose="020B0604020202020204" pitchFamily="34" charset="0"/>
                <a:cs typeface="Arial" panose="020B0604020202020204" pitchFamily="34" charset="0"/>
              </a:rPr>
              <a:t>+T</a:t>
            </a:r>
            <a:r>
              <a:rPr lang="et-EE" altLang="et-EE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t-EE" altLang="et-EE" sz="1600" dirty="0">
                <a:latin typeface="Arial" panose="020B0604020202020204" pitchFamily="34" charset="0"/>
                <a:cs typeface="Arial" panose="020B0604020202020204" pitchFamily="34" charset="0"/>
              </a:rPr>
              <a:t>+T</a:t>
            </a:r>
            <a:r>
              <a:rPr lang="et-EE" altLang="et-EE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t-EE" altLang="et-EE" sz="1600" dirty="0">
                <a:latin typeface="Arial" panose="020B0604020202020204" pitchFamily="34" charset="0"/>
              </a:rPr>
              <a:t>= 180 + 340 + 300 = 820 </a:t>
            </a:r>
            <a:r>
              <a:rPr lang="el-GR" altLang="et-EE" sz="1600" dirty="0">
                <a:latin typeface="Arial" panose="020B0604020202020204" pitchFamily="34" charset="0"/>
              </a:rPr>
              <a:t>μ</a:t>
            </a:r>
            <a:r>
              <a:rPr lang="et-EE" altLang="et-EE" sz="1600" dirty="0">
                <a:latin typeface="Arial" panose="020B0604020202020204" pitchFamily="34" charset="0"/>
              </a:rPr>
              <a:t>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6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 dirty="0">
                <a:latin typeface="Arial" panose="020B0604020202020204" pitchFamily="34" charset="0"/>
              </a:rPr>
              <a:t>Sulgeva lüli </a:t>
            </a:r>
            <a:r>
              <a:rPr lang="et-EE" altLang="et-EE" sz="1600" dirty="0" err="1">
                <a:latin typeface="Arial" panose="020B0604020202020204" pitchFamily="34" charset="0"/>
              </a:rPr>
              <a:t>keskhälve</a:t>
            </a:r>
            <a:r>
              <a:rPr lang="et-EE" altLang="et-EE" sz="1600" dirty="0">
                <a:latin typeface="Arial" panose="020B0604020202020204" pitchFamily="34" charset="0"/>
              </a:rPr>
              <a:t> Em</a:t>
            </a:r>
            <a:r>
              <a:rPr lang="et-EE" altLang="et-EE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t-EE" altLang="et-EE" sz="1600" dirty="0">
                <a:latin typeface="Arial" panose="020B060402020202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 dirty="0">
                <a:latin typeface="Arial" panose="020B0604020202020204" pitchFamily="34" charset="0"/>
              </a:rPr>
              <a:t>Em</a:t>
            </a:r>
            <a:r>
              <a:rPr lang="et-EE" altLang="et-EE" sz="1600" baseline="-25000" dirty="0">
                <a:latin typeface="Arial" panose="020B0604020202020204" pitchFamily="34" charset="0"/>
              </a:rPr>
              <a:t>0 </a:t>
            </a:r>
            <a:r>
              <a:rPr lang="et-EE" altLang="et-EE" sz="1600" dirty="0">
                <a:latin typeface="Arial" panose="020B0604020202020204" pitchFamily="34" charset="0"/>
              </a:rPr>
              <a:t>= (-1)</a:t>
            </a:r>
            <a:r>
              <a:rPr lang="et-EE" altLang="et-EE" sz="1600" dirty="0">
                <a:latin typeface="Arial" panose="020B0604020202020204" pitchFamily="34" charset="0"/>
                <a:cs typeface="Arial" panose="020B0604020202020204" pitchFamily="34" charset="0"/>
              </a:rPr>
              <a:t>∙</a:t>
            </a:r>
            <a:r>
              <a:rPr lang="et-EE" altLang="et-EE" sz="1600" dirty="0">
                <a:latin typeface="Arial" panose="020B0604020202020204" pitchFamily="34" charset="0"/>
              </a:rPr>
              <a:t>Em</a:t>
            </a:r>
            <a:r>
              <a:rPr lang="et-EE" altLang="et-EE" sz="1600" baseline="-25000" dirty="0">
                <a:latin typeface="Arial" panose="020B0604020202020204" pitchFamily="34" charset="0"/>
              </a:rPr>
              <a:t>1</a:t>
            </a:r>
            <a:r>
              <a:rPr lang="et-EE" altLang="et-EE" sz="1600" dirty="0">
                <a:latin typeface="Arial" panose="020B0604020202020204" pitchFamily="34" charset="0"/>
              </a:rPr>
              <a:t> + (-1)∙Em</a:t>
            </a:r>
            <a:r>
              <a:rPr lang="et-EE" altLang="et-EE" sz="1600" baseline="-25000" dirty="0">
                <a:latin typeface="Arial" panose="020B0604020202020204" pitchFamily="34" charset="0"/>
              </a:rPr>
              <a:t>2</a:t>
            </a:r>
            <a:r>
              <a:rPr lang="et-EE" altLang="et-EE" sz="1600" dirty="0">
                <a:latin typeface="Arial" panose="020B0604020202020204" pitchFamily="34" charset="0"/>
              </a:rPr>
              <a:t> + 1∙Em</a:t>
            </a:r>
            <a:r>
              <a:rPr lang="et-EE" altLang="et-EE" sz="1600" baseline="-25000" dirty="0">
                <a:latin typeface="Arial" panose="020B0604020202020204" pitchFamily="34" charset="0"/>
              </a:rPr>
              <a:t>3</a:t>
            </a:r>
            <a:r>
              <a:rPr lang="et-EE" altLang="et-EE" sz="1600" dirty="0">
                <a:latin typeface="Arial" panose="020B0604020202020204" pitchFamily="34" charset="0"/>
              </a:rPr>
              <a:t> = </a:t>
            </a:r>
            <a:endParaRPr lang="et-EE" altLang="et-EE" sz="16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 dirty="0">
                <a:latin typeface="Arial" panose="020B0604020202020204" pitchFamily="34" charset="0"/>
              </a:rPr>
              <a:t>(-1)∙90 + (-1)∙(-170) + 1∙(-150) = -70 </a:t>
            </a:r>
            <a:r>
              <a:rPr lang="el-GR" altLang="et-EE" sz="1600" dirty="0">
                <a:latin typeface="Arial" panose="020B0604020202020204" pitchFamily="34" charset="0"/>
              </a:rPr>
              <a:t>μ</a:t>
            </a:r>
            <a:r>
              <a:rPr lang="et-EE" altLang="et-EE" sz="1600" dirty="0">
                <a:latin typeface="Arial" panose="020B0604020202020204" pitchFamily="34" charset="0"/>
              </a:rPr>
              <a:t>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6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 dirty="0">
                <a:latin typeface="Arial" panose="020B0604020202020204" pitchFamily="34" charset="0"/>
              </a:rPr>
              <a:t>Seega sulgeva lüli piirhälbed on: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 dirty="0">
                <a:latin typeface="Arial" panose="020B0604020202020204" pitchFamily="34" charset="0"/>
              </a:rPr>
              <a:t>ES</a:t>
            </a:r>
            <a:r>
              <a:rPr lang="et-EE" altLang="et-EE" sz="1600" baseline="-25000" dirty="0">
                <a:latin typeface="Arial" panose="020B0604020202020204" pitchFamily="34" charset="0"/>
              </a:rPr>
              <a:t>0 </a:t>
            </a:r>
            <a:r>
              <a:rPr lang="et-EE" altLang="et-EE" sz="1600" dirty="0">
                <a:latin typeface="Arial" panose="020B0604020202020204" pitchFamily="34" charset="0"/>
              </a:rPr>
              <a:t>= Em</a:t>
            </a:r>
            <a:r>
              <a:rPr lang="et-EE" altLang="et-EE" sz="1600" baseline="-25000" dirty="0">
                <a:latin typeface="Arial" panose="020B0604020202020204" pitchFamily="34" charset="0"/>
              </a:rPr>
              <a:t>0</a:t>
            </a:r>
            <a:r>
              <a:rPr lang="et-EE" altLang="et-EE" sz="1600" dirty="0">
                <a:latin typeface="Arial" panose="020B0604020202020204" pitchFamily="34" charset="0"/>
              </a:rPr>
              <a:t> + T</a:t>
            </a:r>
            <a:r>
              <a:rPr lang="et-EE" altLang="et-EE" sz="1600" baseline="-25000" dirty="0">
                <a:latin typeface="Arial" panose="020B0604020202020204" pitchFamily="34" charset="0"/>
              </a:rPr>
              <a:t>0</a:t>
            </a:r>
            <a:r>
              <a:rPr lang="et-EE" altLang="et-EE" sz="1600" dirty="0">
                <a:latin typeface="Arial" panose="020B0604020202020204" pitchFamily="34" charset="0"/>
              </a:rPr>
              <a:t>/2 = -70 + 820/2 = 340 </a:t>
            </a:r>
            <a:r>
              <a:rPr lang="el-GR" altLang="et-EE" sz="1600" dirty="0">
                <a:latin typeface="Arial" panose="020B0604020202020204" pitchFamily="34" charset="0"/>
              </a:rPr>
              <a:t>μ</a:t>
            </a:r>
            <a:r>
              <a:rPr lang="et-EE" altLang="et-EE" sz="1600" dirty="0">
                <a:latin typeface="Arial" panose="020B0604020202020204" pitchFamily="34" charset="0"/>
              </a:rPr>
              <a:t>m;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 dirty="0">
                <a:latin typeface="Arial" panose="020B0604020202020204" pitchFamily="34" charset="0"/>
              </a:rPr>
              <a:t>EI</a:t>
            </a:r>
            <a:r>
              <a:rPr lang="et-EE" altLang="et-EE" sz="1600" baseline="-25000" dirty="0">
                <a:latin typeface="Arial" panose="020B0604020202020204" pitchFamily="34" charset="0"/>
              </a:rPr>
              <a:t>0</a:t>
            </a:r>
            <a:r>
              <a:rPr lang="et-EE" altLang="et-EE" sz="1600" dirty="0">
                <a:latin typeface="Arial" panose="020B0604020202020204" pitchFamily="34" charset="0"/>
              </a:rPr>
              <a:t> = Em</a:t>
            </a:r>
            <a:r>
              <a:rPr lang="et-EE" altLang="et-EE" sz="1600" baseline="-25000" dirty="0">
                <a:latin typeface="Arial" panose="020B0604020202020204" pitchFamily="34" charset="0"/>
              </a:rPr>
              <a:t>0</a:t>
            </a:r>
            <a:r>
              <a:rPr lang="et-EE" altLang="et-EE" sz="1600" dirty="0">
                <a:latin typeface="Arial" panose="020B0604020202020204" pitchFamily="34" charset="0"/>
              </a:rPr>
              <a:t> - T</a:t>
            </a:r>
            <a:r>
              <a:rPr lang="et-EE" altLang="et-EE" sz="1600" baseline="-25000" dirty="0">
                <a:latin typeface="Arial" panose="020B0604020202020204" pitchFamily="34" charset="0"/>
              </a:rPr>
              <a:t>0</a:t>
            </a:r>
            <a:r>
              <a:rPr lang="et-EE" altLang="et-EE" sz="1600" dirty="0">
                <a:latin typeface="Arial" panose="020B0604020202020204" pitchFamily="34" charset="0"/>
              </a:rPr>
              <a:t>/2 = -70 -820/2 = - 480 </a:t>
            </a:r>
            <a:r>
              <a:rPr lang="el-GR" altLang="et-EE" sz="1600" dirty="0">
                <a:latin typeface="Arial" panose="020B0604020202020204" pitchFamily="34" charset="0"/>
              </a:rPr>
              <a:t>μ</a:t>
            </a:r>
            <a:r>
              <a:rPr lang="et-EE" altLang="et-EE" sz="1600" dirty="0">
                <a:latin typeface="Arial" panose="020B0604020202020204" pitchFamily="34" charset="0"/>
              </a:rPr>
              <a:t>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 b="1" u="sng" dirty="0">
                <a:latin typeface="Arial" panose="020B0604020202020204" pitchFamily="34" charset="0"/>
              </a:rPr>
              <a:t>Vastus: </a:t>
            </a:r>
            <a:r>
              <a:rPr lang="et-EE" altLang="et-EE" sz="1600" dirty="0">
                <a:latin typeface="Arial" panose="020B0604020202020204" pitchFamily="34" charset="0"/>
              </a:rPr>
              <a:t>soone parema serva kaugus otsast on 18</a:t>
            </a:r>
            <a:r>
              <a:rPr lang="et-EE" altLang="et-EE" sz="1600" baseline="30000" dirty="0">
                <a:latin typeface="Arial" panose="020B0604020202020204" pitchFamily="34" charset="0"/>
              </a:rPr>
              <a:t>+0,34  </a:t>
            </a:r>
            <a:r>
              <a:rPr lang="et-EE" altLang="et-EE" sz="1600" dirty="0">
                <a:latin typeface="Arial" panose="020B0604020202020204" pitchFamily="34" charset="0"/>
              </a:rPr>
              <a:t>mm.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 baseline="30000" dirty="0">
                <a:latin typeface="Arial" panose="020B0604020202020204" pitchFamily="34" charset="0"/>
              </a:rPr>
              <a:t>				</a:t>
            </a:r>
            <a:r>
              <a:rPr lang="et-EE" altLang="et-EE" sz="1600" dirty="0">
                <a:latin typeface="Arial" panose="020B0604020202020204" pitchFamily="34" charset="0"/>
              </a:rPr>
              <a:t>             </a:t>
            </a:r>
            <a:r>
              <a:rPr lang="et-EE" altLang="et-EE" sz="1600" baseline="30000" dirty="0">
                <a:latin typeface="Arial" panose="020B0604020202020204" pitchFamily="34" charset="0"/>
              </a:rPr>
              <a:t>-0,48</a:t>
            </a:r>
            <a:endParaRPr lang="en-US" altLang="et-EE" sz="1600" baseline="30000" dirty="0">
              <a:latin typeface="Arial" panose="020B0604020202020204" pitchFamily="34" charset="0"/>
            </a:endParaRPr>
          </a:p>
        </p:txBody>
      </p:sp>
      <p:sp>
        <p:nvSpPr>
          <p:cNvPr id="52230" name="Line 13">
            <a:extLst>
              <a:ext uri="{FF2B5EF4-FFF2-40B4-BE49-F238E27FC236}">
                <a16:creationId xmlns:a16="http://schemas.microsoft.com/office/drawing/2014/main" id="{5F56A745-038B-48AB-A65E-8792E17CC82B}"/>
              </a:ext>
            </a:extLst>
          </p:cNvPr>
          <p:cNvSpPr>
            <a:spLocks noChangeShapeType="1"/>
          </p:cNvSpPr>
          <p:nvPr/>
        </p:nvSpPr>
        <p:spPr bwMode="auto">
          <a:xfrm>
            <a:off x="7740650" y="3284538"/>
            <a:ext cx="360363" cy="2159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t-EE"/>
          </a:p>
        </p:txBody>
      </p:sp>
      <p:sp>
        <p:nvSpPr>
          <p:cNvPr id="52231" name="Line 14">
            <a:extLst>
              <a:ext uri="{FF2B5EF4-FFF2-40B4-BE49-F238E27FC236}">
                <a16:creationId xmlns:a16="http://schemas.microsoft.com/office/drawing/2014/main" id="{77398494-0EF5-49A0-A114-1D8C545578B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67625" y="5516563"/>
            <a:ext cx="360363" cy="57626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t-EE"/>
          </a:p>
        </p:txBody>
      </p:sp>
      <p:sp>
        <p:nvSpPr>
          <p:cNvPr id="52232" name="Line 15">
            <a:extLst>
              <a:ext uri="{FF2B5EF4-FFF2-40B4-BE49-F238E27FC236}">
                <a16:creationId xmlns:a16="http://schemas.microsoft.com/office/drawing/2014/main" id="{9796814F-619C-4F43-963C-E047472E57D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0425" y="3284538"/>
            <a:ext cx="431800" cy="288131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t-EE"/>
          </a:p>
        </p:txBody>
      </p:sp>
      <p:sp>
        <p:nvSpPr>
          <p:cNvPr id="52233" name="Line 16">
            <a:extLst>
              <a:ext uri="{FF2B5EF4-FFF2-40B4-BE49-F238E27FC236}">
                <a16:creationId xmlns:a16="http://schemas.microsoft.com/office/drawing/2014/main" id="{7EB884C6-AE6F-4D8A-B0A1-987AD196F8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72225" y="3284538"/>
            <a:ext cx="1368425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t-EE"/>
          </a:p>
        </p:txBody>
      </p:sp>
      <p:sp>
        <p:nvSpPr>
          <p:cNvPr id="52234" name="Line 17">
            <a:extLst>
              <a:ext uri="{FF2B5EF4-FFF2-40B4-BE49-F238E27FC236}">
                <a16:creationId xmlns:a16="http://schemas.microsoft.com/office/drawing/2014/main" id="{9230EDE0-F170-4260-B19E-F38C825890A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72225" y="6092825"/>
            <a:ext cx="1295400" cy="730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t-EE"/>
          </a:p>
        </p:txBody>
      </p:sp>
      <p:sp>
        <p:nvSpPr>
          <p:cNvPr id="52235" name="Footer Placeholder 4">
            <a:extLst>
              <a:ext uri="{FF2B5EF4-FFF2-40B4-BE49-F238E27FC236}">
                <a16:creationId xmlns:a16="http://schemas.microsoft.com/office/drawing/2014/main" id="{9D8441DD-B968-4656-AFF4-D59F51A0CDB7}"/>
              </a:ext>
            </a:extLst>
          </p:cNvPr>
          <p:cNvSpPr txBox="1">
            <a:spLocks noGrp="1"/>
          </p:cNvSpPr>
          <p:nvPr/>
        </p:nvSpPr>
        <p:spPr bwMode="auto">
          <a:xfrm>
            <a:off x="1187450" y="6569075"/>
            <a:ext cx="79565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</a:t>
            </a:r>
          </a:p>
        </p:txBody>
      </p:sp>
      <p:sp>
        <p:nvSpPr>
          <p:cNvPr id="52236" name="Date Placeholder 1">
            <a:extLst>
              <a:ext uri="{FF2B5EF4-FFF2-40B4-BE49-F238E27FC236}">
                <a16:creationId xmlns:a16="http://schemas.microsoft.com/office/drawing/2014/main" id="{26ABF784-1820-405C-8035-6531AABAA37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-612775" y="6569075"/>
            <a:ext cx="813710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D4979E46-8FFC-4943-91BC-18A50D772537}" type="datetime1">
              <a:rPr lang="et-EE" altLang="et-EE" sz="1200">
                <a:solidFill>
                  <a:srgbClr val="898989"/>
                </a:solidFill>
                <a:latin typeface="Arial" panose="020B0604020202020204" pitchFamily="34" charset="0"/>
              </a:rPr>
              <a:pPr algn="ctr" eaLnBrk="1" hangingPunct="1">
                <a:spcBef>
                  <a:spcPct val="0"/>
                </a:spcBef>
                <a:buFontTx/>
                <a:buNone/>
              </a:pPr>
              <a:t>27.01.2019</a:t>
            </a:fld>
            <a:endParaRPr lang="et-EE" altLang="et-EE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5">
            <a:extLst>
              <a:ext uri="{FF2B5EF4-FFF2-40B4-BE49-F238E27FC236}">
                <a16:creationId xmlns:a16="http://schemas.microsoft.com/office/drawing/2014/main" id="{94E4BCCD-F0A9-4184-A1BE-1009CD1FD98D}"/>
              </a:ext>
            </a:extLst>
          </p:cNvPr>
          <p:cNvSpPr>
            <a:spLocks/>
          </p:cNvSpPr>
          <p:nvPr/>
        </p:nvSpPr>
        <p:spPr bwMode="auto">
          <a:xfrm>
            <a:off x="468313" y="0"/>
            <a:ext cx="7272337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800" b="1" u="sng">
                <a:latin typeface="Arial" panose="020B0604020202020204" pitchFamily="34" charset="0"/>
              </a:rPr>
              <a:t>2. Mõõteahelad ja nende võrdlus</a:t>
            </a:r>
          </a:p>
        </p:txBody>
      </p:sp>
      <p:sp>
        <p:nvSpPr>
          <p:cNvPr id="54275" name="Rectangle 6">
            <a:extLst>
              <a:ext uri="{FF2B5EF4-FFF2-40B4-BE49-F238E27FC236}">
                <a16:creationId xmlns:a16="http://schemas.microsoft.com/office/drawing/2014/main" id="{EE6C2BBA-DFC7-4CF6-B7F4-4429CA4084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549275"/>
            <a:ext cx="76327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400" b="1" u="sng">
                <a:latin typeface="Arial" panose="020B0604020202020204" pitchFamily="34" charset="0"/>
              </a:rPr>
              <a:t>Ülesanne 3. Mõõteahela arvutuse näiteid</a:t>
            </a: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b="1">
                <a:latin typeface="Arial" panose="020B0604020202020204" pitchFamily="34" charset="0"/>
              </a:rPr>
              <a:t>MIN-MAX meetod</a:t>
            </a:r>
            <a:endParaRPr lang="et-EE" altLang="et-EE" sz="2400" b="1" u="sng">
              <a:latin typeface="Arial" panose="020B0604020202020204" pitchFamily="34" charset="0"/>
            </a:endParaRPr>
          </a:p>
        </p:txBody>
      </p:sp>
      <p:sp>
        <p:nvSpPr>
          <p:cNvPr id="54276" name="Rectangle 11">
            <a:extLst>
              <a:ext uri="{FF2B5EF4-FFF2-40B4-BE49-F238E27FC236}">
                <a16:creationId xmlns:a16="http://schemas.microsoft.com/office/drawing/2014/main" id="{40871D02-6056-4F01-9901-D1D4349D79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1268413"/>
            <a:ext cx="7993063" cy="525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>
                <a:latin typeface="Arial" panose="020B0604020202020204" pitchFamily="34" charset="0"/>
              </a:rPr>
              <a:t>B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t-EE" altLang="et-EE" sz="1600">
                <a:latin typeface="Arial" panose="020B0604020202020204" pitchFamily="34" charset="0"/>
              </a:rPr>
              <a:t> –avade tsentrite vahe x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t-EE" altLang="et-EE" sz="1600">
                <a:latin typeface="Arial" panose="020B0604020202020204" pitchFamily="34" charset="0"/>
              </a:rPr>
              <a:t>. </a:t>
            </a: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t-EE" altLang="et-EE" sz="1600">
                <a:latin typeface="Arial" panose="020B0604020202020204" pitchFamily="34" charset="0"/>
              </a:rPr>
              <a:t>–</a:t>
            </a: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 B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 - B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3  </a:t>
            </a: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- B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 =0 =&gt; B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= -10 - 10 + 50 = 30 mm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>
                <a:latin typeface="Arial" panose="020B0604020202020204" pitchFamily="34" charset="0"/>
              </a:rPr>
              <a:t>B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t-EE" altLang="et-EE" sz="1600">
                <a:latin typeface="Arial" panose="020B0604020202020204" pitchFamily="34" charset="0"/>
              </a:rPr>
              <a:t> – suurendav lüli;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>
                <a:latin typeface="Arial" panose="020B0604020202020204" pitchFamily="34" charset="0"/>
              </a:rPr>
              <a:t>B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t-EE" altLang="et-EE" sz="1600">
                <a:latin typeface="Arial" panose="020B0604020202020204" pitchFamily="34" charset="0"/>
              </a:rPr>
              <a:t> ja B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t-EE" altLang="et-EE" sz="1600">
                <a:latin typeface="Arial" panose="020B0604020202020204" pitchFamily="34" charset="0"/>
              </a:rPr>
              <a:t> – vähendavad lülid.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>
                <a:latin typeface="Arial" panose="020B0604020202020204" pitchFamily="34" charset="0"/>
              </a:rPr>
              <a:t>Kui B</a:t>
            </a:r>
            <a:r>
              <a:rPr lang="et-EE" altLang="et-EE" sz="1600" baseline="-25000">
                <a:latin typeface="Arial" panose="020B0604020202020204" pitchFamily="34" charset="0"/>
              </a:rPr>
              <a:t>1 </a:t>
            </a: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= -</a:t>
            </a:r>
            <a:r>
              <a:rPr lang="et-EE" altLang="et-EE" sz="1600">
                <a:latin typeface="Arial" panose="020B0604020202020204" pitchFamily="34" charset="0"/>
              </a:rPr>
              <a:t>10</a:t>
            </a:r>
            <a:r>
              <a:rPr lang="en-US" altLang="et-EE" sz="1600">
                <a:latin typeface="Arial" panose="020B0604020202020204" pitchFamily="34" charset="0"/>
                <a:cs typeface="Arial" panose="020B0604020202020204" pitchFamily="34" charset="0"/>
              </a:rPr>
              <a:t>±</a:t>
            </a: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0,075</a:t>
            </a:r>
            <a:r>
              <a:rPr lang="et-EE" altLang="et-EE" sz="1600" baseline="30000">
                <a:latin typeface="Arial" panose="020B0604020202020204" pitchFamily="34" charset="0"/>
              </a:rPr>
              <a:t> </a:t>
            </a:r>
            <a:r>
              <a:rPr lang="et-EE" altLang="et-EE" sz="1600">
                <a:latin typeface="Arial" panose="020B0604020202020204" pitchFamily="34" charset="0"/>
              </a:rPr>
              <a:t>mm</a:t>
            </a: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; B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-0,25 </a:t>
            </a:r>
            <a:r>
              <a:rPr lang="et-EE" altLang="et-EE" sz="1600">
                <a:latin typeface="Arial" panose="020B0604020202020204" pitchFamily="34" charset="0"/>
              </a:rPr>
              <a:t>mm; B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t-EE" altLang="et-EE" sz="1600">
                <a:latin typeface="Arial" panose="020B0604020202020204" pitchFamily="34" charset="0"/>
              </a:rPr>
              <a:t>-10</a:t>
            </a:r>
            <a:r>
              <a:rPr lang="en-US" altLang="et-EE" sz="1600">
                <a:latin typeface="Arial" panose="020B0604020202020204" pitchFamily="34" charset="0"/>
              </a:rPr>
              <a:t>±</a:t>
            </a:r>
            <a:r>
              <a:rPr lang="et-EE" altLang="et-EE" sz="1600">
                <a:latin typeface="Arial" panose="020B0604020202020204" pitchFamily="34" charset="0"/>
              </a:rPr>
              <a:t>0,075 mm</a:t>
            </a:r>
            <a:endParaRPr lang="et-EE" altLang="et-EE" sz="1600" baseline="-25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800" baseline="-25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Siis teadaolevate lülide piirhälbed ja tolerantsid: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 = 75 </a:t>
            </a:r>
            <a:r>
              <a:rPr lang="el-GR" altLang="et-EE" sz="1600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m;   Ei</a:t>
            </a:r>
            <a:r>
              <a:rPr lang="et-EE" altLang="et-EE" sz="1600" baseline="-25000">
                <a:latin typeface="Arial" panose="020B0604020202020204" pitchFamily="34" charset="0"/>
              </a:rPr>
              <a:t>1</a:t>
            </a: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 = -75 </a:t>
            </a:r>
            <a:r>
              <a:rPr lang="el-GR" altLang="et-EE" sz="1600">
                <a:latin typeface="Arial" panose="020B0604020202020204" pitchFamily="34" charset="0"/>
              </a:rPr>
              <a:t>μ</a:t>
            </a:r>
            <a:r>
              <a:rPr lang="et-EE" altLang="et-EE" sz="1600">
                <a:latin typeface="Arial" panose="020B0604020202020204" pitchFamily="34" charset="0"/>
              </a:rPr>
              <a:t>m</a:t>
            </a: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;	 T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altLang="et-EE" sz="1600">
                <a:latin typeface="Arial" panose="020B0604020202020204" pitchFamily="34" charset="0"/>
              </a:rPr>
              <a:t>= 150 </a:t>
            </a:r>
            <a:r>
              <a:rPr lang="el-GR" altLang="et-EE" sz="1600">
                <a:latin typeface="Arial" panose="020B0604020202020204" pitchFamily="34" charset="0"/>
              </a:rPr>
              <a:t>μ</a:t>
            </a:r>
            <a:r>
              <a:rPr lang="et-EE" altLang="et-EE" sz="1600">
                <a:latin typeface="Arial" panose="020B0604020202020204" pitchFamily="34" charset="0"/>
              </a:rPr>
              <a:t>m;  Em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t-EE" altLang="et-EE" sz="1600">
                <a:latin typeface="Arial" panose="020B0604020202020204" pitchFamily="34" charset="0"/>
              </a:rPr>
              <a:t>=  0 </a:t>
            </a:r>
            <a:r>
              <a:rPr lang="el-GR" altLang="et-EE" sz="1600">
                <a:latin typeface="Arial" panose="020B0604020202020204" pitchFamily="34" charset="0"/>
              </a:rPr>
              <a:t>μ</a:t>
            </a:r>
            <a:r>
              <a:rPr lang="et-EE" altLang="et-EE" sz="1600">
                <a:latin typeface="Arial" panose="020B0604020202020204" pitchFamily="34" charset="0"/>
              </a:rPr>
              <a:t>m;   (-1)</a:t>
            </a:r>
            <a:endParaRPr lang="et-EE" altLang="et-EE" sz="1600" baseline="-25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 = 0;	        Ei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t-EE" altLang="et-EE" sz="1600">
                <a:latin typeface="Arial" panose="020B0604020202020204" pitchFamily="34" charset="0"/>
              </a:rPr>
              <a:t>= - 250 </a:t>
            </a:r>
            <a:r>
              <a:rPr lang="el-GR" altLang="et-EE" sz="1600">
                <a:latin typeface="Arial" panose="020B0604020202020204" pitchFamily="34" charset="0"/>
              </a:rPr>
              <a:t>μ</a:t>
            </a:r>
            <a:r>
              <a:rPr lang="et-EE" altLang="et-EE" sz="1600">
                <a:latin typeface="Arial" panose="020B0604020202020204" pitchFamily="34" charset="0"/>
              </a:rPr>
              <a:t>m;  T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t-EE" altLang="et-EE" sz="1600">
                <a:latin typeface="Arial" panose="020B0604020202020204" pitchFamily="34" charset="0"/>
              </a:rPr>
              <a:t> = 250 </a:t>
            </a:r>
            <a:r>
              <a:rPr lang="el-GR" altLang="et-EE" sz="1600">
                <a:latin typeface="Arial" panose="020B0604020202020204" pitchFamily="34" charset="0"/>
              </a:rPr>
              <a:t>μ</a:t>
            </a:r>
            <a:r>
              <a:rPr lang="et-EE" altLang="et-EE" sz="1600">
                <a:latin typeface="Arial" panose="020B0604020202020204" pitchFamily="34" charset="0"/>
              </a:rPr>
              <a:t>m;  Em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t-EE" altLang="et-EE" sz="1600">
                <a:latin typeface="Arial" panose="020B0604020202020204" pitchFamily="34" charset="0"/>
              </a:rPr>
              <a:t>= -125 </a:t>
            </a:r>
            <a:r>
              <a:rPr lang="el-GR" altLang="et-EE" sz="1600">
                <a:latin typeface="Arial" panose="020B0604020202020204" pitchFamily="34" charset="0"/>
              </a:rPr>
              <a:t>μ</a:t>
            </a:r>
            <a:r>
              <a:rPr lang="et-EE" altLang="et-EE" sz="1600">
                <a:latin typeface="Arial" panose="020B0604020202020204" pitchFamily="34" charset="0"/>
              </a:rPr>
              <a:t>m;  (+1)</a:t>
            </a:r>
            <a:endParaRPr lang="et-EE" altLang="et-EE" sz="1600" baseline="-25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t-EE" altLang="et-EE" sz="1600">
                <a:latin typeface="Arial" panose="020B0604020202020204" pitchFamily="34" charset="0"/>
              </a:rPr>
              <a:t>= 75;	        Ei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t-EE" altLang="et-EE" sz="1600">
                <a:latin typeface="Arial" panose="020B0604020202020204" pitchFamily="34" charset="0"/>
              </a:rPr>
              <a:t>= - 75 </a:t>
            </a:r>
            <a:r>
              <a:rPr lang="el-GR" altLang="et-EE" sz="1600">
                <a:latin typeface="Arial" panose="020B0604020202020204" pitchFamily="34" charset="0"/>
              </a:rPr>
              <a:t>μ</a:t>
            </a:r>
            <a:r>
              <a:rPr lang="et-EE" altLang="et-EE" sz="1600">
                <a:latin typeface="Arial" panose="020B0604020202020204" pitchFamily="34" charset="0"/>
              </a:rPr>
              <a:t>m;	 T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t-EE" altLang="et-EE" sz="1600">
                <a:latin typeface="Arial" panose="020B0604020202020204" pitchFamily="34" charset="0"/>
              </a:rPr>
              <a:t> = 150 </a:t>
            </a:r>
            <a:r>
              <a:rPr lang="el-GR" altLang="et-EE" sz="1600">
                <a:latin typeface="Arial" panose="020B0604020202020204" pitchFamily="34" charset="0"/>
              </a:rPr>
              <a:t>μ</a:t>
            </a:r>
            <a:r>
              <a:rPr lang="et-EE" altLang="et-EE" sz="1600">
                <a:latin typeface="Arial" panose="020B0604020202020204" pitchFamily="34" charset="0"/>
              </a:rPr>
              <a:t>m;  Em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t-EE" altLang="et-EE" sz="1600">
                <a:latin typeface="Arial" panose="020B0604020202020204" pitchFamily="34" charset="0"/>
              </a:rPr>
              <a:t>=  0 </a:t>
            </a:r>
            <a:r>
              <a:rPr lang="el-GR" altLang="et-EE" sz="1600">
                <a:latin typeface="Arial" panose="020B0604020202020204" pitchFamily="34" charset="0"/>
              </a:rPr>
              <a:t>μ</a:t>
            </a:r>
            <a:r>
              <a:rPr lang="et-EE" altLang="et-EE" sz="1600">
                <a:latin typeface="Arial" panose="020B0604020202020204" pitchFamily="34" charset="0"/>
              </a:rPr>
              <a:t>m;  (-1)</a:t>
            </a:r>
            <a:endParaRPr lang="et-EE" altLang="et-EE" sz="1600" baseline="-25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000" baseline="-25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Sulgeva lüli tolerants T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= T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+T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+T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t-EE" altLang="et-EE" sz="1600">
                <a:latin typeface="Arial" panose="020B0604020202020204" pitchFamily="34" charset="0"/>
              </a:rPr>
              <a:t>= 150 + 250 + 150 = 550 </a:t>
            </a:r>
            <a:r>
              <a:rPr lang="el-GR" altLang="et-EE" sz="1600">
                <a:latin typeface="Arial" panose="020B0604020202020204" pitchFamily="34" charset="0"/>
              </a:rPr>
              <a:t>μ</a:t>
            </a:r>
            <a:r>
              <a:rPr lang="et-EE" altLang="et-EE" sz="1600">
                <a:latin typeface="Arial" panose="020B0604020202020204" pitchFamily="34" charset="0"/>
              </a:rPr>
              <a:t>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4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>
                <a:latin typeface="Arial" panose="020B0604020202020204" pitchFamily="34" charset="0"/>
              </a:rPr>
              <a:t>Sulgeva lüli keskhälve Em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t-EE" altLang="et-EE" sz="1600">
                <a:latin typeface="Arial" panose="020B060402020202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>
                <a:latin typeface="Arial" panose="020B0604020202020204" pitchFamily="34" charset="0"/>
              </a:rPr>
              <a:t>Em</a:t>
            </a:r>
            <a:r>
              <a:rPr lang="et-EE" altLang="et-EE" sz="1600" baseline="-25000">
                <a:latin typeface="Arial" panose="020B0604020202020204" pitchFamily="34" charset="0"/>
              </a:rPr>
              <a:t>0 </a:t>
            </a:r>
            <a:r>
              <a:rPr lang="et-EE" altLang="et-EE" sz="1600">
                <a:latin typeface="Arial" panose="020B0604020202020204" pitchFamily="34" charset="0"/>
              </a:rPr>
              <a:t>= (-1)</a:t>
            </a: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∙</a:t>
            </a:r>
            <a:r>
              <a:rPr lang="et-EE" altLang="et-EE" sz="1600">
                <a:latin typeface="Arial" panose="020B0604020202020204" pitchFamily="34" charset="0"/>
              </a:rPr>
              <a:t>Em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t-EE" altLang="et-EE" sz="1600">
                <a:latin typeface="Arial" panose="020B0604020202020204" pitchFamily="34" charset="0"/>
              </a:rPr>
              <a:t> + 1∙Em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t-EE" altLang="et-EE" sz="1600">
                <a:latin typeface="Arial" panose="020B0604020202020204" pitchFamily="34" charset="0"/>
              </a:rPr>
              <a:t> + (-1)∙Em</a:t>
            </a:r>
            <a:r>
              <a:rPr lang="et-EE" altLang="et-EE" sz="1600" baseline="-2500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t-EE" altLang="et-EE" sz="1600">
                <a:latin typeface="Arial" panose="020B0604020202020204" pitchFamily="34" charset="0"/>
              </a:rPr>
              <a:t> = </a:t>
            </a:r>
            <a:endParaRPr lang="et-EE" altLang="et-EE" sz="1600" baseline="-25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>
                <a:latin typeface="Arial" panose="020B0604020202020204" pitchFamily="34" charset="0"/>
              </a:rPr>
              <a:t>(-1)∙0 + 1∙(-125) + (-1)</a:t>
            </a:r>
            <a:r>
              <a:rPr lang="et-EE" altLang="et-EE" sz="1600">
                <a:latin typeface="Arial" panose="020B0604020202020204" pitchFamily="34" charset="0"/>
                <a:cs typeface="Arial" panose="020B0604020202020204" pitchFamily="34" charset="0"/>
              </a:rPr>
              <a:t>∙0</a:t>
            </a:r>
            <a:r>
              <a:rPr lang="et-EE" altLang="et-EE" sz="1600">
                <a:latin typeface="Arial" panose="020B0604020202020204" pitchFamily="34" charset="0"/>
              </a:rPr>
              <a:t> = -125 </a:t>
            </a:r>
            <a:r>
              <a:rPr lang="el-GR" altLang="et-EE" sz="1600">
                <a:latin typeface="Arial" panose="020B0604020202020204" pitchFamily="34" charset="0"/>
              </a:rPr>
              <a:t>μ</a:t>
            </a:r>
            <a:r>
              <a:rPr lang="et-EE" altLang="et-EE" sz="1600">
                <a:latin typeface="Arial" panose="020B0604020202020204" pitchFamily="34" charset="0"/>
              </a:rPr>
              <a:t>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>
                <a:latin typeface="Arial" panose="020B0604020202020204" pitchFamily="34" charset="0"/>
              </a:rPr>
              <a:t>Seega sulgeva lüli piirhälbed on: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>
                <a:latin typeface="Arial" panose="020B0604020202020204" pitchFamily="34" charset="0"/>
              </a:rPr>
              <a:t>ES</a:t>
            </a:r>
            <a:r>
              <a:rPr lang="et-EE" altLang="et-EE" sz="1600" baseline="-25000">
                <a:latin typeface="Arial" panose="020B0604020202020204" pitchFamily="34" charset="0"/>
              </a:rPr>
              <a:t>0 </a:t>
            </a:r>
            <a:r>
              <a:rPr lang="et-EE" altLang="et-EE" sz="1600">
                <a:latin typeface="Arial" panose="020B0604020202020204" pitchFamily="34" charset="0"/>
              </a:rPr>
              <a:t>= Em</a:t>
            </a:r>
            <a:r>
              <a:rPr lang="et-EE" altLang="et-EE" sz="1600" baseline="-25000">
                <a:latin typeface="Arial" panose="020B0604020202020204" pitchFamily="34" charset="0"/>
              </a:rPr>
              <a:t>0</a:t>
            </a:r>
            <a:r>
              <a:rPr lang="et-EE" altLang="et-EE" sz="1600">
                <a:latin typeface="Arial" panose="020B0604020202020204" pitchFamily="34" charset="0"/>
              </a:rPr>
              <a:t> + T</a:t>
            </a:r>
            <a:r>
              <a:rPr lang="et-EE" altLang="et-EE" sz="1600" baseline="-25000">
                <a:latin typeface="Arial" panose="020B0604020202020204" pitchFamily="34" charset="0"/>
              </a:rPr>
              <a:t>0</a:t>
            </a:r>
            <a:r>
              <a:rPr lang="et-EE" altLang="et-EE" sz="1600">
                <a:latin typeface="Arial" panose="020B0604020202020204" pitchFamily="34" charset="0"/>
              </a:rPr>
              <a:t>/2 = -125 + 550/2 = 150 </a:t>
            </a:r>
            <a:r>
              <a:rPr lang="el-GR" altLang="et-EE" sz="1600">
                <a:latin typeface="Arial" panose="020B0604020202020204" pitchFamily="34" charset="0"/>
              </a:rPr>
              <a:t>μ</a:t>
            </a:r>
            <a:r>
              <a:rPr lang="et-EE" altLang="et-EE" sz="1600">
                <a:latin typeface="Arial" panose="020B0604020202020204" pitchFamily="34" charset="0"/>
              </a:rPr>
              <a:t>m;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>
                <a:latin typeface="Arial" panose="020B0604020202020204" pitchFamily="34" charset="0"/>
              </a:rPr>
              <a:t>EI</a:t>
            </a:r>
            <a:r>
              <a:rPr lang="et-EE" altLang="et-EE" sz="1600" baseline="-25000">
                <a:latin typeface="Arial" panose="020B0604020202020204" pitchFamily="34" charset="0"/>
              </a:rPr>
              <a:t>0</a:t>
            </a:r>
            <a:r>
              <a:rPr lang="et-EE" altLang="et-EE" sz="1600">
                <a:latin typeface="Arial" panose="020B0604020202020204" pitchFamily="34" charset="0"/>
              </a:rPr>
              <a:t> = Em</a:t>
            </a:r>
            <a:r>
              <a:rPr lang="et-EE" altLang="et-EE" sz="1600" baseline="-25000">
                <a:latin typeface="Arial" panose="020B0604020202020204" pitchFamily="34" charset="0"/>
              </a:rPr>
              <a:t>0</a:t>
            </a:r>
            <a:r>
              <a:rPr lang="et-EE" altLang="et-EE" sz="1600">
                <a:latin typeface="Arial" panose="020B0604020202020204" pitchFamily="34" charset="0"/>
              </a:rPr>
              <a:t> - T</a:t>
            </a:r>
            <a:r>
              <a:rPr lang="et-EE" altLang="et-EE" sz="1600" baseline="-25000">
                <a:latin typeface="Arial" panose="020B0604020202020204" pitchFamily="34" charset="0"/>
              </a:rPr>
              <a:t>0</a:t>
            </a:r>
            <a:r>
              <a:rPr lang="et-EE" altLang="et-EE" sz="1600">
                <a:latin typeface="Arial" panose="020B0604020202020204" pitchFamily="34" charset="0"/>
              </a:rPr>
              <a:t>/2 = -125 -550/2 = - 400 </a:t>
            </a:r>
            <a:r>
              <a:rPr lang="el-GR" altLang="et-EE" sz="1600">
                <a:latin typeface="Arial" panose="020B0604020202020204" pitchFamily="34" charset="0"/>
              </a:rPr>
              <a:t>μ</a:t>
            </a:r>
            <a:r>
              <a:rPr lang="et-EE" altLang="et-EE" sz="1600">
                <a:latin typeface="Arial" panose="020B0604020202020204" pitchFamily="34" charset="0"/>
              </a:rPr>
              <a:t>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 b="1" u="sng">
                <a:latin typeface="Arial" panose="020B0604020202020204" pitchFamily="34" charset="0"/>
              </a:rPr>
              <a:t>Vastus:</a:t>
            </a:r>
            <a:r>
              <a:rPr lang="et-EE" altLang="et-EE" sz="1600">
                <a:latin typeface="Arial" panose="020B0604020202020204" pitchFamily="34" charset="0"/>
              </a:rPr>
              <a:t> avade tsentrite vahe on 30</a:t>
            </a:r>
            <a:r>
              <a:rPr lang="et-EE" altLang="et-EE" sz="1600" baseline="30000">
                <a:latin typeface="Arial" panose="020B0604020202020204" pitchFamily="34" charset="0"/>
              </a:rPr>
              <a:t>+0,15  </a:t>
            </a:r>
            <a:r>
              <a:rPr lang="et-EE" altLang="et-EE" sz="1600">
                <a:latin typeface="Arial" panose="020B0604020202020204" pitchFamily="34" charset="0"/>
              </a:rPr>
              <a:t>mm.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 baseline="30000">
                <a:latin typeface="Arial" panose="020B0604020202020204" pitchFamily="34" charset="0"/>
              </a:rPr>
              <a:t>		 </a:t>
            </a:r>
            <a:r>
              <a:rPr lang="et-EE" altLang="et-EE" sz="1600">
                <a:latin typeface="Arial" panose="020B0604020202020204" pitchFamily="34" charset="0"/>
              </a:rPr>
              <a:t>                       </a:t>
            </a:r>
            <a:r>
              <a:rPr lang="et-EE" altLang="et-EE" sz="1600" baseline="30000">
                <a:latin typeface="Arial" panose="020B0604020202020204" pitchFamily="34" charset="0"/>
              </a:rPr>
              <a:t>-0,40</a:t>
            </a:r>
            <a:endParaRPr lang="en-US" altLang="et-EE" sz="1600" baseline="30000">
              <a:latin typeface="Arial" panose="020B0604020202020204" pitchFamily="34" charset="0"/>
            </a:endParaRPr>
          </a:p>
        </p:txBody>
      </p:sp>
      <p:sp>
        <p:nvSpPr>
          <p:cNvPr id="54277" name="Line 14">
            <a:extLst>
              <a:ext uri="{FF2B5EF4-FFF2-40B4-BE49-F238E27FC236}">
                <a16:creationId xmlns:a16="http://schemas.microsoft.com/office/drawing/2014/main" id="{A960358A-4C13-42CE-9C27-653FF111A48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87900" y="5229225"/>
            <a:ext cx="863600" cy="79216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t-EE"/>
          </a:p>
        </p:txBody>
      </p:sp>
      <p:sp>
        <p:nvSpPr>
          <p:cNvPr id="54278" name="Line 16">
            <a:extLst>
              <a:ext uri="{FF2B5EF4-FFF2-40B4-BE49-F238E27FC236}">
                <a16:creationId xmlns:a16="http://schemas.microsoft.com/office/drawing/2014/main" id="{B8CDAD34-8747-41F4-B769-46380A92BC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72225" y="6092825"/>
            <a:ext cx="1295400" cy="730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t-EE"/>
          </a:p>
        </p:txBody>
      </p:sp>
      <p:grpSp>
        <p:nvGrpSpPr>
          <p:cNvPr id="54279" name="Group 17">
            <a:extLst>
              <a:ext uri="{FF2B5EF4-FFF2-40B4-BE49-F238E27FC236}">
                <a16:creationId xmlns:a16="http://schemas.microsoft.com/office/drawing/2014/main" id="{21DB4C59-911F-4C6F-80EF-939BF7549FFC}"/>
              </a:ext>
            </a:extLst>
          </p:cNvPr>
          <p:cNvGrpSpPr>
            <a:grpSpLocks/>
          </p:cNvGrpSpPr>
          <p:nvPr/>
        </p:nvGrpSpPr>
        <p:grpSpPr bwMode="auto">
          <a:xfrm>
            <a:off x="4927600" y="3789363"/>
            <a:ext cx="4216400" cy="1422400"/>
            <a:chOff x="793" y="2204"/>
            <a:chExt cx="3563" cy="1304"/>
          </a:xfrm>
        </p:grpSpPr>
        <p:pic>
          <p:nvPicPr>
            <p:cNvPr id="54284" name="Picture 18">
              <a:extLst>
                <a:ext uri="{FF2B5EF4-FFF2-40B4-BE49-F238E27FC236}">
                  <a16:creationId xmlns:a16="http://schemas.microsoft.com/office/drawing/2014/main" id="{1F7F0C87-975B-4579-B4EF-221C44D6773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20000">
              <a:off x="793" y="2205"/>
              <a:ext cx="2523" cy="13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4285" name="Picture 19">
              <a:extLst>
                <a:ext uri="{FF2B5EF4-FFF2-40B4-BE49-F238E27FC236}">
                  <a16:creationId xmlns:a16="http://schemas.microsoft.com/office/drawing/2014/main" id="{99A76CA0-131F-45C7-8CFF-400827D477C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20000">
              <a:off x="3561" y="2204"/>
              <a:ext cx="795" cy="10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4280" name="Line 20">
            <a:extLst>
              <a:ext uri="{FF2B5EF4-FFF2-40B4-BE49-F238E27FC236}">
                <a16:creationId xmlns:a16="http://schemas.microsoft.com/office/drawing/2014/main" id="{C85444B1-59C0-41A1-8064-9790C9F3DF0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67625" y="4437063"/>
            <a:ext cx="649288" cy="165576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t-EE"/>
          </a:p>
        </p:txBody>
      </p:sp>
      <p:sp>
        <p:nvSpPr>
          <p:cNvPr id="54281" name="Line 21">
            <a:extLst>
              <a:ext uri="{FF2B5EF4-FFF2-40B4-BE49-F238E27FC236}">
                <a16:creationId xmlns:a16="http://schemas.microsoft.com/office/drawing/2014/main" id="{FE4B55A2-97DA-487F-BFCB-7C452DFE307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87900" y="4365625"/>
            <a:ext cx="215900" cy="863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t-EE"/>
          </a:p>
        </p:txBody>
      </p:sp>
      <p:sp>
        <p:nvSpPr>
          <p:cNvPr id="54282" name="Footer Placeholder 4">
            <a:extLst>
              <a:ext uri="{FF2B5EF4-FFF2-40B4-BE49-F238E27FC236}">
                <a16:creationId xmlns:a16="http://schemas.microsoft.com/office/drawing/2014/main" id="{3A334044-EAFA-4B46-A273-C66F970F4A95}"/>
              </a:ext>
            </a:extLst>
          </p:cNvPr>
          <p:cNvSpPr txBox="1">
            <a:spLocks noGrp="1"/>
          </p:cNvSpPr>
          <p:nvPr/>
        </p:nvSpPr>
        <p:spPr bwMode="auto">
          <a:xfrm>
            <a:off x="1187450" y="6569075"/>
            <a:ext cx="79565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</a:p>
        </p:txBody>
      </p:sp>
      <p:sp>
        <p:nvSpPr>
          <p:cNvPr id="54283" name="Date Placeholder 1">
            <a:extLst>
              <a:ext uri="{FF2B5EF4-FFF2-40B4-BE49-F238E27FC236}">
                <a16:creationId xmlns:a16="http://schemas.microsoft.com/office/drawing/2014/main" id="{065B7F80-122F-40F6-A9B4-269E3ABD782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-252413" y="6569076"/>
            <a:ext cx="7776741" cy="281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C5E87649-C5C4-45F1-BAA5-6E2C07479DF7}" type="datetime1">
              <a:rPr lang="et-EE" altLang="et-EE" sz="1200">
                <a:solidFill>
                  <a:srgbClr val="898989"/>
                </a:solidFill>
                <a:latin typeface="Arial" panose="020B0604020202020204" pitchFamily="34" charset="0"/>
              </a:rPr>
              <a:pPr algn="ctr" eaLnBrk="1" hangingPunct="1">
                <a:spcBef>
                  <a:spcPct val="0"/>
                </a:spcBef>
                <a:buFontTx/>
                <a:buNone/>
              </a:pPr>
              <a:t>27.01.2019</a:t>
            </a:fld>
            <a:endParaRPr lang="et-EE" altLang="et-EE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5">
            <a:extLst>
              <a:ext uri="{FF2B5EF4-FFF2-40B4-BE49-F238E27FC236}">
                <a16:creationId xmlns:a16="http://schemas.microsoft.com/office/drawing/2014/main" id="{1A235944-55D0-4AE1-BEEA-12CC8A2EA883}"/>
              </a:ext>
            </a:extLst>
          </p:cNvPr>
          <p:cNvSpPr>
            <a:spLocks/>
          </p:cNvSpPr>
          <p:nvPr/>
        </p:nvSpPr>
        <p:spPr bwMode="auto">
          <a:xfrm>
            <a:off x="395288" y="0"/>
            <a:ext cx="734536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800" b="1" u="sng">
                <a:latin typeface="Arial" panose="020B0604020202020204" pitchFamily="34" charset="0"/>
              </a:rPr>
              <a:t>2. Mõõteahelad ja nende võrdlus</a:t>
            </a:r>
          </a:p>
        </p:txBody>
      </p:sp>
      <p:sp>
        <p:nvSpPr>
          <p:cNvPr id="56323" name="Rectangle 6">
            <a:extLst>
              <a:ext uri="{FF2B5EF4-FFF2-40B4-BE49-F238E27FC236}">
                <a16:creationId xmlns:a16="http://schemas.microsoft.com/office/drawing/2014/main" id="{A118064F-6CA1-435B-808C-3A563834A1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692150"/>
            <a:ext cx="8101012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400" b="1" u="sng">
                <a:latin typeface="Arial" panose="020B0604020202020204" pitchFamily="34" charset="0"/>
              </a:rPr>
              <a:t>Ülesanne 3. Mõõteahela arvutuse näide</a:t>
            </a: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b="1">
                <a:latin typeface="Arial" panose="020B0604020202020204" pitchFamily="34" charset="0"/>
              </a:rPr>
              <a:t>MIN-MAX meetod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 b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 b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 b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000">
                <a:latin typeface="Arial" panose="020B0604020202020204" pitchFamily="34" charset="0"/>
              </a:rPr>
              <a:t>Lugeda iseseisvalt Tiit Tiidemann, Mõõtmed ja tolerantsid, lk 47 – 51.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000" b="1">
                <a:latin typeface="Arial" panose="020B0604020202020204" pitchFamily="34" charset="0"/>
              </a:rPr>
              <a:t>Näide 3.2. </a:t>
            </a:r>
            <a:r>
              <a:rPr lang="et-EE" altLang="et-EE" sz="2000">
                <a:latin typeface="Arial" panose="020B0604020202020204" pitchFamily="34" charset="0"/>
              </a:rPr>
              <a:t>Võlli astme ja laagri vahelise pikilõtku arvutus mõõteahela min-max meetodi abil.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>
                <a:latin typeface="Arial" panose="020B0604020202020204" pitchFamily="34" charset="0"/>
              </a:rPr>
              <a:t> </a:t>
            </a:r>
            <a:endParaRPr lang="et-EE" altLang="et-EE" sz="2400" b="1" u="sng">
              <a:solidFill>
                <a:srgbClr val="320E04"/>
              </a:solidFill>
              <a:latin typeface="Arial" panose="020B0604020202020204" pitchFamily="34" charset="0"/>
            </a:endParaRPr>
          </a:p>
        </p:txBody>
      </p:sp>
      <p:sp>
        <p:nvSpPr>
          <p:cNvPr id="56324" name="Footer Placeholder 4">
            <a:extLst>
              <a:ext uri="{FF2B5EF4-FFF2-40B4-BE49-F238E27FC236}">
                <a16:creationId xmlns:a16="http://schemas.microsoft.com/office/drawing/2014/main" id="{B47C1D61-EC9B-4DD6-A71D-B45A9830796B}"/>
              </a:ext>
            </a:extLst>
          </p:cNvPr>
          <p:cNvSpPr txBox="1">
            <a:spLocks noGrp="1"/>
          </p:cNvSpPr>
          <p:nvPr/>
        </p:nvSpPr>
        <p:spPr bwMode="auto">
          <a:xfrm>
            <a:off x="1692275" y="6616700"/>
            <a:ext cx="74517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</a:p>
        </p:txBody>
      </p:sp>
      <p:sp>
        <p:nvSpPr>
          <p:cNvPr id="56325" name="Date Placeholder 1">
            <a:extLst>
              <a:ext uri="{FF2B5EF4-FFF2-40B4-BE49-F238E27FC236}">
                <a16:creationId xmlns:a16="http://schemas.microsoft.com/office/drawing/2014/main" id="{929E07DE-94EC-4F7F-9A38-97E0C6DFDC8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57200" y="6616700"/>
            <a:ext cx="7571184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29E5FFA5-D00E-46E7-AA3B-A6F3B0991FF8}" type="datetime1">
              <a:rPr lang="et-EE" altLang="et-EE" sz="1200">
                <a:solidFill>
                  <a:srgbClr val="898989"/>
                </a:solidFill>
                <a:latin typeface="Arial" panose="020B0604020202020204" pitchFamily="34" charset="0"/>
              </a:rPr>
              <a:pPr algn="ctr" eaLnBrk="1" hangingPunct="1">
                <a:spcBef>
                  <a:spcPct val="0"/>
                </a:spcBef>
                <a:buFontTx/>
                <a:buNone/>
              </a:pPr>
              <a:t>27.01.2019</a:t>
            </a:fld>
            <a:endParaRPr lang="et-EE" altLang="et-EE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>
            <a:extLst>
              <a:ext uri="{FF2B5EF4-FFF2-40B4-BE49-F238E27FC236}">
                <a16:creationId xmlns:a16="http://schemas.microsoft.com/office/drawing/2014/main" id="{D47E4A3A-6DFA-47B0-9985-ED74E7EAA1C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68313" y="6524625"/>
            <a:ext cx="8291512" cy="3333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1044A4B7-B159-472E-8A61-2981ADD10149}" type="datetime1">
              <a:rPr lang="et-EE" altLang="et-EE" sz="1200" smtClean="0">
                <a:solidFill>
                  <a:srgbClr val="898989"/>
                </a:solidFill>
                <a:latin typeface="Arial" panose="020B0604020202020204" pitchFamily="34" charset="0"/>
              </a:rPr>
              <a:pPr algn="ctr">
                <a:spcBef>
                  <a:spcPct val="0"/>
                </a:spcBef>
                <a:buFontTx/>
                <a:buNone/>
              </a:pPr>
              <a:t>27.01.2019</a:t>
            </a:fld>
            <a:endParaRPr lang="et-EE" altLang="et-EE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7171" name="Subtitle 2">
            <a:extLst>
              <a:ext uri="{FF2B5EF4-FFF2-40B4-BE49-F238E27FC236}">
                <a16:creationId xmlns:a16="http://schemas.microsoft.com/office/drawing/2014/main" id="{AFD3E0F6-E054-47F1-9141-4EF1392D588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295400" y="1412875"/>
            <a:ext cx="7848600" cy="576263"/>
          </a:xfrm>
        </p:spPr>
        <p:txBody>
          <a:bodyPr tIns="0"/>
          <a:lstStyle/>
          <a:p>
            <a:pPr marL="636588" indent="-609600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t-EE" altLang="et-EE" sz="2400" b="1" u="sng">
                <a:latin typeface="Arial" panose="020B0604020202020204" pitchFamily="34" charset="0"/>
              </a:rPr>
              <a:t>Konstrueerimis-protsessi üldised faasid</a:t>
            </a:r>
          </a:p>
          <a:p>
            <a:pPr marL="990600" lvl="1" indent="-533400" algn="ctr" eaLnBrk="1" hangingPunct="1">
              <a:lnSpc>
                <a:spcPct val="80000"/>
              </a:lnSpc>
              <a:buFont typeface="Verdana" panose="020B0604030504040204" pitchFamily="34" charset="0"/>
              <a:buAutoNum type="arabicPeriod"/>
            </a:pPr>
            <a:r>
              <a:rPr lang="et-EE" altLang="et-EE" sz="200">
                <a:solidFill>
                  <a:srgbClr val="320E04"/>
                </a:solidFill>
              </a:rPr>
              <a:t> 	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F1F6EC2-BC34-49A4-B6BC-24983C9DF753}"/>
              </a:ext>
            </a:extLst>
          </p:cNvPr>
          <p:cNvSpPr>
            <a:spLocks/>
          </p:cNvSpPr>
          <p:nvPr/>
        </p:nvSpPr>
        <p:spPr bwMode="auto">
          <a:xfrm>
            <a:off x="395288" y="0"/>
            <a:ext cx="741680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defRPr/>
            </a:pPr>
            <a:r>
              <a:rPr lang="et-EE" sz="2800" b="1" u="sng" dirty="0">
                <a:ea typeface="+mj-ea"/>
                <a:cs typeface="Arial" pitchFamily="34" charset="0"/>
              </a:rPr>
              <a:t>Masinaelementide konstrueerimise alused</a:t>
            </a:r>
          </a:p>
        </p:txBody>
      </p:sp>
      <p:pic>
        <p:nvPicPr>
          <p:cNvPr id="7173" name="Picture 6">
            <a:extLst>
              <a:ext uri="{FF2B5EF4-FFF2-40B4-BE49-F238E27FC236}">
                <a16:creationId xmlns:a16="http://schemas.microsoft.com/office/drawing/2014/main" id="{B2B705F0-FA66-43A7-9CB3-29DF8888CD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773238"/>
            <a:ext cx="2200275" cy="412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10">
            <a:extLst>
              <a:ext uri="{FF2B5EF4-FFF2-40B4-BE49-F238E27FC236}">
                <a16:creationId xmlns:a16="http://schemas.microsoft.com/office/drawing/2014/main" id="{5C567417-5DA7-44D9-8291-4D3FB21953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3860800"/>
            <a:ext cx="4643438" cy="198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Line 11">
            <a:extLst>
              <a:ext uri="{FF2B5EF4-FFF2-40B4-BE49-F238E27FC236}">
                <a16:creationId xmlns:a16="http://schemas.microsoft.com/office/drawing/2014/main" id="{B854AF3F-7814-4AE4-B67F-2F461ECD3A31}"/>
              </a:ext>
            </a:extLst>
          </p:cNvPr>
          <p:cNvSpPr>
            <a:spLocks noChangeShapeType="1"/>
          </p:cNvSpPr>
          <p:nvPr/>
        </p:nvSpPr>
        <p:spPr bwMode="auto">
          <a:xfrm>
            <a:off x="3563938" y="5661025"/>
            <a:ext cx="433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t-EE"/>
          </a:p>
        </p:txBody>
      </p:sp>
      <p:sp>
        <p:nvSpPr>
          <p:cNvPr id="7176" name="AutoShape 18">
            <a:extLst>
              <a:ext uri="{FF2B5EF4-FFF2-40B4-BE49-F238E27FC236}">
                <a16:creationId xmlns:a16="http://schemas.microsoft.com/office/drawing/2014/main" id="{BA2434CA-5CD0-409C-BAD0-171BC4D7781E}"/>
              </a:ext>
            </a:extLst>
          </p:cNvPr>
          <p:cNvSpPr>
            <a:spLocks/>
          </p:cNvSpPr>
          <p:nvPr/>
        </p:nvSpPr>
        <p:spPr bwMode="auto">
          <a:xfrm>
            <a:off x="3779838" y="3860800"/>
            <a:ext cx="288925" cy="1296988"/>
          </a:xfrm>
          <a:prstGeom prst="leftBrace">
            <a:avLst>
              <a:gd name="adj1" fmla="val 3740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7177" name="Rectangle 20">
            <a:extLst>
              <a:ext uri="{FF2B5EF4-FFF2-40B4-BE49-F238E27FC236}">
                <a16:creationId xmlns:a16="http://schemas.microsoft.com/office/drawing/2014/main" id="{32F4EBC2-5B05-4500-8AAC-0DD8B7398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563" y="4652963"/>
            <a:ext cx="865187" cy="43180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7178" name="Rectangle 21">
            <a:extLst>
              <a:ext uri="{FF2B5EF4-FFF2-40B4-BE49-F238E27FC236}">
                <a16:creationId xmlns:a16="http://schemas.microsoft.com/office/drawing/2014/main" id="{40A6AA9B-AD50-4E97-A7F5-B2FAB1EC6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6165850"/>
            <a:ext cx="37115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>
                <a:latin typeface="Arial" panose="020B0604020202020204" pitchFamily="34" charset="0"/>
              </a:rPr>
              <a:t>Priit Põdra, Masinaelemendid I loengumaterjal, 2011</a:t>
            </a:r>
            <a:endParaRPr lang="en-US" altLang="et-EE" sz="1200">
              <a:latin typeface="Arial" panose="020B0604020202020204" pitchFamily="34" charset="0"/>
            </a:endParaRPr>
          </a:p>
        </p:txBody>
      </p:sp>
      <p:sp>
        <p:nvSpPr>
          <p:cNvPr id="7179" name="Footer Placeholder 4">
            <a:extLst>
              <a:ext uri="{FF2B5EF4-FFF2-40B4-BE49-F238E27FC236}">
                <a16:creationId xmlns:a16="http://schemas.microsoft.com/office/drawing/2014/main" id="{17ED54B5-DD11-4E0E-B24F-9B525663085F}"/>
              </a:ext>
            </a:extLst>
          </p:cNvPr>
          <p:cNvSpPr txBox="1">
            <a:spLocks noGrp="1"/>
          </p:cNvSpPr>
          <p:nvPr/>
        </p:nvSpPr>
        <p:spPr bwMode="auto">
          <a:xfrm>
            <a:off x="1692275" y="6577013"/>
            <a:ext cx="7451725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>
            <a:extLst>
              <a:ext uri="{FF2B5EF4-FFF2-40B4-BE49-F238E27FC236}">
                <a16:creationId xmlns:a16="http://schemas.microsoft.com/office/drawing/2014/main" id="{EF2BF78B-07BB-444B-9679-BBDBB6B24B4D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0" y="6492875"/>
            <a:ext cx="9144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90D6A1D7-E128-4383-A01E-930BC047C5EC}" type="datetime1">
              <a:rPr lang="et-EE" altLang="et-EE" sz="1200" smtClean="0">
                <a:solidFill>
                  <a:srgbClr val="898989"/>
                </a:solidFill>
                <a:latin typeface="Arial" panose="020B0604020202020204" pitchFamily="34" charset="0"/>
              </a:rPr>
              <a:pPr algn="ctr">
                <a:spcBef>
                  <a:spcPct val="0"/>
                </a:spcBef>
                <a:buFontTx/>
                <a:buNone/>
              </a:pPr>
              <a:t>27.01.2019</a:t>
            </a:fld>
            <a:endParaRPr lang="et-EE" altLang="et-EE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BB8FA97-81DD-415C-9AB4-10564A56E69D}"/>
              </a:ext>
            </a:extLst>
          </p:cNvPr>
          <p:cNvSpPr>
            <a:spLocks/>
          </p:cNvSpPr>
          <p:nvPr/>
        </p:nvSpPr>
        <p:spPr bwMode="auto">
          <a:xfrm>
            <a:off x="468313" y="0"/>
            <a:ext cx="7272337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defRPr/>
            </a:pPr>
            <a:r>
              <a:rPr lang="et-EE" sz="2800" b="1" u="sng" dirty="0">
                <a:ea typeface="+mj-ea"/>
                <a:cs typeface="Arial" pitchFamily="34" charset="0"/>
              </a:rPr>
              <a:t>1. Istu analüüs ja süntees</a:t>
            </a:r>
          </a:p>
        </p:txBody>
      </p:sp>
      <p:sp>
        <p:nvSpPr>
          <p:cNvPr id="9220" name="Rectangle 6">
            <a:extLst>
              <a:ext uri="{FF2B5EF4-FFF2-40B4-BE49-F238E27FC236}">
                <a16:creationId xmlns:a16="http://schemas.microsoft.com/office/drawing/2014/main" id="{ECF46847-1032-402F-88ED-FA18850B1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765175"/>
            <a:ext cx="7632700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400" b="1" u="sng">
                <a:latin typeface="Arial" panose="020B0604020202020204" pitchFamily="34" charset="0"/>
              </a:rPr>
              <a:t>Ülesanne 1. Istu analüüs ja tõenäosed lõtku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400" b="1" u="sng">
                <a:latin typeface="Arial" panose="020B0604020202020204" pitchFamily="34" charset="0"/>
              </a:rPr>
              <a:t>(pingu) arvväärtused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2400" b="1" u="sng">
              <a:solidFill>
                <a:srgbClr val="320E04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000" b="1">
                <a:solidFill>
                  <a:srgbClr val="320E04"/>
                </a:solidFill>
                <a:latin typeface="Arial" panose="020B0604020202020204" pitchFamily="34" charset="0"/>
              </a:rPr>
              <a:t>Antud ist </a:t>
            </a:r>
            <a:r>
              <a:rPr lang="en-US" altLang="et-EE" sz="2000" b="1">
                <a:solidFill>
                  <a:srgbClr val="320E0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Ø</a:t>
            </a:r>
            <a:r>
              <a:rPr lang="et-EE" altLang="et-EE" sz="2000" b="1">
                <a:solidFill>
                  <a:srgbClr val="320E04"/>
                </a:solidFill>
                <a:latin typeface="Arial" panose="020B0604020202020204" pitchFamily="34" charset="0"/>
              </a:rPr>
              <a:t>160 H7/r6 – pressliite ist.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t-EE" altLang="et-EE" sz="2000">
                <a:latin typeface="Arial" panose="020B0604020202020204" pitchFamily="34" charset="0"/>
              </a:rPr>
              <a:t> Millise istu tüübiga on tegemist (ava- või võllipõhine)?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endParaRPr lang="et-EE" altLang="et-EE" sz="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t-EE" altLang="et-EE" sz="2000">
                <a:latin typeface="Arial" panose="020B0604020202020204" pitchFamily="34" charset="0"/>
              </a:rPr>
              <a:t> Millised detailid moodustavad istu?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endParaRPr lang="et-EE" altLang="et-EE" sz="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t-EE" altLang="et-EE" sz="2000">
                <a:latin typeface="Arial" panose="020B0604020202020204" pitchFamily="34" charset="0"/>
              </a:rPr>
              <a:t> Kas vaadeldav ist on ISO 286-1:2010 standardi soovitatud   istude hulgast? (kohendada ist vastavalt standardile).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endParaRPr lang="et-EE" altLang="et-EE" sz="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t-EE" altLang="et-EE" sz="2000">
                <a:latin typeface="Arial" panose="020B0604020202020204" pitchFamily="34" charset="0"/>
              </a:rPr>
              <a:t>Läbi viia istu analüüs. Leida istu tolerants. Määrata piirlõtkud või piirpingud. Järeldada mis tüüpi istuga on tegemist. 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endParaRPr lang="et-EE" altLang="et-EE" sz="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t-EE" altLang="et-EE" sz="2000">
                <a:latin typeface="Arial" panose="020B0604020202020204" pitchFamily="34" charset="0"/>
              </a:rPr>
              <a:t>Teha istu analüüsi skeem (mõõtkavas).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endParaRPr lang="et-EE" altLang="et-EE" sz="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t-EE" altLang="et-EE" sz="2000">
                <a:latin typeface="Arial" panose="020B0604020202020204" pitchFamily="34" charset="0"/>
              </a:rPr>
              <a:t>Leida tõenäosed lõtku (pingu) arvväärtused.</a:t>
            </a:r>
            <a:endParaRPr lang="et-EE" altLang="et-EE" sz="2000" b="1" i="1" u="sng">
              <a:solidFill>
                <a:srgbClr val="320E04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2400" b="1" u="sng">
              <a:solidFill>
                <a:srgbClr val="320E04"/>
              </a:solidFill>
              <a:latin typeface="Arial" panose="020B0604020202020204" pitchFamily="34" charset="0"/>
            </a:endParaRPr>
          </a:p>
        </p:txBody>
      </p:sp>
      <p:pic>
        <p:nvPicPr>
          <p:cNvPr id="9221" name="Picture 8" descr="top_racing_gear_kit_four_parts">
            <a:extLst>
              <a:ext uri="{FF2B5EF4-FFF2-40B4-BE49-F238E27FC236}">
                <a16:creationId xmlns:a16="http://schemas.microsoft.com/office/drawing/2014/main" id="{63799488-CBFA-41A5-8B80-C7F92E0258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5083175"/>
            <a:ext cx="2051050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Footer Placeholder 4">
            <a:extLst>
              <a:ext uri="{FF2B5EF4-FFF2-40B4-BE49-F238E27FC236}">
                <a16:creationId xmlns:a16="http://schemas.microsoft.com/office/drawing/2014/main" id="{50F66D9D-8E16-464F-A288-1A0FAAC293AC}"/>
              </a:ext>
            </a:extLst>
          </p:cNvPr>
          <p:cNvSpPr txBox="1">
            <a:spLocks noGrp="1"/>
          </p:cNvSpPr>
          <p:nvPr/>
        </p:nvSpPr>
        <p:spPr bwMode="auto">
          <a:xfrm>
            <a:off x="1619250" y="6492875"/>
            <a:ext cx="75247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1">
            <a:extLst>
              <a:ext uri="{FF2B5EF4-FFF2-40B4-BE49-F238E27FC236}">
                <a16:creationId xmlns:a16="http://schemas.microsoft.com/office/drawing/2014/main" id="{E205D5B9-91B9-4C08-8D71-8C2C87DE195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524625"/>
            <a:ext cx="8686800" cy="3333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45FF56E5-1628-4087-9BB0-44299F02DA14}" type="datetime1">
              <a:rPr lang="et-EE" altLang="et-EE" sz="1200" smtClean="0">
                <a:solidFill>
                  <a:srgbClr val="898989"/>
                </a:solidFill>
                <a:latin typeface="Arial" panose="020B0604020202020204" pitchFamily="34" charset="0"/>
              </a:rPr>
              <a:pPr algn="ctr">
                <a:spcBef>
                  <a:spcPct val="0"/>
                </a:spcBef>
                <a:buFontTx/>
                <a:buNone/>
              </a:pPr>
              <a:t>27.01.2019</a:t>
            </a:fld>
            <a:endParaRPr lang="et-EE" altLang="et-EE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1267" name="Title 5">
            <a:extLst>
              <a:ext uri="{FF2B5EF4-FFF2-40B4-BE49-F238E27FC236}">
                <a16:creationId xmlns:a16="http://schemas.microsoft.com/office/drawing/2014/main" id="{E8849874-23F8-4996-86DA-19019743ADE1}"/>
              </a:ext>
            </a:extLst>
          </p:cNvPr>
          <p:cNvSpPr>
            <a:spLocks/>
          </p:cNvSpPr>
          <p:nvPr/>
        </p:nvSpPr>
        <p:spPr bwMode="auto">
          <a:xfrm>
            <a:off x="395288" y="0"/>
            <a:ext cx="7345362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800" b="1" u="sng">
                <a:latin typeface="Arial" panose="020B0604020202020204" pitchFamily="34" charset="0"/>
              </a:rPr>
              <a:t>1. Istu analüüs ja süntees</a:t>
            </a:r>
          </a:p>
        </p:txBody>
      </p:sp>
      <p:sp>
        <p:nvSpPr>
          <p:cNvPr id="11268" name="Rectangle 6">
            <a:extLst>
              <a:ext uri="{FF2B5EF4-FFF2-40B4-BE49-F238E27FC236}">
                <a16:creationId xmlns:a16="http://schemas.microsoft.com/office/drawing/2014/main" id="{48CC6EF4-6929-47CF-9D08-EFA108F425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836613"/>
            <a:ext cx="7632700" cy="523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400" b="1" u="sng">
                <a:latin typeface="Arial" panose="020B0604020202020204" pitchFamily="34" charset="0"/>
              </a:rPr>
              <a:t>Ülesanne 1. Istu analüüs ja tõenäosed lõtku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400" b="1" u="sng">
                <a:latin typeface="Arial" panose="020B0604020202020204" pitchFamily="34" charset="0"/>
              </a:rPr>
              <a:t>(pingu) arvväärtused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2400" b="1" u="sng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000" b="1">
                <a:latin typeface="Arial" panose="020B0604020202020204" pitchFamily="34" charset="0"/>
              </a:rPr>
              <a:t>Ist </a:t>
            </a:r>
            <a:r>
              <a:rPr lang="en-US" altLang="et-EE" sz="2000" b="1">
                <a:latin typeface="Arial" panose="020B0604020202020204" pitchFamily="34" charset="0"/>
                <a:cs typeface="Arial" panose="020B0604020202020204" pitchFamily="34" charset="0"/>
              </a:rPr>
              <a:t>Ø</a:t>
            </a:r>
            <a:r>
              <a:rPr lang="et-EE" altLang="et-EE" sz="2000" b="1">
                <a:latin typeface="Arial" panose="020B0604020202020204" pitchFamily="34" charset="0"/>
                <a:cs typeface="Arial" panose="020B0604020202020204" pitchFamily="34" charset="0"/>
              </a:rPr>
              <a:t>160 </a:t>
            </a:r>
            <a:r>
              <a:rPr lang="et-EE" altLang="et-EE" sz="2000" b="1">
                <a:latin typeface="Arial" panose="020B0604020202020204" pitchFamily="34" charset="0"/>
              </a:rPr>
              <a:t>H7/r6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2000" b="1">
              <a:solidFill>
                <a:srgbClr val="320E04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2000" b="1">
              <a:solidFill>
                <a:srgbClr val="320E04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t-EE" altLang="et-EE" sz="2000">
                <a:latin typeface="Arial" panose="020B0604020202020204" pitchFamily="34" charset="0"/>
              </a:rPr>
              <a:t>Tegemist on avapõhise istuga, kuna ava põhihälve on H ja seega ava alumine piirhälve (põhihälve) võrdub nulliga.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endParaRPr lang="et-EE" altLang="et-EE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t-EE" altLang="et-EE" sz="2000">
                <a:latin typeface="Arial" panose="020B0604020202020204" pitchFamily="34" charset="0"/>
              </a:rPr>
              <a:t>Istu moodustavad: ava – reduktori hammasratta rummu ava; võll – reduktori võll;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endParaRPr lang="et-EE" altLang="et-EE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t-EE" altLang="et-EE" sz="2000">
                <a:latin typeface="Arial" panose="020B0604020202020204" pitchFamily="34" charset="0"/>
              </a:rPr>
              <a:t>ISO 286-1:2010 standardi soovitatud ist – </a:t>
            </a:r>
            <a:r>
              <a:rPr lang="en-US" altLang="et-EE" sz="1800">
                <a:latin typeface="Arial" panose="020B0604020202020204" pitchFamily="34" charset="0"/>
              </a:rPr>
              <a:t>Ø</a:t>
            </a:r>
            <a:r>
              <a:rPr lang="et-EE" altLang="et-EE" sz="1800">
                <a:latin typeface="Arial" panose="020B0604020202020204" pitchFamily="34" charset="0"/>
              </a:rPr>
              <a:t>160 H7/r6.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endParaRPr lang="et-EE" altLang="et-EE" sz="1800">
              <a:solidFill>
                <a:srgbClr val="320E04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2400" b="1" u="sng">
              <a:solidFill>
                <a:srgbClr val="320E04"/>
              </a:solidFill>
              <a:latin typeface="Arial" panose="020B0604020202020204" pitchFamily="34" charset="0"/>
            </a:endParaRPr>
          </a:p>
        </p:txBody>
      </p:sp>
      <p:sp>
        <p:nvSpPr>
          <p:cNvPr id="11269" name="Footer Placeholder 4">
            <a:extLst>
              <a:ext uri="{FF2B5EF4-FFF2-40B4-BE49-F238E27FC236}">
                <a16:creationId xmlns:a16="http://schemas.microsoft.com/office/drawing/2014/main" id="{A76A8366-BD3E-4CF5-9C7F-E3D14F7401CA}"/>
              </a:ext>
            </a:extLst>
          </p:cNvPr>
          <p:cNvSpPr txBox="1">
            <a:spLocks noGrp="1"/>
          </p:cNvSpPr>
          <p:nvPr/>
        </p:nvSpPr>
        <p:spPr bwMode="auto">
          <a:xfrm>
            <a:off x="1908175" y="6524625"/>
            <a:ext cx="72358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>
            <a:extLst>
              <a:ext uri="{FF2B5EF4-FFF2-40B4-BE49-F238E27FC236}">
                <a16:creationId xmlns:a16="http://schemas.microsoft.com/office/drawing/2014/main" id="{F5F6704A-845B-465F-98D6-131E3A605AF3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597650"/>
            <a:ext cx="8686800" cy="260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A816FDC7-2180-4619-BF92-64B50C47EDA8}" type="datetime1">
              <a:rPr lang="et-EE" altLang="et-EE" sz="1200" smtClean="0">
                <a:solidFill>
                  <a:srgbClr val="898989"/>
                </a:solidFill>
                <a:latin typeface="Arial" panose="020B0604020202020204" pitchFamily="34" charset="0"/>
              </a:rPr>
              <a:pPr algn="ctr">
                <a:spcBef>
                  <a:spcPct val="0"/>
                </a:spcBef>
                <a:buFontTx/>
                <a:buNone/>
              </a:pPr>
              <a:t>27.01.2019</a:t>
            </a:fld>
            <a:endParaRPr lang="et-EE" altLang="et-EE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3315" name="Title 5">
            <a:extLst>
              <a:ext uri="{FF2B5EF4-FFF2-40B4-BE49-F238E27FC236}">
                <a16:creationId xmlns:a16="http://schemas.microsoft.com/office/drawing/2014/main" id="{F8F1ED5E-DF90-4A4D-BDDF-497431D4208B}"/>
              </a:ext>
            </a:extLst>
          </p:cNvPr>
          <p:cNvSpPr>
            <a:spLocks/>
          </p:cNvSpPr>
          <p:nvPr/>
        </p:nvSpPr>
        <p:spPr bwMode="auto">
          <a:xfrm>
            <a:off x="395288" y="0"/>
            <a:ext cx="7345362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800" b="1">
                <a:latin typeface="Arial" panose="020B0604020202020204" pitchFamily="34" charset="0"/>
              </a:rPr>
              <a:t>1. Istu analüüs ja süntees</a:t>
            </a:r>
          </a:p>
        </p:txBody>
      </p:sp>
      <p:sp>
        <p:nvSpPr>
          <p:cNvPr id="13316" name="Rectangle 6">
            <a:extLst>
              <a:ext uri="{FF2B5EF4-FFF2-40B4-BE49-F238E27FC236}">
                <a16:creationId xmlns:a16="http://schemas.microsoft.com/office/drawing/2014/main" id="{ACD2ADD6-F9AA-41C5-9CAB-F9DB16B5ED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908050"/>
            <a:ext cx="76327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000" b="1" u="sng">
                <a:latin typeface="Arial" panose="020B0604020202020204" pitchFamily="34" charset="0"/>
              </a:rPr>
              <a:t>Eelistatud avapõhised istud (ISO 286-1:2010)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2400" b="1" u="sng">
              <a:solidFill>
                <a:srgbClr val="320E04"/>
              </a:solidFill>
              <a:latin typeface="Arial" panose="020B0604020202020204" pitchFamily="34" charset="0"/>
            </a:endParaRPr>
          </a:p>
        </p:txBody>
      </p:sp>
      <p:pic>
        <p:nvPicPr>
          <p:cNvPr id="13317" name="Picture 10">
            <a:extLst>
              <a:ext uri="{FF2B5EF4-FFF2-40B4-BE49-F238E27FC236}">
                <a16:creationId xmlns:a16="http://schemas.microsoft.com/office/drawing/2014/main" id="{622EC44D-163A-49CC-9770-D5720D241D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341438"/>
            <a:ext cx="804862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Rectangle 11">
            <a:extLst>
              <a:ext uri="{FF2B5EF4-FFF2-40B4-BE49-F238E27FC236}">
                <a16:creationId xmlns:a16="http://schemas.microsoft.com/office/drawing/2014/main" id="{395578BA-141C-44D1-B4C2-0E0413EEA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6092825"/>
            <a:ext cx="37115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>
                <a:latin typeface="Arial" panose="020B0604020202020204" pitchFamily="34" charset="0"/>
              </a:rPr>
              <a:t>Priit Põdra, Masinaelemendid I loengumaterjal, 2011</a:t>
            </a:r>
            <a:endParaRPr lang="en-US" altLang="et-EE" sz="1200">
              <a:latin typeface="Arial" panose="020B0604020202020204" pitchFamily="34" charset="0"/>
            </a:endParaRPr>
          </a:p>
        </p:txBody>
      </p:sp>
      <p:pic>
        <p:nvPicPr>
          <p:cNvPr id="13319" name="Picture 12">
            <a:extLst>
              <a:ext uri="{FF2B5EF4-FFF2-40B4-BE49-F238E27FC236}">
                <a16:creationId xmlns:a16="http://schemas.microsoft.com/office/drawing/2014/main" id="{A69FB0DC-4E79-489F-88CB-DC7C5C8DA4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4202113"/>
            <a:ext cx="2557462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0" name="Oval 13">
            <a:extLst>
              <a:ext uri="{FF2B5EF4-FFF2-40B4-BE49-F238E27FC236}">
                <a16:creationId xmlns:a16="http://schemas.microsoft.com/office/drawing/2014/main" id="{10FA0A62-151E-4CE4-96F0-4F1EF3CAEA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2276475"/>
            <a:ext cx="936625" cy="288925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13321" name="Oval 14">
            <a:extLst>
              <a:ext uri="{FF2B5EF4-FFF2-40B4-BE49-F238E27FC236}">
                <a16:creationId xmlns:a16="http://schemas.microsoft.com/office/drawing/2014/main" id="{05A612B6-4F86-417B-A0BC-37B38596B1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9925" y="2276475"/>
            <a:ext cx="504825" cy="288925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5481E4C9-371D-4D96-9031-D93A702C40D9}"/>
              </a:ext>
            </a:extLst>
          </p:cNvPr>
          <p:cNvSpPr/>
          <p:nvPr/>
        </p:nvSpPr>
        <p:spPr>
          <a:xfrm>
            <a:off x="6699250" y="4449763"/>
            <a:ext cx="2452688" cy="1181100"/>
          </a:xfrm>
          <a:custGeom>
            <a:avLst/>
            <a:gdLst>
              <a:gd name="connsiteX0" fmla="*/ 349250 w 2453217"/>
              <a:gd name="connsiteY0" fmla="*/ 973667 h 1181100"/>
              <a:gd name="connsiteX1" fmla="*/ 958850 w 2453217"/>
              <a:gd name="connsiteY1" fmla="*/ 1138767 h 1181100"/>
              <a:gd name="connsiteX2" fmla="*/ 1568450 w 2453217"/>
              <a:gd name="connsiteY2" fmla="*/ 719667 h 1181100"/>
              <a:gd name="connsiteX3" fmla="*/ 2178050 w 2453217"/>
              <a:gd name="connsiteY3" fmla="*/ 859367 h 1181100"/>
              <a:gd name="connsiteX4" fmla="*/ 2139950 w 2453217"/>
              <a:gd name="connsiteY4" fmla="*/ 46567 h 1181100"/>
              <a:gd name="connsiteX5" fmla="*/ 298450 w 2453217"/>
              <a:gd name="connsiteY5" fmla="*/ 579967 h 1181100"/>
              <a:gd name="connsiteX6" fmla="*/ 349250 w 2453217"/>
              <a:gd name="connsiteY6" fmla="*/ 973667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53217" h="1181100">
                <a:moveTo>
                  <a:pt x="349250" y="973667"/>
                </a:moveTo>
                <a:cubicBezTo>
                  <a:pt x="459317" y="1066800"/>
                  <a:pt x="755650" y="1181100"/>
                  <a:pt x="958850" y="1138767"/>
                </a:cubicBezTo>
                <a:cubicBezTo>
                  <a:pt x="1162050" y="1096434"/>
                  <a:pt x="1365250" y="766234"/>
                  <a:pt x="1568450" y="719667"/>
                </a:cubicBezTo>
                <a:cubicBezTo>
                  <a:pt x="1771650" y="673100"/>
                  <a:pt x="2082800" y="971550"/>
                  <a:pt x="2178050" y="859367"/>
                </a:cubicBezTo>
                <a:cubicBezTo>
                  <a:pt x="2273300" y="747184"/>
                  <a:pt x="2453217" y="93134"/>
                  <a:pt x="2139950" y="46567"/>
                </a:cubicBezTo>
                <a:cubicBezTo>
                  <a:pt x="1826683" y="0"/>
                  <a:pt x="596900" y="425450"/>
                  <a:pt x="298450" y="579967"/>
                </a:cubicBezTo>
                <a:cubicBezTo>
                  <a:pt x="0" y="734484"/>
                  <a:pt x="239183" y="880534"/>
                  <a:pt x="349250" y="973667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t-EE"/>
          </a:p>
        </p:txBody>
      </p:sp>
      <p:sp>
        <p:nvSpPr>
          <p:cNvPr id="13323" name="Footer Placeholder 4">
            <a:extLst>
              <a:ext uri="{FF2B5EF4-FFF2-40B4-BE49-F238E27FC236}">
                <a16:creationId xmlns:a16="http://schemas.microsoft.com/office/drawing/2014/main" id="{72D62B64-ACD6-4D10-B2F8-28DC39AED13A}"/>
              </a:ext>
            </a:extLst>
          </p:cNvPr>
          <p:cNvSpPr txBox="1">
            <a:spLocks noGrp="1"/>
          </p:cNvSpPr>
          <p:nvPr/>
        </p:nvSpPr>
        <p:spPr bwMode="auto">
          <a:xfrm>
            <a:off x="1692275" y="6583363"/>
            <a:ext cx="74517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5">
            <a:extLst>
              <a:ext uri="{FF2B5EF4-FFF2-40B4-BE49-F238E27FC236}">
                <a16:creationId xmlns:a16="http://schemas.microsoft.com/office/drawing/2014/main" id="{1049488C-899B-4B00-B6F7-C20D40D3C1BC}"/>
              </a:ext>
            </a:extLst>
          </p:cNvPr>
          <p:cNvSpPr>
            <a:spLocks/>
          </p:cNvSpPr>
          <p:nvPr/>
        </p:nvSpPr>
        <p:spPr bwMode="auto">
          <a:xfrm>
            <a:off x="395288" y="0"/>
            <a:ext cx="7345362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800" b="1" u="sng">
                <a:latin typeface="Arial" panose="020B0604020202020204" pitchFamily="34" charset="0"/>
              </a:rPr>
              <a:t>1. Istu analüüs ja süntees</a:t>
            </a:r>
          </a:p>
        </p:txBody>
      </p:sp>
      <p:sp>
        <p:nvSpPr>
          <p:cNvPr id="15363" name="Rectangle 6">
            <a:extLst>
              <a:ext uri="{FF2B5EF4-FFF2-40B4-BE49-F238E27FC236}">
                <a16:creationId xmlns:a16="http://schemas.microsoft.com/office/drawing/2014/main" id="{E1ECF928-5D14-4CB7-91E9-2C7315850F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765175"/>
            <a:ext cx="7632700" cy="227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400" b="1" u="sng">
                <a:latin typeface="Arial" panose="020B0604020202020204" pitchFamily="34" charset="0"/>
              </a:rPr>
              <a:t>Ülesanne 1. Istu analüüs ja tõenäosed lõtku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400" b="1" u="sng">
                <a:latin typeface="Arial" panose="020B0604020202020204" pitchFamily="34" charset="0"/>
              </a:rPr>
              <a:t>(pingu) arvväärtused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000" b="1" u="sng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000" b="1">
                <a:latin typeface="Arial" panose="020B0604020202020204" pitchFamily="34" charset="0"/>
              </a:rPr>
              <a:t>4. Istu </a:t>
            </a:r>
            <a:r>
              <a:rPr lang="en-US" altLang="et-EE" sz="1800" b="1">
                <a:latin typeface="Arial" panose="020B0604020202020204" pitchFamily="34" charset="0"/>
              </a:rPr>
              <a:t>Ø</a:t>
            </a:r>
            <a:r>
              <a:rPr lang="et-EE" altLang="et-EE" sz="1800" b="1">
                <a:latin typeface="Arial" panose="020B0604020202020204" pitchFamily="34" charset="0"/>
              </a:rPr>
              <a:t>160 H7/r6 </a:t>
            </a:r>
            <a:r>
              <a:rPr lang="et-EE" altLang="et-EE" sz="2000" b="1">
                <a:latin typeface="Arial" panose="020B0604020202020204" pitchFamily="34" charset="0"/>
              </a:rPr>
              <a:t>analüüs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2000" b="1" i="1" u="sng">
              <a:solidFill>
                <a:srgbClr val="320E04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2400" b="1" u="sng">
              <a:solidFill>
                <a:srgbClr val="320E04"/>
              </a:solidFill>
              <a:latin typeface="Arial" panose="020B0604020202020204" pitchFamily="34" charset="0"/>
            </a:endParaRPr>
          </a:p>
        </p:txBody>
      </p:sp>
      <p:pic>
        <p:nvPicPr>
          <p:cNvPr id="15364" name="Picture 15">
            <a:extLst>
              <a:ext uri="{FF2B5EF4-FFF2-40B4-BE49-F238E27FC236}">
                <a16:creationId xmlns:a16="http://schemas.microsoft.com/office/drawing/2014/main" id="{42135B7F-E91C-48F6-9EEA-054B2D0170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1484313"/>
            <a:ext cx="3933825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16">
            <a:extLst>
              <a:ext uri="{FF2B5EF4-FFF2-40B4-BE49-F238E27FC236}">
                <a16:creationId xmlns:a16="http://schemas.microsoft.com/office/drawing/2014/main" id="{6723D2D1-EC35-47A8-B2A2-AE4951DCFB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3789363"/>
            <a:ext cx="8027987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17">
            <a:extLst>
              <a:ext uri="{FF2B5EF4-FFF2-40B4-BE49-F238E27FC236}">
                <a16:creationId xmlns:a16="http://schemas.microsoft.com/office/drawing/2014/main" id="{B34D8EDF-1941-4A2F-A8D6-6D892D8356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4365625"/>
            <a:ext cx="4552950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7" name="Footer Placeholder 4">
            <a:extLst>
              <a:ext uri="{FF2B5EF4-FFF2-40B4-BE49-F238E27FC236}">
                <a16:creationId xmlns:a16="http://schemas.microsoft.com/office/drawing/2014/main" id="{590A3E8D-1429-4F27-A580-7D8FE488CD3E}"/>
              </a:ext>
            </a:extLst>
          </p:cNvPr>
          <p:cNvSpPr txBox="1">
            <a:spLocks noGrp="1"/>
          </p:cNvSpPr>
          <p:nvPr/>
        </p:nvSpPr>
        <p:spPr bwMode="auto">
          <a:xfrm>
            <a:off x="2124075" y="6557963"/>
            <a:ext cx="7019925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</a:p>
        </p:txBody>
      </p:sp>
      <p:sp>
        <p:nvSpPr>
          <p:cNvPr id="15368" name="Date Placeholder 1">
            <a:extLst>
              <a:ext uri="{FF2B5EF4-FFF2-40B4-BE49-F238E27FC236}">
                <a16:creationId xmlns:a16="http://schemas.microsoft.com/office/drawing/2014/main" id="{EB6368C0-966F-4A2A-B278-3F31A11CE57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1763688" y="6557962"/>
            <a:ext cx="7596187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2818579D-A96E-4FC0-978C-FCCA37652E4D}" type="datetime1">
              <a:rPr lang="et-EE" altLang="et-EE" sz="1200">
                <a:solidFill>
                  <a:srgbClr val="898989"/>
                </a:solidFill>
                <a:latin typeface="Arial" panose="020B0604020202020204" pitchFamily="34" charset="0"/>
              </a:rPr>
              <a:pPr algn="ctr" eaLnBrk="1" hangingPunct="1">
                <a:spcBef>
                  <a:spcPct val="0"/>
                </a:spcBef>
                <a:buFontTx/>
                <a:buNone/>
              </a:pPr>
              <a:t>27.01.2019</a:t>
            </a:fld>
            <a:endParaRPr lang="et-EE" altLang="et-EE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5">
            <a:extLst>
              <a:ext uri="{FF2B5EF4-FFF2-40B4-BE49-F238E27FC236}">
                <a16:creationId xmlns:a16="http://schemas.microsoft.com/office/drawing/2014/main" id="{B25D924F-574F-4DB7-8B3F-5E59E481DD2C}"/>
              </a:ext>
            </a:extLst>
          </p:cNvPr>
          <p:cNvSpPr>
            <a:spLocks/>
          </p:cNvSpPr>
          <p:nvPr/>
        </p:nvSpPr>
        <p:spPr bwMode="auto">
          <a:xfrm>
            <a:off x="395288" y="0"/>
            <a:ext cx="7345362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800" b="1" u="sng">
                <a:latin typeface="Arial" panose="020B0604020202020204" pitchFamily="34" charset="0"/>
              </a:rPr>
              <a:t>1. Istu analüüs ja süntees</a:t>
            </a:r>
          </a:p>
        </p:txBody>
      </p:sp>
      <p:sp>
        <p:nvSpPr>
          <p:cNvPr id="17411" name="Rectangle 6">
            <a:extLst>
              <a:ext uri="{FF2B5EF4-FFF2-40B4-BE49-F238E27FC236}">
                <a16:creationId xmlns:a16="http://schemas.microsoft.com/office/drawing/2014/main" id="{E0AE66FA-1F7E-47D3-B8A7-5AF3896D5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765175"/>
            <a:ext cx="7632700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400" b="1" u="sng">
                <a:latin typeface="Arial" panose="020B0604020202020204" pitchFamily="34" charset="0"/>
              </a:rPr>
              <a:t>Ülesanne 1. Istu analüüs ja tõenäosed lõtku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400" b="1" u="sng">
                <a:latin typeface="Arial" panose="020B0604020202020204" pitchFamily="34" charset="0"/>
              </a:rPr>
              <a:t>(pingu) arvväärtused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000" b="1" u="sng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000" b="1" u="sng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000" b="1" u="sng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000" b="1">
                <a:latin typeface="Arial" panose="020B0604020202020204" pitchFamily="34" charset="0"/>
              </a:rPr>
              <a:t>4. Istu </a:t>
            </a:r>
            <a:r>
              <a:rPr lang="en-US" altLang="et-EE" sz="2000" b="1">
                <a:latin typeface="Arial" panose="020B0604020202020204" pitchFamily="34" charset="0"/>
              </a:rPr>
              <a:t>Ø</a:t>
            </a:r>
            <a:r>
              <a:rPr lang="et-EE" altLang="et-EE" sz="2000" b="1">
                <a:latin typeface="Arial" panose="020B0604020202020204" pitchFamily="34" charset="0"/>
              </a:rPr>
              <a:t>160 H7/r6 analüüs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2000" b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2000" b="1" i="1" u="sng">
              <a:solidFill>
                <a:srgbClr val="320E04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2400" b="1" u="sng">
              <a:solidFill>
                <a:srgbClr val="320E04"/>
              </a:solidFill>
              <a:latin typeface="Arial" panose="020B0604020202020204" pitchFamily="34" charset="0"/>
            </a:endParaRPr>
          </a:p>
        </p:txBody>
      </p:sp>
      <p:pic>
        <p:nvPicPr>
          <p:cNvPr id="17412" name="Picture 9">
            <a:extLst>
              <a:ext uri="{FF2B5EF4-FFF2-40B4-BE49-F238E27FC236}">
                <a16:creationId xmlns:a16="http://schemas.microsoft.com/office/drawing/2014/main" id="{42712A50-A3CE-436D-8AE6-BCC0F7743A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3068638"/>
            <a:ext cx="8027987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11">
            <a:extLst>
              <a:ext uri="{FF2B5EF4-FFF2-40B4-BE49-F238E27FC236}">
                <a16:creationId xmlns:a16="http://schemas.microsoft.com/office/drawing/2014/main" id="{7C391AEB-D86E-44A3-BF6D-64B17DF39D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3789363"/>
            <a:ext cx="58102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4" name="Footer Placeholder 4">
            <a:extLst>
              <a:ext uri="{FF2B5EF4-FFF2-40B4-BE49-F238E27FC236}">
                <a16:creationId xmlns:a16="http://schemas.microsoft.com/office/drawing/2014/main" id="{7C64E00B-95C3-475E-8C89-AA884C9FCA69}"/>
              </a:ext>
            </a:extLst>
          </p:cNvPr>
          <p:cNvSpPr txBox="1">
            <a:spLocks noGrp="1"/>
          </p:cNvSpPr>
          <p:nvPr/>
        </p:nvSpPr>
        <p:spPr bwMode="auto">
          <a:xfrm>
            <a:off x="1187450" y="6569075"/>
            <a:ext cx="79565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</a:p>
        </p:txBody>
      </p:sp>
      <p:sp>
        <p:nvSpPr>
          <p:cNvPr id="17415" name="Date Placeholder 1">
            <a:extLst>
              <a:ext uri="{FF2B5EF4-FFF2-40B4-BE49-F238E27FC236}">
                <a16:creationId xmlns:a16="http://schemas.microsoft.com/office/drawing/2014/main" id="{DFDBD9EF-C362-4FC7-B2EB-C09626DB60E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73397" y="6597650"/>
            <a:ext cx="86868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EF0602E7-B439-41A1-BA80-854028979E92}" type="datetime1">
              <a:rPr lang="et-EE" altLang="et-EE" sz="1200">
                <a:solidFill>
                  <a:srgbClr val="898989"/>
                </a:solidFill>
                <a:latin typeface="Arial" panose="020B0604020202020204" pitchFamily="34" charset="0"/>
              </a:rPr>
              <a:pPr algn="ctr" eaLnBrk="1" hangingPunct="1">
                <a:spcBef>
                  <a:spcPct val="0"/>
                </a:spcBef>
                <a:buFontTx/>
                <a:buNone/>
              </a:pPr>
              <a:t>27.01.2019</a:t>
            </a:fld>
            <a:endParaRPr lang="et-EE" altLang="et-EE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5">
            <a:extLst>
              <a:ext uri="{FF2B5EF4-FFF2-40B4-BE49-F238E27FC236}">
                <a16:creationId xmlns:a16="http://schemas.microsoft.com/office/drawing/2014/main" id="{6402BB74-F0C5-497C-B5BA-43F5FFAE1CAE}"/>
              </a:ext>
            </a:extLst>
          </p:cNvPr>
          <p:cNvSpPr>
            <a:spLocks/>
          </p:cNvSpPr>
          <p:nvPr/>
        </p:nvSpPr>
        <p:spPr bwMode="auto">
          <a:xfrm>
            <a:off x="395288" y="0"/>
            <a:ext cx="7345362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800" b="1" u="sng">
                <a:latin typeface="Arial" panose="020B0604020202020204" pitchFamily="34" charset="0"/>
              </a:rPr>
              <a:t>1. Istu analüüs ja süntees</a:t>
            </a:r>
          </a:p>
        </p:txBody>
      </p:sp>
      <p:sp>
        <p:nvSpPr>
          <p:cNvPr id="19459" name="Rectangle 6">
            <a:extLst>
              <a:ext uri="{FF2B5EF4-FFF2-40B4-BE49-F238E27FC236}">
                <a16:creationId xmlns:a16="http://schemas.microsoft.com/office/drawing/2014/main" id="{42B436DA-2037-411D-8414-9D3859A634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765175"/>
            <a:ext cx="7632700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400" b="1" u="sng">
                <a:latin typeface="Arial" panose="020B0604020202020204" pitchFamily="34" charset="0"/>
              </a:rPr>
              <a:t>Ülesanne 1. Istu analüüs ja tõenäosed lõtku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400" b="1" u="sng">
                <a:latin typeface="Arial" panose="020B0604020202020204" pitchFamily="34" charset="0"/>
              </a:rPr>
              <a:t>(pingu) arvväärtused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000" b="1" u="sng">
              <a:solidFill>
                <a:srgbClr val="320E04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000" b="1">
                <a:latin typeface="Arial" panose="020B0604020202020204" pitchFamily="34" charset="0"/>
              </a:rPr>
              <a:t>4. Istu </a:t>
            </a:r>
            <a:r>
              <a:rPr lang="en-US" altLang="et-EE" sz="1800" b="1">
                <a:latin typeface="Arial" panose="020B0604020202020204" pitchFamily="34" charset="0"/>
              </a:rPr>
              <a:t>Ø</a:t>
            </a:r>
            <a:r>
              <a:rPr lang="et-EE" altLang="et-EE" sz="1800" b="1">
                <a:latin typeface="Arial" panose="020B0604020202020204" pitchFamily="34" charset="0"/>
              </a:rPr>
              <a:t>160 H7/r6 </a:t>
            </a:r>
            <a:r>
              <a:rPr lang="et-EE" altLang="et-EE" sz="2000" b="1">
                <a:latin typeface="Arial" panose="020B0604020202020204" pitchFamily="34" charset="0"/>
              </a:rPr>
              <a:t>analüüs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2000" b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2000" b="1" i="1" u="sng">
              <a:solidFill>
                <a:srgbClr val="320E04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2400" b="1" u="sng">
              <a:solidFill>
                <a:srgbClr val="320E04"/>
              </a:solidFill>
              <a:latin typeface="Arial" panose="020B0604020202020204" pitchFamily="34" charset="0"/>
            </a:endParaRPr>
          </a:p>
        </p:txBody>
      </p:sp>
      <p:pic>
        <p:nvPicPr>
          <p:cNvPr id="19460" name="Picture 8">
            <a:extLst>
              <a:ext uri="{FF2B5EF4-FFF2-40B4-BE49-F238E27FC236}">
                <a16:creationId xmlns:a16="http://schemas.microsoft.com/office/drawing/2014/main" id="{6BB57A30-3C4A-4B4E-9D2B-D450226D13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2708275"/>
            <a:ext cx="8027987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10">
            <a:extLst>
              <a:ext uri="{FF2B5EF4-FFF2-40B4-BE49-F238E27FC236}">
                <a16:creationId xmlns:a16="http://schemas.microsoft.com/office/drawing/2014/main" id="{5BFA8DB9-2659-4D2D-B680-1102242D4E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3429000"/>
            <a:ext cx="6143625" cy="286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Footer Placeholder 4">
            <a:extLst>
              <a:ext uri="{FF2B5EF4-FFF2-40B4-BE49-F238E27FC236}">
                <a16:creationId xmlns:a16="http://schemas.microsoft.com/office/drawing/2014/main" id="{F2AEAB49-E0A2-46F4-B495-A33FB11CD757}"/>
              </a:ext>
            </a:extLst>
          </p:cNvPr>
          <p:cNvSpPr txBox="1">
            <a:spLocks noGrp="1"/>
          </p:cNvSpPr>
          <p:nvPr/>
        </p:nvSpPr>
        <p:spPr bwMode="auto">
          <a:xfrm>
            <a:off x="1182593" y="6541865"/>
            <a:ext cx="79565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</a:p>
        </p:txBody>
      </p:sp>
      <p:sp>
        <p:nvSpPr>
          <p:cNvPr id="19463" name="Date Placeholder 1">
            <a:extLst>
              <a:ext uri="{FF2B5EF4-FFF2-40B4-BE49-F238E27FC236}">
                <a16:creationId xmlns:a16="http://schemas.microsoft.com/office/drawing/2014/main" id="{DB5AE51E-CE0F-4C72-A5B9-61968FD790D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-126207" y="6541864"/>
            <a:ext cx="939641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50CE1152-9DA9-454E-954B-6592D834BD71}" type="datetime1">
              <a:rPr lang="et-EE" altLang="et-EE" sz="1200">
                <a:solidFill>
                  <a:srgbClr val="898989"/>
                </a:solidFill>
                <a:latin typeface="Arial" panose="020B0604020202020204" pitchFamily="34" charset="0"/>
              </a:rPr>
              <a:pPr algn="ctr" eaLnBrk="1" hangingPunct="1">
                <a:spcBef>
                  <a:spcPct val="0"/>
                </a:spcBef>
                <a:buFontTx/>
                <a:buNone/>
              </a:pPr>
              <a:t>27.01.2019</a:t>
            </a:fld>
            <a:endParaRPr lang="et-EE" altLang="et-EE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5042</TotalTime>
  <Words>1671</Words>
  <Application>Microsoft Office PowerPoint</Application>
  <PresentationFormat>Ekraaniseanss (4:3)</PresentationFormat>
  <Paragraphs>454</Paragraphs>
  <Slides>27</Slides>
  <Notes>27</Notes>
  <HiddenSlides>0</HiddenSlides>
  <MMClips>0</MMClips>
  <ScaleCrop>false</ScaleCrop>
  <HeadingPairs>
    <vt:vector size="8" baseType="variant">
      <vt:variant>
        <vt:lpstr>Kasutatud fondid</vt:lpstr>
      </vt:variant>
      <vt:variant>
        <vt:i4>5</vt:i4>
      </vt:variant>
      <vt:variant>
        <vt:lpstr>Kujundus</vt:lpstr>
      </vt:variant>
      <vt:variant>
        <vt:i4>1</vt:i4>
      </vt:variant>
      <vt:variant>
        <vt:lpstr>Manustatud OLE-serverid</vt:lpstr>
      </vt:variant>
      <vt:variant>
        <vt:i4>1</vt:i4>
      </vt:variant>
      <vt:variant>
        <vt:lpstr>Slaidipealkirjad</vt:lpstr>
      </vt:variant>
      <vt:variant>
        <vt:i4>27</vt:i4>
      </vt:variant>
    </vt:vector>
  </HeadingPairs>
  <TitlesOfParts>
    <vt:vector size="34" baseType="lpstr">
      <vt:lpstr>Arial</vt:lpstr>
      <vt:lpstr>Calibri</vt:lpstr>
      <vt:lpstr>Wingdings 2</vt:lpstr>
      <vt:lpstr>Gill Sans MT</vt:lpstr>
      <vt:lpstr>Verdana</vt:lpstr>
      <vt:lpstr>Office Theme</vt:lpstr>
      <vt:lpstr>Microsoft Equation 3.0</vt:lpstr>
      <vt:lpstr>MASINAELEMENDID - PROJEKT</vt:lpstr>
      <vt:lpstr>MASINAELEMENDID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Your User Name</dc:creator>
  <cp:lastModifiedBy>Alina</cp:lastModifiedBy>
  <cp:revision>623</cp:revision>
  <dcterms:created xsi:type="dcterms:W3CDTF">2011-08-24T10:00:17Z</dcterms:created>
  <dcterms:modified xsi:type="dcterms:W3CDTF">2019-01-27T01:49:59Z</dcterms:modified>
</cp:coreProperties>
</file>