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64"/>
  </p:notesMasterIdLst>
  <p:handoutMasterIdLst>
    <p:handoutMasterId r:id="rId65"/>
  </p:handoutMasterIdLst>
  <p:sldIdLst>
    <p:sldId id="256" r:id="rId2"/>
    <p:sldId id="291" r:id="rId3"/>
    <p:sldId id="402" r:id="rId4"/>
    <p:sldId id="342" r:id="rId5"/>
    <p:sldId id="343" r:id="rId6"/>
    <p:sldId id="345" r:id="rId7"/>
    <p:sldId id="344" r:id="rId8"/>
    <p:sldId id="346" r:id="rId9"/>
    <p:sldId id="347" r:id="rId10"/>
    <p:sldId id="349" r:id="rId11"/>
    <p:sldId id="348" r:id="rId12"/>
    <p:sldId id="350" r:id="rId13"/>
    <p:sldId id="404" r:id="rId14"/>
    <p:sldId id="351" r:id="rId15"/>
    <p:sldId id="403" r:id="rId16"/>
    <p:sldId id="354" r:id="rId17"/>
    <p:sldId id="405" r:id="rId18"/>
    <p:sldId id="357" r:id="rId19"/>
    <p:sldId id="353" r:id="rId20"/>
    <p:sldId id="352" r:id="rId21"/>
    <p:sldId id="356" r:id="rId22"/>
    <p:sldId id="293" r:id="rId23"/>
    <p:sldId id="359" r:id="rId24"/>
    <p:sldId id="360" r:id="rId25"/>
    <p:sldId id="361" r:id="rId26"/>
    <p:sldId id="358" r:id="rId27"/>
    <p:sldId id="362" r:id="rId28"/>
    <p:sldId id="363" r:id="rId29"/>
    <p:sldId id="364" r:id="rId30"/>
    <p:sldId id="365" r:id="rId31"/>
    <p:sldId id="366" r:id="rId32"/>
    <p:sldId id="367" r:id="rId33"/>
    <p:sldId id="368" r:id="rId34"/>
    <p:sldId id="369" r:id="rId35"/>
    <p:sldId id="374" r:id="rId36"/>
    <p:sldId id="371" r:id="rId37"/>
    <p:sldId id="372" r:id="rId38"/>
    <p:sldId id="386" r:id="rId39"/>
    <p:sldId id="388" r:id="rId40"/>
    <p:sldId id="389" r:id="rId41"/>
    <p:sldId id="391" r:id="rId42"/>
    <p:sldId id="390" r:id="rId43"/>
    <p:sldId id="392" r:id="rId44"/>
    <p:sldId id="393" r:id="rId45"/>
    <p:sldId id="394" r:id="rId46"/>
    <p:sldId id="395" r:id="rId47"/>
    <p:sldId id="397" r:id="rId48"/>
    <p:sldId id="398" r:id="rId49"/>
    <p:sldId id="399" r:id="rId50"/>
    <p:sldId id="400" r:id="rId51"/>
    <p:sldId id="401" r:id="rId52"/>
    <p:sldId id="375" r:id="rId53"/>
    <p:sldId id="384" r:id="rId54"/>
    <p:sldId id="385" r:id="rId55"/>
    <p:sldId id="387" r:id="rId56"/>
    <p:sldId id="378" r:id="rId57"/>
    <p:sldId id="379" r:id="rId58"/>
    <p:sldId id="380" r:id="rId59"/>
    <p:sldId id="381" r:id="rId60"/>
    <p:sldId id="373" r:id="rId61"/>
    <p:sldId id="382" r:id="rId62"/>
    <p:sldId id="296" r:id="rId63"/>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defTabSz="457200"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defTabSz="457200"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defTabSz="457200"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defTabSz="457200"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1003E"/>
    <a:srgbClr val="A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6691" autoAdjust="0"/>
    <p:restoredTop sz="94634" autoAdjust="0"/>
  </p:normalViewPr>
  <p:slideViewPr>
    <p:cSldViewPr snapToObjects="1">
      <p:cViewPr varScale="1">
        <p:scale>
          <a:sx n="78" d="100"/>
          <a:sy n="78" d="100"/>
        </p:scale>
        <p:origin x="86" y="2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331D4D8-849A-404C-B542-0517DD0A5D22}" type="datetimeFigureOut">
              <a:rPr lang="en-US" smtClean="0"/>
              <a:t>2/7/2019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A09758F-B0D8-4D12-9E87-3AC4B19E14AE}" type="slidenum">
              <a:rPr lang="en-US" smtClean="0"/>
              <a:t>‹#›</a:t>
            </a:fld>
            <a:endParaRPr lang="en-US"/>
          </a:p>
        </p:txBody>
      </p:sp>
    </p:spTree>
    <p:extLst>
      <p:ext uri="{BB962C8B-B14F-4D97-AF65-F5344CB8AC3E}">
        <p14:creationId xmlns:p14="http://schemas.microsoft.com/office/powerpoint/2010/main" val="322976939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B0AA26-C538-4B04-A4C3-BD2DBE24BCA0}" type="datetimeFigureOut">
              <a:rPr lang="en-US" smtClean="0"/>
              <a:t>2/7/2019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EF475E-9CC6-4110-82B8-6FBE07D1340A}" type="slidenum">
              <a:rPr lang="en-US" smtClean="0"/>
              <a:t>‹#›</a:t>
            </a:fld>
            <a:endParaRPr lang="en-US"/>
          </a:p>
        </p:txBody>
      </p:sp>
    </p:spTree>
    <p:extLst>
      <p:ext uri="{BB962C8B-B14F-4D97-AF65-F5344CB8AC3E}">
        <p14:creationId xmlns:p14="http://schemas.microsoft.com/office/powerpoint/2010/main" val="175997735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EF475E-9CC6-4110-82B8-6FBE07D1340A}" type="slidenum">
              <a:rPr lang="en-US" smtClean="0"/>
              <a:t>1</a:t>
            </a:fld>
            <a:endParaRPr lang="en-US"/>
          </a:p>
        </p:txBody>
      </p:sp>
    </p:spTree>
    <p:extLst>
      <p:ext uri="{BB962C8B-B14F-4D97-AF65-F5344CB8AC3E}">
        <p14:creationId xmlns:p14="http://schemas.microsoft.com/office/powerpoint/2010/main" val="7749112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76401" y="2130425"/>
            <a:ext cx="6227999"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676401" y="3886200"/>
            <a:ext cx="6227999"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1484635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0B75627D-E058-4015-9EA9-5C935B562698}" type="datetime1">
              <a:rPr lang="en-US" smtClean="0"/>
              <a:t>2/7/2019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anose="020F0502020204030204" pitchFamily="34" charset="0"/>
              </a:defRPr>
            </a:lvl1pPr>
          </a:lstStyle>
          <a:p>
            <a:fld id="{CF1AF33B-44FF-4BFF-B466-AE13219401A1}" type="slidenum">
              <a:rPr lang="en-US" altLang="en-US"/>
              <a:pPr/>
              <a:t>‹#›</a:t>
            </a:fld>
            <a:endParaRPr lang="en-US" altLang="en-US"/>
          </a:p>
        </p:txBody>
      </p:sp>
    </p:spTree>
    <p:extLst>
      <p:ext uri="{BB962C8B-B14F-4D97-AF65-F5344CB8AC3E}">
        <p14:creationId xmlns:p14="http://schemas.microsoft.com/office/powerpoint/2010/main" val="6965721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BD67A1E9-8DE0-4A77-9C03-DF8989330A57}" type="datetime1">
              <a:rPr lang="en-US" smtClean="0"/>
              <a:t>2/7/2019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anose="020F0502020204030204" pitchFamily="34" charset="0"/>
              </a:defRPr>
            </a:lvl1pPr>
          </a:lstStyle>
          <a:p>
            <a:fld id="{97E8F691-50B2-4FAF-89B3-55D7A1A745D2}" type="slidenum">
              <a:rPr lang="en-US" altLang="en-US"/>
              <a:pPr/>
              <a:t>‹#›</a:t>
            </a:fld>
            <a:endParaRPr lang="en-US" altLang="en-US"/>
          </a:p>
        </p:txBody>
      </p:sp>
    </p:spTree>
    <p:extLst>
      <p:ext uri="{BB962C8B-B14F-4D97-AF65-F5344CB8AC3E}">
        <p14:creationId xmlns:p14="http://schemas.microsoft.com/office/powerpoint/2010/main" val="38670204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9760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129638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DCD01632-E8B6-40BD-87DA-B4DD084BB5E5}" type="datetime1">
              <a:rPr lang="en-US" smtClean="0"/>
              <a:t>2/7/2019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anose="020F0502020204030204" pitchFamily="34" charset="0"/>
              </a:defRPr>
            </a:lvl1pPr>
          </a:lstStyle>
          <a:p>
            <a:fld id="{598C40E8-20EA-48DB-B167-A939B6D5BFAC}" type="slidenum">
              <a:rPr lang="en-US" altLang="en-US"/>
              <a:pPr/>
              <a:t>‹#›</a:t>
            </a:fld>
            <a:endParaRPr lang="en-US" altLang="en-US"/>
          </a:p>
        </p:txBody>
      </p:sp>
    </p:spTree>
    <p:extLst>
      <p:ext uri="{BB962C8B-B14F-4D97-AF65-F5344CB8AC3E}">
        <p14:creationId xmlns:p14="http://schemas.microsoft.com/office/powerpoint/2010/main" val="9363284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2F2527B4-89F9-4CBD-B72C-50C32EEF5671}" type="datetime1">
              <a:rPr lang="en-US" smtClean="0"/>
              <a:t>2/7/2019</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anose="020F0502020204030204" pitchFamily="34" charset="0"/>
              </a:defRPr>
            </a:lvl1pPr>
          </a:lstStyle>
          <a:p>
            <a:fld id="{44DCD6E6-323D-48F6-9EEB-97AEE9BB2833}" type="slidenum">
              <a:rPr lang="en-US" altLang="en-US"/>
              <a:pPr/>
              <a:t>‹#›</a:t>
            </a:fld>
            <a:endParaRPr lang="en-US" altLang="en-US"/>
          </a:p>
        </p:txBody>
      </p:sp>
    </p:spTree>
    <p:extLst>
      <p:ext uri="{BB962C8B-B14F-4D97-AF65-F5344CB8AC3E}">
        <p14:creationId xmlns:p14="http://schemas.microsoft.com/office/powerpoint/2010/main" val="32877296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6C69AB9F-B30F-4653-B6F8-BC1F78563640}" type="datetime1">
              <a:rPr lang="en-US" smtClean="0"/>
              <a:t>2/7/2019</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anose="020F0502020204030204" pitchFamily="34" charset="0"/>
              </a:defRPr>
            </a:lvl1pPr>
          </a:lstStyle>
          <a:p>
            <a:fld id="{69ADCFDE-71D7-4A6B-A752-0803A7B3FC5A}" type="slidenum">
              <a:rPr lang="en-US" altLang="en-US"/>
              <a:pPr/>
              <a:t>‹#›</a:t>
            </a:fld>
            <a:endParaRPr lang="en-US" altLang="en-US"/>
          </a:p>
        </p:txBody>
      </p:sp>
    </p:spTree>
    <p:extLst>
      <p:ext uri="{BB962C8B-B14F-4D97-AF65-F5344CB8AC3E}">
        <p14:creationId xmlns:p14="http://schemas.microsoft.com/office/powerpoint/2010/main" val="26930435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5836633E-EF4C-42EB-9E8E-BF612BABCDDB}" type="datetime1">
              <a:rPr lang="en-US" smtClean="0"/>
              <a:t>2/7/2019</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anose="020F0502020204030204" pitchFamily="34" charset="0"/>
              </a:defRPr>
            </a:lvl1pPr>
          </a:lstStyle>
          <a:p>
            <a:fld id="{96FAFE61-D9D4-4753-AFB5-841D3765356D}" type="slidenum">
              <a:rPr lang="en-US" altLang="en-US"/>
              <a:pPr/>
              <a:t>‹#›</a:t>
            </a:fld>
            <a:endParaRPr lang="en-US" altLang="en-US"/>
          </a:p>
        </p:txBody>
      </p:sp>
    </p:spTree>
    <p:extLst>
      <p:ext uri="{BB962C8B-B14F-4D97-AF65-F5344CB8AC3E}">
        <p14:creationId xmlns:p14="http://schemas.microsoft.com/office/powerpoint/2010/main" val="33294575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6AB61CDF-AF83-4B4F-82DE-E1EE93E0CF34}" type="datetime1">
              <a:rPr lang="en-US" smtClean="0"/>
              <a:t>2/7/2019</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anose="020F0502020204030204" pitchFamily="34" charset="0"/>
              </a:defRPr>
            </a:lvl1pPr>
          </a:lstStyle>
          <a:p>
            <a:fld id="{CC270BAB-574E-41F3-AB5D-CE2383C28144}" type="slidenum">
              <a:rPr lang="en-US" altLang="en-US"/>
              <a:pPr/>
              <a:t>‹#›</a:t>
            </a:fld>
            <a:endParaRPr lang="en-US" altLang="en-US"/>
          </a:p>
        </p:txBody>
      </p:sp>
    </p:spTree>
    <p:extLst>
      <p:ext uri="{BB962C8B-B14F-4D97-AF65-F5344CB8AC3E}">
        <p14:creationId xmlns:p14="http://schemas.microsoft.com/office/powerpoint/2010/main" val="21650284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70B6C656-3375-4887-8B99-A7ED8D03D908}" type="datetime1">
              <a:rPr lang="en-US" smtClean="0"/>
              <a:t>2/7/2019</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anose="020F0502020204030204" pitchFamily="34" charset="0"/>
              </a:defRPr>
            </a:lvl1pPr>
          </a:lstStyle>
          <a:p>
            <a:fld id="{371D3DA0-75F4-4C92-B1C7-04721D037218}" type="slidenum">
              <a:rPr lang="en-US" altLang="en-US"/>
              <a:pPr/>
              <a:t>‹#›</a:t>
            </a:fld>
            <a:endParaRPr lang="en-US" altLang="en-US"/>
          </a:p>
        </p:txBody>
      </p:sp>
    </p:spTree>
    <p:extLst>
      <p:ext uri="{BB962C8B-B14F-4D97-AF65-F5344CB8AC3E}">
        <p14:creationId xmlns:p14="http://schemas.microsoft.com/office/powerpoint/2010/main" val="19624016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F7CFF803-969B-4EC6-8928-BB1390E2DDDB}" type="datetime1">
              <a:rPr lang="en-US" smtClean="0"/>
              <a:t>2/7/2019</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anose="020F0502020204030204" pitchFamily="34" charset="0"/>
              </a:defRPr>
            </a:lvl1pPr>
          </a:lstStyle>
          <a:p>
            <a:fld id="{18293CEF-0958-45A4-A26A-D663550A1871}" type="slidenum">
              <a:rPr lang="en-US" altLang="en-US"/>
              <a:pPr/>
              <a:t>‹#›</a:t>
            </a:fld>
            <a:endParaRPr lang="en-US" altLang="en-US"/>
          </a:p>
        </p:txBody>
      </p:sp>
    </p:spTree>
    <p:extLst>
      <p:ext uri="{BB962C8B-B14F-4D97-AF65-F5344CB8AC3E}">
        <p14:creationId xmlns:p14="http://schemas.microsoft.com/office/powerpoint/2010/main" val="33930811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6" descr="ppt_sisupohi.gif"/>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1676400" y="457200"/>
            <a:ext cx="622776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t-EE" altLang="en-US" smtClean="0"/>
              <a:t>Klõpsake tiitlilaadi muutmiseks</a:t>
            </a:r>
            <a:endParaRPr lang="en-US" altLang="en-US" smtClean="0"/>
          </a:p>
        </p:txBody>
      </p:sp>
      <p:sp>
        <p:nvSpPr>
          <p:cNvPr id="1028" name="Text Placeholder 2"/>
          <p:cNvSpPr>
            <a:spLocks noGrp="1"/>
          </p:cNvSpPr>
          <p:nvPr>
            <p:ph type="body" idx="1"/>
          </p:nvPr>
        </p:nvSpPr>
        <p:spPr bwMode="auto">
          <a:xfrm>
            <a:off x="1676400" y="1905000"/>
            <a:ext cx="6227763"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t-EE" altLang="en-US" smtClean="0"/>
              <a:t>Klõpsake juhtslaidi teksti laadide redigeerimiseks</a:t>
            </a:r>
          </a:p>
          <a:p>
            <a:pPr lvl="1"/>
            <a:r>
              <a:rPr lang="et-EE" altLang="en-US" smtClean="0"/>
              <a:t>Teine tase</a:t>
            </a:r>
          </a:p>
          <a:p>
            <a:pPr lvl="2"/>
            <a:r>
              <a:rPr lang="et-EE" altLang="en-US" smtClean="0"/>
              <a:t>Kolmas tase</a:t>
            </a:r>
          </a:p>
          <a:p>
            <a:pPr lvl="3"/>
            <a:r>
              <a:rPr lang="et-EE" altLang="en-US" smtClean="0"/>
              <a:t>Neljas tase</a:t>
            </a:r>
          </a:p>
          <a:p>
            <a:pPr lvl="4"/>
            <a:r>
              <a:rPr lang="et-EE" altLang="en-US" smtClean="0"/>
              <a:t>Viies tase</a:t>
            </a:r>
            <a:endParaRPr lang="en-US" altLang="en-US" smtClean="0"/>
          </a:p>
        </p:txBody>
      </p:sp>
    </p:spTree>
  </p:cSld>
  <p:clrMap bg1="lt1" tx1="dk1" bg2="lt2" tx2="dk2" accent1="accent1" accent2="accent2" accent3="accent3" accent4="accent4" accent5="accent5" accent6="accent6" hlink="hlink" folHlink="folHlink"/>
  <p:sldLayoutIdLst>
    <p:sldLayoutId id="2147483658" r:id="rId1"/>
    <p:sldLayoutId id="2147483659"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60" r:id="rId12"/>
  </p:sldLayoutIdLst>
  <p:hf hdr="0" ftr="0"/>
  <p:txStyles>
    <p:titleStyle>
      <a:lvl1pPr algn="l" defTabSz="457200" rtl="0" eaLnBrk="1" fontAlgn="base" hangingPunct="1">
        <a:spcBef>
          <a:spcPct val="0"/>
        </a:spcBef>
        <a:spcAft>
          <a:spcPct val="0"/>
        </a:spcAft>
        <a:defRPr sz="3200" kern="1200">
          <a:solidFill>
            <a:schemeClr val="tx1"/>
          </a:solidFill>
          <a:latin typeface="Verdana"/>
          <a:ea typeface="Verdana" pitchFamily="34" charset="0"/>
          <a:cs typeface="Verdana"/>
        </a:defRPr>
      </a:lvl1pPr>
      <a:lvl2pPr algn="l" defTabSz="457200" rtl="0" eaLnBrk="1" fontAlgn="base" hangingPunct="1">
        <a:spcBef>
          <a:spcPct val="0"/>
        </a:spcBef>
        <a:spcAft>
          <a:spcPct val="0"/>
        </a:spcAft>
        <a:defRPr sz="3200">
          <a:solidFill>
            <a:schemeClr val="tx1"/>
          </a:solidFill>
          <a:latin typeface="Verdana" pitchFamily="34" charset="0"/>
          <a:ea typeface="Verdana" pitchFamily="34" charset="0"/>
          <a:cs typeface="Verdana" pitchFamily="34" charset="0"/>
        </a:defRPr>
      </a:lvl2pPr>
      <a:lvl3pPr algn="l" defTabSz="457200" rtl="0" eaLnBrk="1" fontAlgn="base" hangingPunct="1">
        <a:spcBef>
          <a:spcPct val="0"/>
        </a:spcBef>
        <a:spcAft>
          <a:spcPct val="0"/>
        </a:spcAft>
        <a:defRPr sz="3200">
          <a:solidFill>
            <a:schemeClr val="tx1"/>
          </a:solidFill>
          <a:latin typeface="Verdana" pitchFamily="34" charset="0"/>
          <a:ea typeface="Verdana" pitchFamily="34" charset="0"/>
          <a:cs typeface="Verdana" pitchFamily="34" charset="0"/>
        </a:defRPr>
      </a:lvl3pPr>
      <a:lvl4pPr algn="l" defTabSz="457200" rtl="0" eaLnBrk="1" fontAlgn="base" hangingPunct="1">
        <a:spcBef>
          <a:spcPct val="0"/>
        </a:spcBef>
        <a:spcAft>
          <a:spcPct val="0"/>
        </a:spcAft>
        <a:defRPr sz="3200">
          <a:solidFill>
            <a:schemeClr val="tx1"/>
          </a:solidFill>
          <a:latin typeface="Verdana" pitchFamily="34" charset="0"/>
          <a:ea typeface="Verdana" pitchFamily="34" charset="0"/>
          <a:cs typeface="Verdana" pitchFamily="34" charset="0"/>
        </a:defRPr>
      </a:lvl4pPr>
      <a:lvl5pPr algn="l" defTabSz="457200" rtl="0" eaLnBrk="1" fontAlgn="base" hangingPunct="1">
        <a:spcBef>
          <a:spcPct val="0"/>
        </a:spcBef>
        <a:spcAft>
          <a:spcPct val="0"/>
        </a:spcAft>
        <a:defRPr sz="3200">
          <a:solidFill>
            <a:schemeClr val="tx1"/>
          </a:solidFill>
          <a:latin typeface="Verdana" pitchFamily="34" charset="0"/>
          <a:ea typeface="Verdana" pitchFamily="34" charset="0"/>
          <a:cs typeface="Verdana" pitchFamily="34" charset="0"/>
        </a:defRPr>
      </a:lvl5pPr>
      <a:lvl6pPr marL="457200" algn="l" defTabSz="457200" rtl="0" eaLnBrk="1" fontAlgn="base" hangingPunct="1">
        <a:spcBef>
          <a:spcPct val="0"/>
        </a:spcBef>
        <a:spcAft>
          <a:spcPct val="0"/>
        </a:spcAft>
        <a:defRPr sz="3200">
          <a:solidFill>
            <a:schemeClr val="tx1"/>
          </a:solidFill>
          <a:latin typeface="Verdana" pitchFamily="34" charset="0"/>
        </a:defRPr>
      </a:lvl6pPr>
      <a:lvl7pPr marL="914400" algn="l" defTabSz="457200" rtl="0" eaLnBrk="1" fontAlgn="base" hangingPunct="1">
        <a:spcBef>
          <a:spcPct val="0"/>
        </a:spcBef>
        <a:spcAft>
          <a:spcPct val="0"/>
        </a:spcAft>
        <a:defRPr sz="3200">
          <a:solidFill>
            <a:schemeClr val="tx1"/>
          </a:solidFill>
          <a:latin typeface="Verdana" pitchFamily="34" charset="0"/>
        </a:defRPr>
      </a:lvl7pPr>
      <a:lvl8pPr marL="1371600" algn="l" defTabSz="457200" rtl="0" eaLnBrk="1" fontAlgn="base" hangingPunct="1">
        <a:spcBef>
          <a:spcPct val="0"/>
        </a:spcBef>
        <a:spcAft>
          <a:spcPct val="0"/>
        </a:spcAft>
        <a:defRPr sz="3200">
          <a:solidFill>
            <a:schemeClr val="tx1"/>
          </a:solidFill>
          <a:latin typeface="Verdana" pitchFamily="34" charset="0"/>
        </a:defRPr>
      </a:lvl8pPr>
      <a:lvl9pPr marL="1828800" algn="l" defTabSz="457200" rtl="0" eaLnBrk="1" fontAlgn="base" hangingPunct="1">
        <a:spcBef>
          <a:spcPct val="0"/>
        </a:spcBef>
        <a:spcAft>
          <a:spcPct val="0"/>
        </a:spcAft>
        <a:defRPr sz="3200">
          <a:solidFill>
            <a:schemeClr val="tx1"/>
          </a:solidFill>
          <a:latin typeface="Verdana" pitchFamily="34" charset="0"/>
        </a:defRPr>
      </a:lvl9pPr>
    </p:titleStyle>
    <p:bodyStyle>
      <a:lvl1pPr marL="342900" indent="-342900" algn="l" defTabSz="457200" rtl="0" eaLnBrk="1" fontAlgn="base" hangingPunct="1">
        <a:spcBef>
          <a:spcPct val="20000"/>
        </a:spcBef>
        <a:spcAft>
          <a:spcPct val="0"/>
        </a:spcAft>
        <a:defRPr sz="1400" kern="1200">
          <a:solidFill>
            <a:schemeClr val="tx1"/>
          </a:solidFill>
          <a:latin typeface="Verdana"/>
          <a:ea typeface="Verdana" pitchFamily="34" charset="0"/>
          <a:cs typeface="Verdana"/>
        </a:defRPr>
      </a:lvl1pPr>
      <a:lvl2pPr marL="742950" indent="-285750" algn="l" defTabSz="457200" rtl="0" eaLnBrk="1" fontAlgn="base" hangingPunct="1">
        <a:spcBef>
          <a:spcPct val="20000"/>
        </a:spcBef>
        <a:spcAft>
          <a:spcPct val="0"/>
        </a:spcAft>
        <a:buFont typeface="Arial" panose="020B0604020202020204" pitchFamily="34" charset="0"/>
        <a:buChar char="•"/>
        <a:defRPr sz="1400" kern="1200">
          <a:solidFill>
            <a:schemeClr val="tx1"/>
          </a:solidFill>
          <a:latin typeface="Verdana"/>
          <a:ea typeface="Verdana" pitchFamily="34" charset="0"/>
          <a:cs typeface="Verdana"/>
        </a:defRPr>
      </a:lvl2pPr>
      <a:lvl3pPr marL="1143000" indent="-228600" algn="l" defTabSz="457200" rtl="0" eaLnBrk="1" fontAlgn="base" hangingPunct="1">
        <a:spcBef>
          <a:spcPct val="20000"/>
        </a:spcBef>
        <a:spcAft>
          <a:spcPct val="0"/>
        </a:spcAft>
        <a:buFont typeface="Arial" panose="020B0604020202020204" pitchFamily="34" charset="0"/>
        <a:buChar char="•"/>
        <a:defRPr sz="1400" kern="1200">
          <a:solidFill>
            <a:schemeClr val="tx1"/>
          </a:solidFill>
          <a:latin typeface="Verdana"/>
          <a:ea typeface="Verdana" pitchFamily="34" charset="0"/>
          <a:cs typeface="Verdana"/>
        </a:defRPr>
      </a:lvl3pPr>
      <a:lvl4pPr marL="1600200" indent="-228600" algn="l" defTabSz="457200" rtl="0" eaLnBrk="1" fontAlgn="base" hangingPunct="1">
        <a:spcBef>
          <a:spcPct val="20000"/>
        </a:spcBef>
        <a:spcAft>
          <a:spcPct val="0"/>
        </a:spcAft>
        <a:buFont typeface="Arial" panose="020B0604020202020204" pitchFamily="34" charset="0"/>
        <a:buChar char="•"/>
        <a:defRPr sz="1400" kern="1200">
          <a:solidFill>
            <a:schemeClr val="tx1"/>
          </a:solidFill>
          <a:latin typeface="Verdana"/>
          <a:ea typeface="Verdana" pitchFamily="34" charset="0"/>
          <a:cs typeface="Verdana"/>
        </a:defRPr>
      </a:lvl4pPr>
      <a:lvl5pPr marL="2057400" indent="-228600" algn="l" defTabSz="457200" rtl="0" eaLnBrk="1" fontAlgn="base" hangingPunct="1">
        <a:spcBef>
          <a:spcPct val="20000"/>
        </a:spcBef>
        <a:spcAft>
          <a:spcPct val="0"/>
        </a:spcAft>
        <a:buFont typeface="Arial" panose="020B0604020202020204" pitchFamily="34" charset="0"/>
        <a:buChar char="•"/>
        <a:defRPr sz="1400" kern="1200">
          <a:solidFill>
            <a:schemeClr val="tx1"/>
          </a:solidFill>
          <a:latin typeface="Verdana"/>
          <a:ea typeface="Verdana" pitchFamily="34" charset="0"/>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1.wmf"/><Relationship Id="rId4" Type="http://schemas.openxmlformats.org/officeDocument/2006/relationships/oleObject" Target="../embeddings/oleObject1.bin"/></Relationships>
</file>

<file path=ppt/slides/_rels/slide3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9.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75656" y="3835400"/>
            <a:ext cx="6227763" cy="1752600"/>
          </a:xfrm>
        </p:spPr>
        <p:txBody>
          <a:bodyPr rtlCol="0">
            <a:normAutofit/>
          </a:bodyPr>
          <a:lstStyle/>
          <a:p>
            <a:pPr eaLnBrk="1" fontAlgn="auto" hangingPunct="1">
              <a:spcAft>
                <a:spcPts val="0"/>
              </a:spcAft>
              <a:defRPr/>
            </a:pPr>
            <a:r>
              <a:rPr lang="et-EE" sz="2400" dirty="0" smtClean="0">
                <a:ea typeface="+mn-ea"/>
              </a:rPr>
              <a:t>Soojustransformaatorid</a:t>
            </a:r>
          </a:p>
          <a:p>
            <a:pPr eaLnBrk="1" fontAlgn="auto" hangingPunct="1">
              <a:spcAft>
                <a:spcPts val="0"/>
              </a:spcAft>
              <a:defRPr/>
            </a:pPr>
            <a:r>
              <a:rPr lang="et-EE" sz="2400" dirty="0" smtClean="0">
                <a:ea typeface="+mn-ea"/>
              </a:rPr>
              <a:t>Kaugjahutus</a:t>
            </a:r>
            <a:endParaRPr lang="en-US" sz="2400" dirty="0">
              <a:ea typeface="+mn-ea"/>
            </a:endParaRPr>
          </a:p>
        </p:txBody>
      </p:sp>
      <p:sp>
        <p:nvSpPr>
          <p:cNvPr id="5" name="Title 1"/>
          <p:cNvSpPr>
            <a:spLocks noGrp="1"/>
          </p:cNvSpPr>
          <p:nvPr>
            <p:ph type="ctrTitle"/>
          </p:nvPr>
        </p:nvSpPr>
        <p:spPr bwMode="auto">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sz="3200" kern="1200">
                <a:solidFill>
                  <a:schemeClr val="tx1"/>
                </a:solidFill>
                <a:latin typeface="Verdana"/>
                <a:ea typeface="Verdana" pitchFamily="34" charset="0"/>
                <a:cs typeface="Verdana"/>
              </a:defRPr>
            </a:lvl1pPr>
            <a:lvl2pPr algn="l" defTabSz="457200" rtl="0" eaLnBrk="1" fontAlgn="base" hangingPunct="1">
              <a:spcBef>
                <a:spcPct val="0"/>
              </a:spcBef>
              <a:spcAft>
                <a:spcPct val="0"/>
              </a:spcAft>
              <a:defRPr sz="3200">
                <a:solidFill>
                  <a:schemeClr val="tx1"/>
                </a:solidFill>
                <a:latin typeface="Verdana" pitchFamily="34" charset="0"/>
                <a:ea typeface="Verdana" pitchFamily="34" charset="0"/>
                <a:cs typeface="Verdana" pitchFamily="34" charset="0"/>
              </a:defRPr>
            </a:lvl2pPr>
            <a:lvl3pPr algn="l" defTabSz="457200" rtl="0" eaLnBrk="1" fontAlgn="base" hangingPunct="1">
              <a:spcBef>
                <a:spcPct val="0"/>
              </a:spcBef>
              <a:spcAft>
                <a:spcPct val="0"/>
              </a:spcAft>
              <a:defRPr sz="3200">
                <a:solidFill>
                  <a:schemeClr val="tx1"/>
                </a:solidFill>
                <a:latin typeface="Verdana" pitchFamily="34" charset="0"/>
                <a:ea typeface="Verdana" pitchFamily="34" charset="0"/>
                <a:cs typeface="Verdana" pitchFamily="34" charset="0"/>
              </a:defRPr>
            </a:lvl3pPr>
            <a:lvl4pPr algn="l" defTabSz="457200" rtl="0" eaLnBrk="1" fontAlgn="base" hangingPunct="1">
              <a:spcBef>
                <a:spcPct val="0"/>
              </a:spcBef>
              <a:spcAft>
                <a:spcPct val="0"/>
              </a:spcAft>
              <a:defRPr sz="3200">
                <a:solidFill>
                  <a:schemeClr val="tx1"/>
                </a:solidFill>
                <a:latin typeface="Verdana" pitchFamily="34" charset="0"/>
                <a:ea typeface="Verdana" pitchFamily="34" charset="0"/>
                <a:cs typeface="Verdana" pitchFamily="34" charset="0"/>
              </a:defRPr>
            </a:lvl4pPr>
            <a:lvl5pPr algn="l" defTabSz="457200" rtl="0" eaLnBrk="1" fontAlgn="base" hangingPunct="1">
              <a:spcBef>
                <a:spcPct val="0"/>
              </a:spcBef>
              <a:spcAft>
                <a:spcPct val="0"/>
              </a:spcAft>
              <a:defRPr sz="3200">
                <a:solidFill>
                  <a:schemeClr val="tx1"/>
                </a:solidFill>
                <a:latin typeface="Verdana" pitchFamily="34" charset="0"/>
                <a:ea typeface="Verdana" pitchFamily="34" charset="0"/>
                <a:cs typeface="Verdana" pitchFamily="34" charset="0"/>
              </a:defRPr>
            </a:lvl5pPr>
            <a:lvl6pPr marL="457200" algn="l" defTabSz="457200" rtl="0" eaLnBrk="1" fontAlgn="base" hangingPunct="1">
              <a:spcBef>
                <a:spcPct val="0"/>
              </a:spcBef>
              <a:spcAft>
                <a:spcPct val="0"/>
              </a:spcAft>
              <a:defRPr sz="3200">
                <a:solidFill>
                  <a:schemeClr val="tx1"/>
                </a:solidFill>
                <a:latin typeface="Verdana" pitchFamily="34" charset="0"/>
              </a:defRPr>
            </a:lvl6pPr>
            <a:lvl7pPr marL="914400" algn="l" defTabSz="457200" rtl="0" eaLnBrk="1" fontAlgn="base" hangingPunct="1">
              <a:spcBef>
                <a:spcPct val="0"/>
              </a:spcBef>
              <a:spcAft>
                <a:spcPct val="0"/>
              </a:spcAft>
              <a:defRPr sz="3200">
                <a:solidFill>
                  <a:schemeClr val="tx1"/>
                </a:solidFill>
                <a:latin typeface="Verdana" pitchFamily="34" charset="0"/>
              </a:defRPr>
            </a:lvl7pPr>
            <a:lvl8pPr marL="1371600" algn="l" defTabSz="457200" rtl="0" eaLnBrk="1" fontAlgn="base" hangingPunct="1">
              <a:spcBef>
                <a:spcPct val="0"/>
              </a:spcBef>
              <a:spcAft>
                <a:spcPct val="0"/>
              </a:spcAft>
              <a:defRPr sz="3200">
                <a:solidFill>
                  <a:schemeClr val="tx1"/>
                </a:solidFill>
                <a:latin typeface="Verdana" pitchFamily="34" charset="0"/>
              </a:defRPr>
            </a:lvl8pPr>
            <a:lvl9pPr marL="1828800" algn="l" defTabSz="457200" rtl="0" eaLnBrk="1" fontAlgn="base" hangingPunct="1">
              <a:spcBef>
                <a:spcPct val="0"/>
              </a:spcBef>
              <a:spcAft>
                <a:spcPct val="0"/>
              </a:spcAft>
              <a:defRPr sz="3200">
                <a:solidFill>
                  <a:schemeClr val="tx1"/>
                </a:solidFill>
                <a:latin typeface="Verdana" pitchFamily="34" charset="0"/>
              </a:defRPr>
            </a:lvl9pPr>
          </a:lstStyle>
          <a:p>
            <a:pPr eaLnBrk="1" hangingPunct="1"/>
            <a:r>
              <a:rPr lang="et-EE" altLang="en-US" sz="3500" dirty="0" smtClean="0">
                <a:latin typeface="Arial" panose="020B0604020202020204" pitchFamily="34" charset="0"/>
                <a:cs typeface="Arial" panose="020B0604020202020204" pitchFamily="34" charset="0"/>
              </a:rPr>
              <a:t>EIS4120 – Soojus- ja külmavarustussüsteemid</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itle 1"/>
          <p:cNvSpPr txBox="1">
            <a:spLocks/>
          </p:cNvSpPr>
          <p:nvPr/>
        </p:nvSpPr>
        <p:spPr bwMode="auto">
          <a:xfrm>
            <a:off x="1460627" y="0"/>
            <a:ext cx="6817610" cy="655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sz="3200" kern="1200">
                <a:solidFill>
                  <a:schemeClr val="tx1"/>
                </a:solidFill>
                <a:latin typeface="Verdana"/>
                <a:ea typeface="Verdana" pitchFamily="34" charset="0"/>
                <a:cs typeface="Verdana"/>
              </a:defRPr>
            </a:lvl1pPr>
            <a:lvl2pPr algn="l" defTabSz="457200" rtl="0" eaLnBrk="1" fontAlgn="base" hangingPunct="1">
              <a:spcBef>
                <a:spcPct val="0"/>
              </a:spcBef>
              <a:spcAft>
                <a:spcPct val="0"/>
              </a:spcAft>
              <a:defRPr sz="3200">
                <a:solidFill>
                  <a:schemeClr val="tx1"/>
                </a:solidFill>
                <a:latin typeface="Verdana" pitchFamily="34" charset="0"/>
                <a:ea typeface="Verdana" pitchFamily="34" charset="0"/>
                <a:cs typeface="Verdana" pitchFamily="34" charset="0"/>
              </a:defRPr>
            </a:lvl2pPr>
            <a:lvl3pPr algn="l" defTabSz="457200" rtl="0" eaLnBrk="1" fontAlgn="base" hangingPunct="1">
              <a:spcBef>
                <a:spcPct val="0"/>
              </a:spcBef>
              <a:spcAft>
                <a:spcPct val="0"/>
              </a:spcAft>
              <a:defRPr sz="3200">
                <a:solidFill>
                  <a:schemeClr val="tx1"/>
                </a:solidFill>
                <a:latin typeface="Verdana" pitchFamily="34" charset="0"/>
                <a:ea typeface="Verdana" pitchFamily="34" charset="0"/>
                <a:cs typeface="Verdana" pitchFamily="34" charset="0"/>
              </a:defRPr>
            </a:lvl3pPr>
            <a:lvl4pPr algn="l" defTabSz="457200" rtl="0" eaLnBrk="1" fontAlgn="base" hangingPunct="1">
              <a:spcBef>
                <a:spcPct val="0"/>
              </a:spcBef>
              <a:spcAft>
                <a:spcPct val="0"/>
              </a:spcAft>
              <a:defRPr sz="3200">
                <a:solidFill>
                  <a:schemeClr val="tx1"/>
                </a:solidFill>
                <a:latin typeface="Verdana" pitchFamily="34" charset="0"/>
                <a:ea typeface="Verdana" pitchFamily="34" charset="0"/>
                <a:cs typeface="Verdana" pitchFamily="34" charset="0"/>
              </a:defRPr>
            </a:lvl4pPr>
            <a:lvl5pPr algn="l" defTabSz="457200" rtl="0" eaLnBrk="1" fontAlgn="base" hangingPunct="1">
              <a:spcBef>
                <a:spcPct val="0"/>
              </a:spcBef>
              <a:spcAft>
                <a:spcPct val="0"/>
              </a:spcAft>
              <a:defRPr sz="3200">
                <a:solidFill>
                  <a:schemeClr val="tx1"/>
                </a:solidFill>
                <a:latin typeface="Verdana" pitchFamily="34" charset="0"/>
                <a:ea typeface="Verdana" pitchFamily="34" charset="0"/>
                <a:cs typeface="Verdana" pitchFamily="34" charset="0"/>
              </a:defRPr>
            </a:lvl5pPr>
            <a:lvl6pPr marL="457200" algn="l" defTabSz="457200" rtl="0" eaLnBrk="1" fontAlgn="base" hangingPunct="1">
              <a:spcBef>
                <a:spcPct val="0"/>
              </a:spcBef>
              <a:spcAft>
                <a:spcPct val="0"/>
              </a:spcAft>
              <a:defRPr sz="3200">
                <a:solidFill>
                  <a:schemeClr val="tx1"/>
                </a:solidFill>
                <a:latin typeface="Verdana" pitchFamily="34" charset="0"/>
              </a:defRPr>
            </a:lvl6pPr>
            <a:lvl7pPr marL="914400" algn="l" defTabSz="457200" rtl="0" eaLnBrk="1" fontAlgn="base" hangingPunct="1">
              <a:spcBef>
                <a:spcPct val="0"/>
              </a:spcBef>
              <a:spcAft>
                <a:spcPct val="0"/>
              </a:spcAft>
              <a:defRPr sz="3200">
                <a:solidFill>
                  <a:schemeClr val="tx1"/>
                </a:solidFill>
                <a:latin typeface="Verdana" pitchFamily="34" charset="0"/>
              </a:defRPr>
            </a:lvl7pPr>
            <a:lvl8pPr marL="1371600" algn="l" defTabSz="457200" rtl="0" eaLnBrk="1" fontAlgn="base" hangingPunct="1">
              <a:spcBef>
                <a:spcPct val="0"/>
              </a:spcBef>
              <a:spcAft>
                <a:spcPct val="0"/>
              </a:spcAft>
              <a:defRPr sz="3200">
                <a:solidFill>
                  <a:schemeClr val="tx1"/>
                </a:solidFill>
                <a:latin typeface="Verdana" pitchFamily="34" charset="0"/>
              </a:defRPr>
            </a:lvl8pPr>
            <a:lvl9pPr marL="1828800" algn="l" defTabSz="457200" rtl="0" eaLnBrk="1" fontAlgn="base" hangingPunct="1">
              <a:spcBef>
                <a:spcPct val="0"/>
              </a:spcBef>
              <a:spcAft>
                <a:spcPct val="0"/>
              </a:spcAft>
              <a:defRPr sz="3200">
                <a:solidFill>
                  <a:schemeClr val="tx1"/>
                </a:solidFill>
                <a:latin typeface="Verdana" pitchFamily="34" charset="0"/>
              </a:defRPr>
            </a:lvl9pPr>
          </a:lstStyle>
          <a:p>
            <a:pPr algn="r"/>
            <a:r>
              <a:rPr lang="et-EE" altLang="en-US" sz="2700" dirty="0" err="1">
                <a:latin typeface="Arial" panose="020B0604020202020204" pitchFamily="34" charset="0"/>
                <a:cs typeface="Arial" panose="020B0604020202020204" pitchFamily="34" charset="0"/>
              </a:rPr>
              <a:t>Üldmõisted</a:t>
            </a:r>
            <a:endParaRPr lang="en-GB" altLang="en-US" sz="2700" dirty="0" smtClean="0">
              <a:latin typeface="Arial" panose="020B0604020202020204" pitchFamily="34" charset="0"/>
              <a:cs typeface="Arial" panose="020B0604020202020204" pitchFamily="34" charset="0"/>
            </a:endParaRPr>
          </a:p>
        </p:txBody>
      </p:sp>
      <p:sp>
        <p:nvSpPr>
          <p:cNvPr id="4" name="Rectangle 3"/>
          <p:cNvSpPr/>
          <p:nvPr/>
        </p:nvSpPr>
        <p:spPr>
          <a:xfrm>
            <a:off x="1619672" y="54962"/>
            <a:ext cx="3967753" cy="369332"/>
          </a:xfrm>
          <a:prstGeom prst="rect">
            <a:avLst/>
          </a:prstGeom>
          <a:solidFill>
            <a:schemeClr val="tx1"/>
          </a:solidFill>
        </p:spPr>
        <p:txBody>
          <a:bodyPr wrap="none">
            <a:spAutoFit/>
          </a:bodyPr>
          <a:lstStyle/>
          <a:p>
            <a:r>
              <a:rPr lang="et-EE" dirty="0" smtClean="0">
                <a:solidFill>
                  <a:schemeClr val="bg1"/>
                </a:solidFill>
                <a:ea typeface="Times New Roman" panose="02020603050405020304" pitchFamily="18" charset="0"/>
                <a:cs typeface="Arial" panose="020B0604020202020204" pitchFamily="34" charset="0"/>
              </a:rPr>
              <a:t>Külmuti </a:t>
            </a:r>
            <a:r>
              <a:rPr lang="et-EE" dirty="0">
                <a:solidFill>
                  <a:schemeClr val="bg1"/>
                </a:solidFill>
                <a:ea typeface="Times New Roman" panose="02020603050405020304" pitchFamily="18" charset="0"/>
                <a:cs typeface="Arial" panose="020B0604020202020204" pitchFamily="34" charset="0"/>
              </a:rPr>
              <a:t>eesmärk: eemaldada soojust</a:t>
            </a:r>
            <a:endParaRPr lang="en-US" dirty="0">
              <a:solidFill>
                <a:schemeClr val="bg1"/>
              </a:solidFill>
              <a:cs typeface="Arial" panose="020B0604020202020204" pitchFamily="34" charset="0"/>
            </a:endParaRPr>
          </a:p>
        </p:txBody>
      </p:sp>
      <p:pic>
        <p:nvPicPr>
          <p:cNvPr id="5" name="Picture 4"/>
          <p:cNvPicPr>
            <a:picLocks noChangeAspect="1"/>
          </p:cNvPicPr>
          <p:nvPr/>
        </p:nvPicPr>
        <p:blipFill>
          <a:blip r:embed="rId2"/>
          <a:stretch>
            <a:fillRect/>
          </a:stretch>
        </p:blipFill>
        <p:spPr>
          <a:xfrm>
            <a:off x="1253545" y="908720"/>
            <a:ext cx="2627784" cy="4467233"/>
          </a:xfrm>
          <a:prstGeom prst="rect">
            <a:avLst/>
          </a:prstGeom>
        </p:spPr>
      </p:pic>
      <p:pic>
        <p:nvPicPr>
          <p:cNvPr id="2052" name="Picture 4" descr="Pildiotsingu fridge in the room tulemu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985" y="506130"/>
            <a:ext cx="4716016" cy="630202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578201" y="3678775"/>
            <a:ext cx="1093313" cy="477054"/>
          </a:xfrm>
          <a:prstGeom prst="rect">
            <a:avLst/>
          </a:prstGeom>
          <a:noFill/>
          <a:ln>
            <a:solidFill>
              <a:schemeClr val="tx1"/>
            </a:solidFill>
          </a:ln>
        </p:spPr>
        <p:txBody>
          <a:bodyPr wrap="none" rtlCol="0">
            <a:spAutoFit/>
          </a:bodyPr>
          <a:lstStyle/>
          <a:p>
            <a:r>
              <a:rPr lang="et-EE" sz="2500" dirty="0" smtClean="0"/>
              <a:t>T</a:t>
            </a:r>
            <a:r>
              <a:rPr lang="et-EE" sz="2500" baseline="-25000" dirty="0" smtClean="0"/>
              <a:t>alumine</a:t>
            </a:r>
            <a:endParaRPr lang="en-US" sz="2500" baseline="-25000" dirty="0"/>
          </a:p>
        </p:txBody>
      </p:sp>
      <p:sp>
        <p:nvSpPr>
          <p:cNvPr id="12" name="TextBox 11"/>
          <p:cNvSpPr txBox="1"/>
          <p:nvPr/>
        </p:nvSpPr>
        <p:spPr>
          <a:xfrm>
            <a:off x="4685578" y="488410"/>
            <a:ext cx="4200830" cy="477054"/>
          </a:xfrm>
          <a:prstGeom prst="rect">
            <a:avLst/>
          </a:prstGeom>
          <a:solidFill>
            <a:schemeClr val="bg1">
              <a:alpha val="60000"/>
            </a:schemeClr>
          </a:solidFill>
          <a:ln>
            <a:solidFill>
              <a:schemeClr val="tx1"/>
            </a:solidFill>
          </a:ln>
        </p:spPr>
        <p:txBody>
          <a:bodyPr wrap="none" rtlCol="0">
            <a:spAutoFit/>
          </a:bodyPr>
          <a:lstStyle/>
          <a:p>
            <a:r>
              <a:rPr lang="et-EE" sz="2500" dirty="0" smtClean="0"/>
              <a:t>T</a:t>
            </a:r>
            <a:r>
              <a:rPr lang="et-EE" sz="2500" baseline="-25000" dirty="0" smtClean="0"/>
              <a:t>väliskeskkond =</a:t>
            </a:r>
            <a:r>
              <a:rPr lang="et-EE" sz="2500" dirty="0" smtClean="0"/>
              <a:t> </a:t>
            </a:r>
            <a:r>
              <a:rPr lang="et-EE" sz="2500" dirty="0" err="1" smtClean="0"/>
              <a:t>T</a:t>
            </a:r>
            <a:r>
              <a:rPr lang="et-EE" sz="2500" baseline="-25000" dirty="0" err="1" smtClean="0"/>
              <a:t>ülemine</a:t>
            </a:r>
            <a:r>
              <a:rPr lang="et-EE" sz="2500" baseline="-25000" dirty="0" smtClean="0"/>
              <a:t> soojusallikas</a:t>
            </a:r>
            <a:endParaRPr lang="en-US" sz="2500" baseline="-25000" dirty="0"/>
          </a:p>
        </p:txBody>
      </p:sp>
      <p:cxnSp>
        <p:nvCxnSpPr>
          <p:cNvPr id="9" name="Straight Arrow Connector 8"/>
          <p:cNvCxnSpPr/>
          <p:nvPr/>
        </p:nvCxnSpPr>
        <p:spPr>
          <a:xfrm flipH="1" flipV="1">
            <a:off x="6516216" y="1026447"/>
            <a:ext cx="12404" cy="2611488"/>
          </a:xfrm>
          <a:prstGeom prst="straightConnector1">
            <a:avLst/>
          </a:prstGeom>
          <a:ln>
            <a:solidFill>
              <a:schemeClr val="tx1"/>
            </a:solidFill>
            <a:headEnd type="oval"/>
            <a:tailEnd type="triangle"/>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4983426" y="2492896"/>
            <a:ext cx="1545193" cy="0"/>
          </a:xfrm>
          <a:prstGeom prst="straightConnector1">
            <a:avLst/>
          </a:prstGeom>
          <a:ln>
            <a:solidFill>
              <a:schemeClr val="tx2">
                <a:lumMod val="75000"/>
              </a:schemeClr>
            </a:solidFill>
            <a:prstDash val="sysDot"/>
            <a:tailEnd type="triangle"/>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4404381" y="2231866"/>
            <a:ext cx="1228863" cy="477054"/>
          </a:xfrm>
          <a:prstGeom prst="rect">
            <a:avLst/>
          </a:prstGeom>
          <a:solidFill>
            <a:schemeClr val="tx1">
              <a:lumMod val="85000"/>
              <a:lumOff val="15000"/>
            </a:schemeClr>
          </a:solidFill>
          <a:ln>
            <a:solidFill>
              <a:schemeClr val="accent1">
                <a:lumMod val="75000"/>
              </a:schemeClr>
            </a:solidFill>
          </a:ln>
        </p:spPr>
        <p:txBody>
          <a:bodyPr wrap="none" rtlCol="0">
            <a:spAutoFit/>
          </a:bodyPr>
          <a:lstStyle/>
          <a:p>
            <a:r>
              <a:rPr lang="et-EE" sz="2500" i="1" dirty="0" smtClean="0">
                <a:solidFill>
                  <a:schemeClr val="bg1"/>
                </a:solidFill>
              </a:rPr>
              <a:t>L </a:t>
            </a:r>
            <a:r>
              <a:rPr lang="et-EE" sz="2500" i="1" baseline="-25000" dirty="0" smtClean="0">
                <a:solidFill>
                  <a:schemeClr val="bg1"/>
                </a:solidFill>
              </a:rPr>
              <a:t>(elekter)</a:t>
            </a:r>
            <a:endParaRPr lang="en-US" sz="2500" i="1" baseline="-25000" dirty="0">
              <a:solidFill>
                <a:schemeClr val="bg1"/>
              </a:solidFill>
            </a:endParaRPr>
          </a:p>
        </p:txBody>
      </p:sp>
      <p:sp>
        <p:nvSpPr>
          <p:cNvPr id="14" name="Oval 13"/>
          <p:cNvSpPr/>
          <p:nvPr/>
        </p:nvSpPr>
        <p:spPr>
          <a:xfrm>
            <a:off x="6180381" y="2780928"/>
            <a:ext cx="662872" cy="608953"/>
          </a:xfrm>
          <a:prstGeom prst="ellipse">
            <a:avLst/>
          </a:prstGeom>
          <a:solidFill>
            <a:schemeClr val="tx2"/>
          </a:solidFill>
          <a:ln>
            <a:solidFill>
              <a:schemeClr val="bg1"/>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t-EE" dirty="0" smtClean="0">
                <a:latin typeface="Arial" panose="020B0604020202020204" pitchFamily="34" charset="0"/>
                <a:cs typeface="Arial" panose="020B0604020202020204" pitchFamily="34" charset="0"/>
              </a:rPr>
              <a:t>q</a:t>
            </a:r>
            <a:r>
              <a:rPr lang="et-EE" baseline="-25000" dirty="0" smtClean="0">
                <a:latin typeface="Arial" panose="020B0604020202020204" pitchFamily="34" charset="0"/>
                <a:cs typeface="Arial" panose="020B0604020202020204" pitchFamily="34" charset="0"/>
              </a:rPr>
              <a:t>1</a:t>
            </a:r>
            <a:endParaRPr lang="en-US" baseline="-25000" dirty="0">
              <a:latin typeface="Arial" panose="020B0604020202020204" pitchFamily="34" charset="0"/>
              <a:cs typeface="Arial" panose="020B0604020202020204" pitchFamily="34" charset="0"/>
            </a:endParaRPr>
          </a:p>
        </p:txBody>
      </p:sp>
      <p:sp>
        <p:nvSpPr>
          <p:cNvPr id="17" name="Oval 16"/>
          <p:cNvSpPr/>
          <p:nvPr/>
        </p:nvSpPr>
        <p:spPr>
          <a:xfrm>
            <a:off x="6213384" y="1268760"/>
            <a:ext cx="662872" cy="608953"/>
          </a:xfrm>
          <a:prstGeom prst="ellipse">
            <a:avLst/>
          </a:prstGeom>
          <a:solidFill>
            <a:schemeClr val="accent6">
              <a:lumMod val="75000"/>
            </a:schemeClr>
          </a:solidFill>
          <a:ln>
            <a:solidFill>
              <a:schemeClr val="bg1"/>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t-EE" dirty="0" smtClean="0">
                <a:latin typeface="Arial" panose="020B0604020202020204" pitchFamily="34" charset="0"/>
                <a:cs typeface="Arial" panose="020B0604020202020204" pitchFamily="34" charset="0"/>
              </a:rPr>
              <a:t>q</a:t>
            </a:r>
            <a:r>
              <a:rPr lang="et-EE" baseline="-25000" dirty="0" smtClean="0">
                <a:latin typeface="Arial" panose="020B0604020202020204" pitchFamily="34" charset="0"/>
                <a:cs typeface="Arial" panose="020B0604020202020204" pitchFamily="34" charset="0"/>
              </a:rPr>
              <a:t>2</a:t>
            </a:r>
            <a:endParaRPr lang="en-US" baseline="-25000" dirty="0">
              <a:latin typeface="Arial" panose="020B0604020202020204" pitchFamily="34" charset="0"/>
              <a:cs typeface="Arial" panose="020B0604020202020204" pitchFamily="34" charset="0"/>
            </a:endParaRPr>
          </a:p>
        </p:txBody>
      </p:sp>
      <p:cxnSp>
        <p:nvCxnSpPr>
          <p:cNvPr id="19" name="Straight Connector 18"/>
          <p:cNvCxnSpPr/>
          <p:nvPr/>
        </p:nvCxnSpPr>
        <p:spPr>
          <a:xfrm>
            <a:off x="5560895" y="2060848"/>
            <a:ext cx="2035441" cy="0"/>
          </a:xfrm>
          <a:prstGeom prst="line">
            <a:avLst/>
          </a:prstGeom>
          <a:ln w="3810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619714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itle 1"/>
          <p:cNvSpPr txBox="1">
            <a:spLocks/>
          </p:cNvSpPr>
          <p:nvPr/>
        </p:nvSpPr>
        <p:spPr bwMode="auto">
          <a:xfrm>
            <a:off x="1460627" y="0"/>
            <a:ext cx="6817610" cy="655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sz="3200" kern="1200">
                <a:solidFill>
                  <a:schemeClr val="tx1"/>
                </a:solidFill>
                <a:latin typeface="Verdana"/>
                <a:ea typeface="Verdana" pitchFamily="34" charset="0"/>
                <a:cs typeface="Verdana"/>
              </a:defRPr>
            </a:lvl1pPr>
            <a:lvl2pPr algn="l" defTabSz="457200" rtl="0" eaLnBrk="1" fontAlgn="base" hangingPunct="1">
              <a:spcBef>
                <a:spcPct val="0"/>
              </a:spcBef>
              <a:spcAft>
                <a:spcPct val="0"/>
              </a:spcAft>
              <a:defRPr sz="3200">
                <a:solidFill>
                  <a:schemeClr val="tx1"/>
                </a:solidFill>
                <a:latin typeface="Verdana" pitchFamily="34" charset="0"/>
                <a:ea typeface="Verdana" pitchFamily="34" charset="0"/>
                <a:cs typeface="Verdana" pitchFamily="34" charset="0"/>
              </a:defRPr>
            </a:lvl2pPr>
            <a:lvl3pPr algn="l" defTabSz="457200" rtl="0" eaLnBrk="1" fontAlgn="base" hangingPunct="1">
              <a:spcBef>
                <a:spcPct val="0"/>
              </a:spcBef>
              <a:spcAft>
                <a:spcPct val="0"/>
              </a:spcAft>
              <a:defRPr sz="3200">
                <a:solidFill>
                  <a:schemeClr val="tx1"/>
                </a:solidFill>
                <a:latin typeface="Verdana" pitchFamily="34" charset="0"/>
                <a:ea typeface="Verdana" pitchFamily="34" charset="0"/>
                <a:cs typeface="Verdana" pitchFamily="34" charset="0"/>
              </a:defRPr>
            </a:lvl3pPr>
            <a:lvl4pPr algn="l" defTabSz="457200" rtl="0" eaLnBrk="1" fontAlgn="base" hangingPunct="1">
              <a:spcBef>
                <a:spcPct val="0"/>
              </a:spcBef>
              <a:spcAft>
                <a:spcPct val="0"/>
              </a:spcAft>
              <a:defRPr sz="3200">
                <a:solidFill>
                  <a:schemeClr val="tx1"/>
                </a:solidFill>
                <a:latin typeface="Verdana" pitchFamily="34" charset="0"/>
                <a:ea typeface="Verdana" pitchFamily="34" charset="0"/>
                <a:cs typeface="Verdana" pitchFamily="34" charset="0"/>
              </a:defRPr>
            </a:lvl4pPr>
            <a:lvl5pPr algn="l" defTabSz="457200" rtl="0" eaLnBrk="1" fontAlgn="base" hangingPunct="1">
              <a:spcBef>
                <a:spcPct val="0"/>
              </a:spcBef>
              <a:spcAft>
                <a:spcPct val="0"/>
              </a:spcAft>
              <a:defRPr sz="3200">
                <a:solidFill>
                  <a:schemeClr val="tx1"/>
                </a:solidFill>
                <a:latin typeface="Verdana" pitchFamily="34" charset="0"/>
                <a:ea typeface="Verdana" pitchFamily="34" charset="0"/>
                <a:cs typeface="Verdana" pitchFamily="34" charset="0"/>
              </a:defRPr>
            </a:lvl5pPr>
            <a:lvl6pPr marL="457200" algn="l" defTabSz="457200" rtl="0" eaLnBrk="1" fontAlgn="base" hangingPunct="1">
              <a:spcBef>
                <a:spcPct val="0"/>
              </a:spcBef>
              <a:spcAft>
                <a:spcPct val="0"/>
              </a:spcAft>
              <a:defRPr sz="3200">
                <a:solidFill>
                  <a:schemeClr val="tx1"/>
                </a:solidFill>
                <a:latin typeface="Verdana" pitchFamily="34" charset="0"/>
              </a:defRPr>
            </a:lvl6pPr>
            <a:lvl7pPr marL="914400" algn="l" defTabSz="457200" rtl="0" eaLnBrk="1" fontAlgn="base" hangingPunct="1">
              <a:spcBef>
                <a:spcPct val="0"/>
              </a:spcBef>
              <a:spcAft>
                <a:spcPct val="0"/>
              </a:spcAft>
              <a:defRPr sz="3200">
                <a:solidFill>
                  <a:schemeClr val="tx1"/>
                </a:solidFill>
                <a:latin typeface="Verdana" pitchFamily="34" charset="0"/>
              </a:defRPr>
            </a:lvl7pPr>
            <a:lvl8pPr marL="1371600" algn="l" defTabSz="457200" rtl="0" eaLnBrk="1" fontAlgn="base" hangingPunct="1">
              <a:spcBef>
                <a:spcPct val="0"/>
              </a:spcBef>
              <a:spcAft>
                <a:spcPct val="0"/>
              </a:spcAft>
              <a:defRPr sz="3200">
                <a:solidFill>
                  <a:schemeClr val="tx1"/>
                </a:solidFill>
                <a:latin typeface="Verdana" pitchFamily="34" charset="0"/>
              </a:defRPr>
            </a:lvl8pPr>
            <a:lvl9pPr marL="1828800" algn="l" defTabSz="457200" rtl="0" eaLnBrk="1" fontAlgn="base" hangingPunct="1">
              <a:spcBef>
                <a:spcPct val="0"/>
              </a:spcBef>
              <a:spcAft>
                <a:spcPct val="0"/>
              </a:spcAft>
              <a:defRPr sz="3200">
                <a:solidFill>
                  <a:schemeClr val="tx1"/>
                </a:solidFill>
                <a:latin typeface="Verdana" pitchFamily="34" charset="0"/>
              </a:defRPr>
            </a:lvl9pPr>
          </a:lstStyle>
          <a:p>
            <a:pPr algn="r"/>
            <a:r>
              <a:rPr lang="et-EE" altLang="en-US" sz="2700" dirty="0" err="1">
                <a:latin typeface="Arial" panose="020B0604020202020204" pitchFamily="34" charset="0"/>
                <a:cs typeface="Arial" panose="020B0604020202020204" pitchFamily="34" charset="0"/>
              </a:rPr>
              <a:t>Üldmõisted</a:t>
            </a:r>
            <a:endParaRPr lang="en-GB" altLang="en-US" sz="2700" dirty="0" smtClean="0">
              <a:latin typeface="Arial" panose="020B0604020202020204" pitchFamily="34" charset="0"/>
              <a:cs typeface="Arial" panose="020B0604020202020204" pitchFamily="34" charset="0"/>
            </a:endParaRPr>
          </a:p>
        </p:txBody>
      </p:sp>
      <p:sp>
        <p:nvSpPr>
          <p:cNvPr id="3" name="Rectangle 2"/>
          <p:cNvSpPr/>
          <p:nvPr/>
        </p:nvSpPr>
        <p:spPr>
          <a:xfrm>
            <a:off x="2627784" y="2075944"/>
            <a:ext cx="6516216" cy="1446550"/>
          </a:xfrm>
          <a:prstGeom prst="rect">
            <a:avLst/>
          </a:prstGeom>
        </p:spPr>
        <p:txBody>
          <a:bodyPr wrap="square">
            <a:spAutoFit/>
          </a:bodyPr>
          <a:lstStyle/>
          <a:p>
            <a:pPr>
              <a:spcAft>
                <a:spcPts val="0"/>
              </a:spcAft>
            </a:pPr>
            <a:r>
              <a:rPr lang="et-EE" sz="2200" b="1" u="sng" dirty="0" smtClean="0">
                <a:solidFill>
                  <a:srgbClr val="AC0000"/>
                </a:solidFill>
                <a:ea typeface="Times New Roman" panose="02020603050405020304" pitchFamily="18" charset="0"/>
                <a:cs typeface="Arial" panose="020B0604020202020204" pitchFamily="34" charset="0"/>
              </a:rPr>
              <a:t>Soojuspumpsprotsessid</a:t>
            </a:r>
            <a:r>
              <a:rPr lang="et-EE" sz="2200" dirty="0" smtClean="0">
                <a:solidFill>
                  <a:srgbClr val="AC0000"/>
                </a:solidFill>
                <a:ea typeface="Times New Roman" panose="02020603050405020304" pitchFamily="18" charset="0"/>
                <a:cs typeface="Arial" panose="020B0604020202020204" pitchFamily="34" charset="0"/>
              </a:rPr>
              <a:t>-</a:t>
            </a:r>
            <a:r>
              <a:rPr lang="et-EE" sz="2200" dirty="0" smtClean="0">
                <a:ea typeface="Times New Roman" panose="02020603050405020304" pitchFamily="18" charset="0"/>
                <a:cs typeface="Arial" panose="020B0604020202020204" pitchFamily="34" charset="0"/>
              </a:rPr>
              <a:t> </a:t>
            </a:r>
            <a:r>
              <a:rPr lang="et-EE" sz="2200" dirty="0">
                <a:ea typeface="Times New Roman" panose="02020603050405020304" pitchFamily="18" charset="0"/>
                <a:cs typeface="Arial" panose="020B0604020202020204" pitchFamily="34" charset="0"/>
              </a:rPr>
              <a:t>alumine soojusallika temperatuur on kas võrdne või suurem väliskeskkonna temperatuurist ning ülemise allika temperatuur ületab väliskeskkonna temperatuuri</a:t>
            </a:r>
            <a:endParaRPr lang="en-US" sz="2200" dirty="0" smtClean="0">
              <a:ea typeface="Times New Roman" panose="02020603050405020304" pitchFamily="18" charset="0"/>
              <a:cs typeface="Arial" panose="020B0604020202020204" pitchFamily="34" charset="0"/>
            </a:endParaRPr>
          </a:p>
        </p:txBody>
      </p:sp>
      <p:pic>
        <p:nvPicPr>
          <p:cNvPr id="10" name="Picture 9"/>
          <p:cNvPicPr>
            <a:picLocks noChangeAspect="1"/>
          </p:cNvPicPr>
          <p:nvPr/>
        </p:nvPicPr>
        <p:blipFill>
          <a:blip r:embed="rId2"/>
          <a:stretch>
            <a:fillRect/>
          </a:stretch>
        </p:blipFill>
        <p:spPr>
          <a:xfrm>
            <a:off x="21664" y="836712"/>
            <a:ext cx="2606120" cy="4487612"/>
          </a:xfrm>
          <a:prstGeom prst="rect">
            <a:avLst/>
          </a:prstGeom>
        </p:spPr>
      </p:pic>
      <p:sp>
        <p:nvSpPr>
          <p:cNvPr id="11" name="Rectangle 10"/>
          <p:cNvSpPr/>
          <p:nvPr/>
        </p:nvSpPr>
        <p:spPr>
          <a:xfrm>
            <a:off x="3892392" y="3933056"/>
            <a:ext cx="2262158" cy="369332"/>
          </a:xfrm>
          <a:prstGeom prst="rect">
            <a:avLst/>
          </a:prstGeom>
        </p:spPr>
        <p:txBody>
          <a:bodyPr wrap="none">
            <a:spAutoFit/>
          </a:bodyPr>
          <a:lstStyle/>
          <a:p>
            <a:r>
              <a:rPr lang="et-EE" dirty="0">
                <a:latin typeface="Times New Roman" panose="02020603050405020304" pitchFamily="18" charset="0"/>
                <a:ea typeface="Times New Roman" panose="02020603050405020304" pitchFamily="18" charset="0"/>
              </a:rPr>
              <a:t>E</a:t>
            </a:r>
            <a:r>
              <a:rPr lang="et-EE" dirty="0" smtClean="0">
                <a:latin typeface="Times New Roman" panose="02020603050405020304" pitchFamily="18" charset="0"/>
                <a:ea typeface="Times New Roman" panose="02020603050405020304" pitchFamily="18" charset="0"/>
              </a:rPr>
              <a:t>esmärk</a:t>
            </a:r>
            <a:r>
              <a:rPr lang="et-EE" dirty="0">
                <a:latin typeface="Times New Roman" panose="02020603050405020304" pitchFamily="18" charset="0"/>
                <a:ea typeface="Times New Roman" panose="02020603050405020304" pitchFamily="18" charset="0"/>
              </a:rPr>
              <a:t>: </a:t>
            </a:r>
            <a:r>
              <a:rPr lang="et-EE" dirty="0" smtClean="0">
                <a:latin typeface="Times New Roman" panose="02020603050405020304" pitchFamily="18" charset="0"/>
                <a:ea typeface="Times New Roman" panose="02020603050405020304" pitchFamily="18" charset="0"/>
              </a:rPr>
              <a:t>anda </a:t>
            </a:r>
            <a:r>
              <a:rPr lang="et-EE" dirty="0">
                <a:latin typeface="Times New Roman" panose="02020603050405020304" pitchFamily="18" charset="0"/>
                <a:ea typeface="Times New Roman" panose="02020603050405020304" pitchFamily="18" charset="0"/>
              </a:rPr>
              <a:t>soojust</a:t>
            </a:r>
            <a:endParaRPr lang="en-US" dirty="0"/>
          </a:p>
        </p:txBody>
      </p:sp>
    </p:spTree>
    <p:extLst>
      <p:ext uri="{BB962C8B-B14F-4D97-AF65-F5344CB8AC3E}">
        <p14:creationId xmlns:p14="http://schemas.microsoft.com/office/powerpoint/2010/main" val="2460859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170" name="Picture 2" descr="Seotud kujut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8806" y="908721"/>
            <a:ext cx="7900028" cy="5931952"/>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p:cNvSpPr txBox="1">
            <a:spLocks/>
          </p:cNvSpPr>
          <p:nvPr/>
        </p:nvSpPr>
        <p:spPr bwMode="auto">
          <a:xfrm>
            <a:off x="1460627" y="0"/>
            <a:ext cx="6817610" cy="655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sz="3200" kern="1200">
                <a:solidFill>
                  <a:schemeClr val="tx1"/>
                </a:solidFill>
                <a:latin typeface="Verdana"/>
                <a:ea typeface="Verdana" pitchFamily="34" charset="0"/>
                <a:cs typeface="Verdana"/>
              </a:defRPr>
            </a:lvl1pPr>
            <a:lvl2pPr algn="l" defTabSz="457200" rtl="0" eaLnBrk="1" fontAlgn="base" hangingPunct="1">
              <a:spcBef>
                <a:spcPct val="0"/>
              </a:spcBef>
              <a:spcAft>
                <a:spcPct val="0"/>
              </a:spcAft>
              <a:defRPr sz="3200">
                <a:solidFill>
                  <a:schemeClr val="tx1"/>
                </a:solidFill>
                <a:latin typeface="Verdana" pitchFamily="34" charset="0"/>
                <a:ea typeface="Verdana" pitchFamily="34" charset="0"/>
                <a:cs typeface="Verdana" pitchFamily="34" charset="0"/>
              </a:defRPr>
            </a:lvl2pPr>
            <a:lvl3pPr algn="l" defTabSz="457200" rtl="0" eaLnBrk="1" fontAlgn="base" hangingPunct="1">
              <a:spcBef>
                <a:spcPct val="0"/>
              </a:spcBef>
              <a:spcAft>
                <a:spcPct val="0"/>
              </a:spcAft>
              <a:defRPr sz="3200">
                <a:solidFill>
                  <a:schemeClr val="tx1"/>
                </a:solidFill>
                <a:latin typeface="Verdana" pitchFamily="34" charset="0"/>
                <a:ea typeface="Verdana" pitchFamily="34" charset="0"/>
                <a:cs typeface="Verdana" pitchFamily="34" charset="0"/>
              </a:defRPr>
            </a:lvl3pPr>
            <a:lvl4pPr algn="l" defTabSz="457200" rtl="0" eaLnBrk="1" fontAlgn="base" hangingPunct="1">
              <a:spcBef>
                <a:spcPct val="0"/>
              </a:spcBef>
              <a:spcAft>
                <a:spcPct val="0"/>
              </a:spcAft>
              <a:defRPr sz="3200">
                <a:solidFill>
                  <a:schemeClr val="tx1"/>
                </a:solidFill>
                <a:latin typeface="Verdana" pitchFamily="34" charset="0"/>
                <a:ea typeface="Verdana" pitchFamily="34" charset="0"/>
                <a:cs typeface="Verdana" pitchFamily="34" charset="0"/>
              </a:defRPr>
            </a:lvl4pPr>
            <a:lvl5pPr algn="l" defTabSz="457200" rtl="0" eaLnBrk="1" fontAlgn="base" hangingPunct="1">
              <a:spcBef>
                <a:spcPct val="0"/>
              </a:spcBef>
              <a:spcAft>
                <a:spcPct val="0"/>
              </a:spcAft>
              <a:defRPr sz="3200">
                <a:solidFill>
                  <a:schemeClr val="tx1"/>
                </a:solidFill>
                <a:latin typeface="Verdana" pitchFamily="34" charset="0"/>
                <a:ea typeface="Verdana" pitchFamily="34" charset="0"/>
                <a:cs typeface="Verdana" pitchFamily="34" charset="0"/>
              </a:defRPr>
            </a:lvl5pPr>
            <a:lvl6pPr marL="457200" algn="l" defTabSz="457200" rtl="0" eaLnBrk="1" fontAlgn="base" hangingPunct="1">
              <a:spcBef>
                <a:spcPct val="0"/>
              </a:spcBef>
              <a:spcAft>
                <a:spcPct val="0"/>
              </a:spcAft>
              <a:defRPr sz="3200">
                <a:solidFill>
                  <a:schemeClr val="tx1"/>
                </a:solidFill>
                <a:latin typeface="Verdana" pitchFamily="34" charset="0"/>
              </a:defRPr>
            </a:lvl6pPr>
            <a:lvl7pPr marL="914400" algn="l" defTabSz="457200" rtl="0" eaLnBrk="1" fontAlgn="base" hangingPunct="1">
              <a:spcBef>
                <a:spcPct val="0"/>
              </a:spcBef>
              <a:spcAft>
                <a:spcPct val="0"/>
              </a:spcAft>
              <a:defRPr sz="3200">
                <a:solidFill>
                  <a:schemeClr val="tx1"/>
                </a:solidFill>
                <a:latin typeface="Verdana" pitchFamily="34" charset="0"/>
              </a:defRPr>
            </a:lvl7pPr>
            <a:lvl8pPr marL="1371600" algn="l" defTabSz="457200" rtl="0" eaLnBrk="1" fontAlgn="base" hangingPunct="1">
              <a:spcBef>
                <a:spcPct val="0"/>
              </a:spcBef>
              <a:spcAft>
                <a:spcPct val="0"/>
              </a:spcAft>
              <a:defRPr sz="3200">
                <a:solidFill>
                  <a:schemeClr val="tx1"/>
                </a:solidFill>
                <a:latin typeface="Verdana" pitchFamily="34" charset="0"/>
              </a:defRPr>
            </a:lvl8pPr>
            <a:lvl9pPr marL="1828800" algn="l" defTabSz="457200" rtl="0" eaLnBrk="1" fontAlgn="base" hangingPunct="1">
              <a:spcBef>
                <a:spcPct val="0"/>
              </a:spcBef>
              <a:spcAft>
                <a:spcPct val="0"/>
              </a:spcAft>
              <a:defRPr sz="3200">
                <a:solidFill>
                  <a:schemeClr val="tx1"/>
                </a:solidFill>
                <a:latin typeface="Verdana" pitchFamily="34" charset="0"/>
              </a:defRPr>
            </a:lvl9pPr>
          </a:lstStyle>
          <a:p>
            <a:pPr algn="r"/>
            <a:r>
              <a:rPr lang="et-EE" altLang="en-US" sz="2700" dirty="0" err="1">
                <a:latin typeface="Arial" panose="020B0604020202020204" pitchFamily="34" charset="0"/>
                <a:cs typeface="Arial" panose="020B0604020202020204" pitchFamily="34" charset="0"/>
              </a:rPr>
              <a:t>Üldmõisted</a:t>
            </a:r>
            <a:endParaRPr lang="en-GB" altLang="en-US" sz="2700" dirty="0" smtClean="0">
              <a:latin typeface="Arial" panose="020B0604020202020204" pitchFamily="34" charset="0"/>
              <a:cs typeface="Arial" panose="020B0604020202020204" pitchFamily="34" charset="0"/>
            </a:endParaRPr>
          </a:p>
        </p:txBody>
      </p:sp>
      <p:sp>
        <p:nvSpPr>
          <p:cNvPr id="6" name="TextBox 5"/>
          <p:cNvSpPr txBox="1"/>
          <p:nvPr/>
        </p:nvSpPr>
        <p:spPr>
          <a:xfrm>
            <a:off x="6021359" y="2841201"/>
            <a:ext cx="3012748" cy="477054"/>
          </a:xfrm>
          <a:prstGeom prst="rect">
            <a:avLst/>
          </a:prstGeom>
          <a:noFill/>
          <a:ln>
            <a:solidFill>
              <a:schemeClr val="tx1"/>
            </a:solidFill>
          </a:ln>
        </p:spPr>
        <p:txBody>
          <a:bodyPr wrap="none" rtlCol="0">
            <a:spAutoFit/>
          </a:bodyPr>
          <a:lstStyle/>
          <a:p>
            <a:r>
              <a:rPr lang="et-EE" sz="2500" dirty="0" smtClean="0"/>
              <a:t>T</a:t>
            </a:r>
            <a:r>
              <a:rPr lang="et-EE" sz="2500" baseline="-25000" dirty="0" smtClean="0"/>
              <a:t>alumine</a:t>
            </a:r>
            <a:r>
              <a:rPr lang="en-GB" sz="2500" baseline="-25000" dirty="0" smtClean="0"/>
              <a:t> </a:t>
            </a:r>
            <a:r>
              <a:rPr lang="en-GB" sz="2500" dirty="0" smtClean="0"/>
              <a:t>= T</a:t>
            </a:r>
            <a:r>
              <a:rPr lang="et-EE" sz="2500" baseline="-25000" dirty="0" smtClean="0"/>
              <a:t>väliskeskkond </a:t>
            </a:r>
            <a:endParaRPr lang="en-US" sz="2500" baseline="-25000" dirty="0"/>
          </a:p>
        </p:txBody>
      </p:sp>
      <p:sp>
        <p:nvSpPr>
          <p:cNvPr id="12" name="TextBox 11"/>
          <p:cNvSpPr txBox="1"/>
          <p:nvPr/>
        </p:nvSpPr>
        <p:spPr>
          <a:xfrm>
            <a:off x="4704137" y="1012238"/>
            <a:ext cx="2991525" cy="477054"/>
          </a:xfrm>
          <a:prstGeom prst="rect">
            <a:avLst/>
          </a:prstGeom>
          <a:solidFill>
            <a:schemeClr val="bg1">
              <a:alpha val="60000"/>
            </a:schemeClr>
          </a:solidFill>
          <a:ln>
            <a:solidFill>
              <a:schemeClr val="tx1"/>
            </a:solidFill>
          </a:ln>
        </p:spPr>
        <p:txBody>
          <a:bodyPr wrap="none" rtlCol="0">
            <a:spAutoFit/>
          </a:bodyPr>
          <a:lstStyle/>
          <a:p>
            <a:r>
              <a:rPr lang="et-EE" sz="2500" dirty="0" smtClean="0"/>
              <a:t>T</a:t>
            </a:r>
            <a:r>
              <a:rPr lang="et-EE" sz="2500" baseline="-25000" dirty="0" smtClean="0"/>
              <a:t>ülemine </a:t>
            </a:r>
            <a:r>
              <a:rPr lang="en-GB" sz="2500" baseline="-25000" dirty="0" smtClean="0"/>
              <a:t>&gt;</a:t>
            </a:r>
            <a:r>
              <a:rPr lang="et-EE" sz="2500" dirty="0" smtClean="0"/>
              <a:t>T</a:t>
            </a:r>
            <a:r>
              <a:rPr lang="et-EE" sz="2500" baseline="-25000" dirty="0" smtClean="0"/>
              <a:t>väliskeskkond </a:t>
            </a:r>
            <a:r>
              <a:rPr lang="et-EE" sz="2500" dirty="0" smtClean="0"/>
              <a:t> </a:t>
            </a:r>
            <a:endParaRPr lang="en-US" sz="2500" baseline="-25000" dirty="0"/>
          </a:p>
        </p:txBody>
      </p:sp>
      <p:cxnSp>
        <p:nvCxnSpPr>
          <p:cNvPr id="9" name="Straight Arrow Connector 8"/>
          <p:cNvCxnSpPr/>
          <p:nvPr/>
        </p:nvCxnSpPr>
        <p:spPr>
          <a:xfrm flipH="1" flipV="1">
            <a:off x="4034303" y="2348880"/>
            <a:ext cx="1977857" cy="753736"/>
          </a:xfrm>
          <a:prstGeom prst="straightConnector1">
            <a:avLst/>
          </a:prstGeom>
          <a:ln>
            <a:solidFill>
              <a:schemeClr val="tx1"/>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flipV="1">
            <a:off x="3977196" y="2492896"/>
            <a:ext cx="0" cy="1682372"/>
          </a:xfrm>
          <a:prstGeom prst="straightConnector1">
            <a:avLst/>
          </a:prstGeom>
          <a:ln>
            <a:solidFill>
              <a:schemeClr val="tx1"/>
            </a:solidFill>
            <a:prstDash val="sysDot"/>
            <a:tailEnd type="triangle"/>
          </a:ln>
        </p:spPr>
        <p:style>
          <a:lnRef idx="2">
            <a:schemeClr val="accent1"/>
          </a:lnRef>
          <a:fillRef idx="0">
            <a:schemeClr val="accent1"/>
          </a:fillRef>
          <a:effectRef idx="1">
            <a:schemeClr val="accent1"/>
          </a:effectRef>
          <a:fontRef idx="minor">
            <a:schemeClr val="tx1"/>
          </a:fontRef>
        </p:style>
      </p:cxnSp>
      <p:pic>
        <p:nvPicPr>
          <p:cNvPr id="10" name="Picture 9"/>
          <p:cNvPicPr>
            <a:picLocks noChangeAspect="1"/>
          </p:cNvPicPr>
          <p:nvPr/>
        </p:nvPicPr>
        <p:blipFill>
          <a:blip r:embed="rId3"/>
          <a:stretch>
            <a:fillRect/>
          </a:stretch>
        </p:blipFill>
        <p:spPr>
          <a:xfrm>
            <a:off x="15285" y="1321327"/>
            <a:ext cx="2606120" cy="4487612"/>
          </a:xfrm>
          <a:prstGeom prst="rect">
            <a:avLst/>
          </a:prstGeom>
        </p:spPr>
      </p:pic>
      <p:sp>
        <p:nvSpPr>
          <p:cNvPr id="15" name="TextBox 14"/>
          <p:cNvSpPr txBox="1"/>
          <p:nvPr/>
        </p:nvSpPr>
        <p:spPr>
          <a:xfrm>
            <a:off x="3419872" y="4185044"/>
            <a:ext cx="1228863" cy="477054"/>
          </a:xfrm>
          <a:prstGeom prst="rect">
            <a:avLst/>
          </a:prstGeom>
          <a:solidFill>
            <a:schemeClr val="tx1">
              <a:lumMod val="85000"/>
              <a:lumOff val="15000"/>
            </a:schemeClr>
          </a:solidFill>
          <a:ln>
            <a:noFill/>
          </a:ln>
        </p:spPr>
        <p:txBody>
          <a:bodyPr wrap="none" rtlCol="0">
            <a:spAutoFit/>
          </a:bodyPr>
          <a:lstStyle/>
          <a:p>
            <a:r>
              <a:rPr lang="et-EE" sz="2500" i="1" dirty="0" smtClean="0">
                <a:solidFill>
                  <a:schemeClr val="bg1"/>
                </a:solidFill>
              </a:rPr>
              <a:t>L </a:t>
            </a:r>
            <a:r>
              <a:rPr lang="et-EE" sz="2500" i="1" baseline="-25000" dirty="0" smtClean="0">
                <a:solidFill>
                  <a:schemeClr val="bg1"/>
                </a:solidFill>
              </a:rPr>
              <a:t>(elekter)</a:t>
            </a:r>
            <a:endParaRPr lang="en-US" sz="2500" i="1" baseline="-25000" dirty="0">
              <a:solidFill>
                <a:schemeClr val="bg1"/>
              </a:solidFill>
            </a:endParaRPr>
          </a:p>
        </p:txBody>
      </p:sp>
      <p:sp>
        <p:nvSpPr>
          <p:cNvPr id="17" name="Oval 16"/>
          <p:cNvSpPr/>
          <p:nvPr/>
        </p:nvSpPr>
        <p:spPr>
          <a:xfrm>
            <a:off x="4757695" y="2474297"/>
            <a:ext cx="662872" cy="608953"/>
          </a:xfrm>
          <a:prstGeom prst="ellipse">
            <a:avLst/>
          </a:prstGeom>
          <a:solidFill>
            <a:schemeClr val="accent6">
              <a:lumMod val="75000"/>
            </a:schemeClr>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t-EE" dirty="0" smtClean="0">
                <a:latin typeface="Arial" panose="020B0604020202020204" pitchFamily="34" charset="0"/>
                <a:cs typeface="Arial" panose="020B0604020202020204" pitchFamily="34" charset="0"/>
              </a:rPr>
              <a:t>q</a:t>
            </a:r>
            <a:r>
              <a:rPr lang="et-EE" baseline="-25000" dirty="0" smtClean="0">
                <a:latin typeface="Arial" panose="020B0604020202020204" pitchFamily="34" charset="0"/>
                <a:cs typeface="Arial" panose="020B0604020202020204" pitchFamily="34" charset="0"/>
              </a:rPr>
              <a:t>1</a:t>
            </a:r>
            <a:endParaRPr lang="en-US" baseline="-25000" dirty="0">
              <a:latin typeface="Arial" panose="020B0604020202020204" pitchFamily="34" charset="0"/>
              <a:cs typeface="Arial" panose="020B0604020202020204" pitchFamily="34" charset="0"/>
            </a:endParaRPr>
          </a:p>
        </p:txBody>
      </p:sp>
      <p:cxnSp>
        <p:nvCxnSpPr>
          <p:cNvPr id="19" name="Straight Arrow Connector 18"/>
          <p:cNvCxnSpPr/>
          <p:nvPr/>
        </p:nvCxnSpPr>
        <p:spPr>
          <a:xfrm flipV="1">
            <a:off x="3969122" y="1489292"/>
            <a:ext cx="679613" cy="853996"/>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8" name="Oval 17"/>
          <p:cNvSpPr/>
          <p:nvPr/>
        </p:nvSpPr>
        <p:spPr>
          <a:xfrm>
            <a:off x="4088744" y="1542793"/>
            <a:ext cx="662872" cy="608953"/>
          </a:xfrm>
          <a:prstGeom prst="ellipse">
            <a:avLst/>
          </a:prstGeom>
          <a:solidFill>
            <a:schemeClr val="accent6">
              <a:lumMod val="75000"/>
            </a:schemeClr>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t-EE" dirty="0" smtClean="0">
                <a:latin typeface="Arial" panose="020B0604020202020204" pitchFamily="34" charset="0"/>
                <a:cs typeface="Arial" panose="020B0604020202020204" pitchFamily="34" charset="0"/>
              </a:rPr>
              <a:t>q</a:t>
            </a:r>
            <a:r>
              <a:rPr lang="et-EE" baseline="-25000" dirty="0" smtClean="0">
                <a:latin typeface="Arial" panose="020B0604020202020204" pitchFamily="34" charset="0"/>
                <a:cs typeface="Arial" panose="020B0604020202020204" pitchFamily="34" charset="0"/>
              </a:rPr>
              <a:t>2</a:t>
            </a:r>
            <a:endParaRPr lang="en-US" baseline="-25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989078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532440" cy="6858000"/>
          </a:xfrm>
          <a:prstGeom prst="rect">
            <a:avLst/>
          </a:prstGeom>
          <a:noFill/>
          <a:ln>
            <a:noFill/>
          </a:ln>
        </p:spPr>
      </p:pic>
      <p:sp>
        <p:nvSpPr>
          <p:cNvPr id="2" name="TextBox 1"/>
          <p:cNvSpPr txBox="1"/>
          <p:nvPr/>
        </p:nvSpPr>
        <p:spPr>
          <a:xfrm>
            <a:off x="7380312" y="116632"/>
            <a:ext cx="992579" cy="369332"/>
          </a:xfrm>
          <a:prstGeom prst="rect">
            <a:avLst/>
          </a:prstGeom>
          <a:noFill/>
        </p:spPr>
        <p:txBody>
          <a:bodyPr wrap="none" rtlCol="0">
            <a:spAutoFit/>
          </a:bodyPr>
          <a:lstStyle/>
          <a:p>
            <a:r>
              <a:rPr lang="et-EE" dirty="0" smtClean="0"/>
              <a:t>SKEEM</a:t>
            </a:r>
            <a:endParaRPr lang="et-EE" dirty="0"/>
          </a:p>
        </p:txBody>
      </p:sp>
      <p:sp>
        <p:nvSpPr>
          <p:cNvPr id="3" name="Arc 2"/>
          <p:cNvSpPr/>
          <p:nvPr/>
        </p:nvSpPr>
        <p:spPr>
          <a:xfrm>
            <a:off x="971600" y="836712"/>
            <a:ext cx="5184576" cy="5400600"/>
          </a:xfrm>
          <a:prstGeom prst="arc">
            <a:avLst>
              <a:gd name="adj1" fmla="val 4439941"/>
              <a:gd name="adj2" fmla="val 13227951"/>
            </a:avLst>
          </a:prstGeom>
          <a:noFill/>
          <a:ln>
            <a:solidFill>
              <a:srgbClr val="81003E"/>
            </a:solidFill>
            <a:prstDash val="sysDot"/>
            <a:headEnd type="triangle" w="lg" len="lg"/>
            <a:tailEnd type="triangle"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t-EE"/>
          </a:p>
        </p:txBody>
      </p:sp>
      <p:sp>
        <p:nvSpPr>
          <p:cNvPr id="5" name="Rectangle 4"/>
          <p:cNvSpPr/>
          <p:nvPr/>
        </p:nvSpPr>
        <p:spPr>
          <a:xfrm>
            <a:off x="0" y="0"/>
            <a:ext cx="4355976" cy="6858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t-EE"/>
          </a:p>
        </p:txBody>
      </p:sp>
      <p:cxnSp>
        <p:nvCxnSpPr>
          <p:cNvPr id="7" name="Straight Arrow Connector 6"/>
          <p:cNvCxnSpPr/>
          <p:nvPr/>
        </p:nvCxnSpPr>
        <p:spPr>
          <a:xfrm>
            <a:off x="8345188" y="1844824"/>
            <a:ext cx="0" cy="4032448"/>
          </a:xfrm>
          <a:prstGeom prst="straightConnector1">
            <a:avLst/>
          </a:prstGeom>
          <a:ln>
            <a:solidFill>
              <a:srgbClr val="81003E"/>
            </a:solidFill>
            <a:tailEnd type="triangle"/>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rot="16200000">
            <a:off x="7235473" y="3131492"/>
            <a:ext cx="3219664" cy="646331"/>
          </a:xfrm>
          <a:prstGeom prst="rect">
            <a:avLst/>
          </a:prstGeom>
          <a:noFill/>
        </p:spPr>
        <p:txBody>
          <a:bodyPr wrap="none" rtlCol="0">
            <a:spAutoFit/>
          </a:bodyPr>
          <a:lstStyle/>
          <a:p>
            <a:pPr algn="ctr"/>
            <a:r>
              <a:rPr lang="et-EE" b="1" dirty="0" smtClean="0">
                <a:solidFill>
                  <a:srgbClr val="81003E"/>
                </a:solidFill>
              </a:rPr>
              <a:t>LOOMULIK PROTSESS</a:t>
            </a:r>
          </a:p>
          <a:p>
            <a:pPr algn="ctr"/>
            <a:r>
              <a:rPr lang="et-EE" b="1" dirty="0" smtClean="0">
                <a:solidFill>
                  <a:srgbClr val="81003E"/>
                </a:solidFill>
              </a:rPr>
              <a:t>Temperatuurid ühtlustuvad </a:t>
            </a:r>
            <a:endParaRPr lang="et-EE" b="1" dirty="0">
              <a:solidFill>
                <a:srgbClr val="81003E"/>
              </a:solidFill>
            </a:endParaRPr>
          </a:p>
        </p:txBody>
      </p:sp>
      <p:sp>
        <p:nvSpPr>
          <p:cNvPr id="9" name="TextBox 8"/>
          <p:cNvSpPr txBox="1"/>
          <p:nvPr/>
        </p:nvSpPr>
        <p:spPr>
          <a:xfrm>
            <a:off x="8168238" y="3429000"/>
            <a:ext cx="364202" cy="369332"/>
          </a:xfrm>
          <a:prstGeom prst="rect">
            <a:avLst/>
          </a:prstGeom>
          <a:solidFill>
            <a:srgbClr val="81003E"/>
          </a:solidFill>
          <a:ln>
            <a:solidFill>
              <a:srgbClr val="81003E"/>
            </a:solidFill>
          </a:ln>
        </p:spPr>
        <p:txBody>
          <a:bodyPr wrap="none" rtlCol="0">
            <a:spAutoFit/>
          </a:bodyPr>
          <a:lstStyle/>
          <a:p>
            <a:r>
              <a:rPr lang="et-EE" dirty="0" smtClean="0">
                <a:solidFill>
                  <a:schemeClr val="bg1"/>
                </a:solidFill>
              </a:rPr>
              <a:t>Q</a:t>
            </a:r>
            <a:endParaRPr lang="et-EE" dirty="0">
              <a:solidFill>
                <a:schemeClr val="bg1"/>
              </a:solidFill>
            </a:endParaRPr>
          </a:p>
        </p:txBody>
      </p:sp>
    </p:spTree>
    <p:extLst>
      <p:ext uri="{BB962C8B-B14F-4D97-AF65-F5344CB8AC3E}">
        <p14:creationId xmlns:p14="http://schemas.microsoft.com/office/powerpoint/2010/main" val="31777358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532440" cy="6858000"/>
          </a:xfrm>
          <a:prstGeom prst="rect">
            <a:avLst/>
          </a:prstGeom>
          <a:noFill/>
          <a:ln>
            <a:noFill/>
          </a:ln>
        </p:spPr>
      </p:pic>
      <p:sp>
        <p:nvSpPr>
          <p:cNvPr id="2" name="TextBox 1"/>
          <p:cNvSpPr txBox="1"/>
          <p:nvPr/>
        </p:nvSpPr>
        <p:spPr>
          <a:xfrm>
            <a:off x="7380312" y="116632"/>
            <a:ext cx="992579" cy="369332"/>
          </a:xfrm>
          <a:prstGeom prst="rect">
            <a:avLst/>
          </a:prstGeom>
          <a:noFill/>
        </p:spPr>
        <p:txBody>
          <a:bodyPr wrap="none" rtlCol="0">
            <a:spAutoFit/>
          </a:bodyPr>
          <a:lstStyle/>
          <a:p>
            <a:r>
              <a:rPr lang="et-EE" dirty="0" smtClean="0"/>
              <a:t>SKEEM</a:t>
            </a:r>
            <a:endParaRPr lang="et-EE" dirty="0"/>
          </a:p>
        </p:txBody>
      </p:sp>
      <p:sp>
        <p:nvSpPr>
          <p:cNvPr id="3" name="Arc 2"/>
          <p:cNvSpPr/>
          <p:nvPr/>
        </p:nvSpPr>
        <p:spPr>
          <a:xfrm>
            <a:off x="971600" y="836712"/>
            <a:ext cx="5184576" cy="5400600"/>
          </a:xfrm>
          <a:prstGeom prst="arc">
            <a:avLst>
              <a:gd name="adj1" fmla="val 4439941"/>
              <a:gd name="adj2" fmla="val 13227951"/>
            </a:avLst>
          </a:prstGeom>
          <a:noFill/>
          <a:ln>
            <a:solidFill>
              <a:srgbClr val="81003E"/>
            </a:solidFill>
            <a:prstDash val="sysDot"/>
            <a:headEnd type="triangle" w="lg" len="lg"/>
            <a:tailEnd type="triangle"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t-EE"/>
          </a:p>
        </p:txBody>
      </p:sp>
      <p:cxnSp>
        <p:nvCxnSpPr>
          <p:cNvPr id="5" name="Straight Arrow Connector 4"/>
          <p:cNvCxnSpPr/>
          <p:nvPr/>
        </p:nvCxnSpPr>
        <p:spPr>
          <a:xfrm>
            <a:off x="148317" y="1988838"/>
            <a:ext cx="0" cy="4032448"/>
          </a:xfrm>
          <a:prstGeom prst="straightConnector1">
            <a:avLst/>
          </a:prstGeom>
          <a:ln>
            <a:solidFill>
              <a:srgbClr val="81003E"/>
            </a:solidFill>
            <a:tailEnd type="triangle"/>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rot="16200000">
            <a:off x="-961398" y="3275506"/>
            <a:ext cx="3219664" cy="646331"/>
          </a:xfrm>
          <a:prstGeom prst="rect">
            <a:avLst/>
          </a:prstGeom>
          <a:noFill/>
        </p:spPr>
        <p:txBody>
          <a:bodyPr wrap="none" rtlCol="0">
            <a:spAutoFit/>
          </a:bodyPr>
          <a:lstStyle/>
          <a:p>
            <a:pPr algn="ctr"/>
            <a:r>
              <a:rPr lang="et-EE" b="1" dirty="0" smtClean="0">
                <a:solidFill>
                  <a:srgbClr val="81003E"/>
                </a:solidFill>
              </a:rPr>
              <a:t>LOOMULIK PROTSESS</a:t>
            </a:r>
          </a:p>
          <a:p>
            <a:pPr algn="ctr"/>
            <a:r>
              <a:rPr lang="et-EE" b="1" dirty="0" smtClean="0">
                <a:solidFill>
                  <a:srgbClr val="81003E"/>
                </a:solidFill>
              </a:rPr>
              <a:t>Temperatuurid ühtlustuvad </a:t>
            </a:r>
            <a:endParaRPr lang="et-EE" b="1" dirty="0">
              <a:solidFill>
                <a:srgbClr val="81003E"/>
              </a:solidFill>
            </a:endParaRPr>
          </a:p>
        </p:txBody>
      </p:sp>
      <p:sp>
        <p:nvSpPr>
          <p:cNvPr id="7" name="TextBox 6"/>
          <p:cNvSpPr txBox="1"/>
          <p:nvPr/>
        </p:nvSpPr>
        <p:spPr>
          <a:xfrm>
            <a:off x="-28633" y="3573014"/>
            <a:ext cx="364202" cy="369332"/>
          </a:xfrm>
          <a:prstGeom prst="rect">
            <a:avLst/>
          </a:prstGeom>
          <a:solidFill>
            <a:srgbClr val="81003E"/>
          </a:solidFill>
          <a:ln>
            <a:solidFill>
              <a:srgbClr val="81003E"/>
            </a:solidFill>
          </a:ln>
        </p:spPr>
        <p:txBody>
          <a:bodyPr wrap="none" rtlCol="0">
            <a:spAutoFit/>
          </a:bodyPr>
          <a:lstStyle/>
          <a:p>
            <a:r>
              <a:rPr lang="et-EE" dirty="0" smtClean="0">
                <a:solidFill>
                  <a:schemeClr val="bg1"/>
                </a:solidFill>
              </a:rPr>
              <a:t>Q</a:t>
            </a:r>
            <a:endParaRPr lang="et-EE" dirty="0">
              <a:solidFill>
                <a:schemeClr val="bg1"/>
              </a:solidFill>
            </a:endParaRPr>
          </a:p>
        </p:txBody>
      </p:sp>
    </p:spTree>
    <p:extLst>
      <p:ext uri="{BB962C8B-B14F-4D97-AF65-F5344CB8AC3E}">
        <p14:creationId xmlns:p14="http://schemas.microsoft.com/office/powerpoint/2010/main" val="23289884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1636763" y="2541965"/>
            <a:ext cx="6463629" cy="1031051"/>
          </a:xfrm>
          <a:prstGeom prst="rect">
            <a:avLst/>
          </a:prstGeom>
          <a:noFill/>
        </p:spPr>
        <p:txBody>
          <a:bodyPr wrap="none" rtlCol="0">
            <a:spAutoFit/>
          </a:bodyPr>
          <a:lstStyle/>
          <a:p>
            <a:pPr algn="ctr"/>
            <a:r>
              <a:rPr lang="et-EE" b="1" dirty="0" smtClean="0"/>
              <a:t>SOOJUSTRANSFORMAATORID</a:t>
            </a:r>
          </a:p>
          <a:p>
            <a:pPr algn="ctr"/>
            <a:endParaRPr lang="et-EE" b="1" dirty="0" smtClean="0"/>
          </a:p>
          <a:p>
            <a:pPr algn="ctr"/>
            <a:r>
              <a:rPr lang="et-EE" sz="2500" b="1" dirty="0" smtClean="0">
                <a:solidFill>
                  <a:srgbClr val="81003E"/>
                </a:solidFill>
              </a:rPr>
              <a:t>PEAMISED FÜÜSIKALISED PROTSESSID</a:t>
            </a:r>
            <a:endParaRPr lang="et-EE" sz="2500" b="1" dirty="0">
              <a:solidFill>
                <a:srgbClr val="81003E"/>
              </a:solidFill>
            </a:endParaRPr>
          </a:p>
        </p:txBody>
      </p:sp>
    </p:spTree>
    <p:extLst>
      <p:ext uri="{BB962C8B-B14F-4D97-AF65-F5344CB8AC3E}">
        <p14:creationId xmlns:p14="http://schemas.microsoft.com/office/powerpoint/2010/main" val="34678472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547664" y="547687"/>
            <a:ext cx="5543550" cy="5762625"/>
          </a:xfrm>
          <a:prstGeom prst="rect">
            <a:avLst/>
          </a:prstGeom>
        </p:spPr>
      </p:pic>
      <p:sp>
        <p:nvSpPr>
          <p:cNvPr id="7" name="Oval 6"/>
          <p:cNvSpPr/>
          <p:nvPr/>
        </p:nvSpPr>
        <p:spPr>
          <a:xfrm>
            <a:off x="5508104" y="1466782"/>
            <a:ext cx="288032" cy="252028"/>
          </a:xfrm>
          <a:prstGeom prst="ellipse">
            <a:avLst/>
          </a:prstGeom>
          <a:solidFill>
            <a:schemeClr val="bg1"/>
          </a:solidFill>
          <a:ln w="57150">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a:off x="3419872" y="5085184"/>
            <a:ext cx="288032" cy="252028"/>
          </a:xfrm>
          <a:prstGeom prst="ellipse">
            <a:avLst/>
          </a:prstGeom>
          <a:solidFill>
            <a:schemeClr val="bg1"/>
          </a:solidFill>
          <a:ln w="57150">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 name="Straight Arrow Connector 9"/>
          <p:cNvCxnSpPr/>
          <p:nvPr/>
        </p:nvCxnSpPr>
        <p:spPr>
          <a:xfrm flipH="1">
            <a:off x="3131840" y="5085184"/>
            <a:ext cx="864096" cy="0"/>
          </a:xfrm>
          <a:prstGeom prst="straightConnector1">
            <a:avLst/>
          </a:prstGeom>
          <a:ln>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a:off x="3131840" y="5229200"/>
            <a:ext cx="864096" cy="0"/>
          </a:xfrm>
          <a:prstGeom prst="straightConnector1">
            <a:avLst/>
          </a:prstGeom>
          <a:ln>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flipH="1">
            <a:off x="5220072" y="1484784"/>
            <a:ext cx="864096" cy="0"/>
          </a:xfrm>
          <a:prstGeom prst="straightConnector1">
            <a:avLst/>
          </a:prstGeom>
          <a:ln>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5220072" y="1628800"/>
            <a:ext cx="864096" cy="0"/>
          </a:xfrm>
          <a:prstGeom prst="straightConnector1">
            <a:avLst/>
          </a:prstGeom>
          <a:ln>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5456465" y="4283804"/>
            <a:ext cx="2723823" cy="646331"/>
          </a:xfrm>
          <a:prstGeom prst="rect">
            <a:avLst/>
          </a:prstGeom>
          <a:noFill/>
        </p:spPr>
        <p:txBody>
          <a:bodyPr wrap="none" rtlCol="0">
            <a:spAutoFit/>
          </a:bodyPr>
          <a:lstStyle/>
          <a:p>
            <a:r>
              <a:rPr lang="en-GB" b="1" dirty="0" smtClean="0"/>
              <a:t>SOOJUSE NEELAMINE</a:t>
            </a:r>
          </a:p>
          <a:p>
            <a:r>
              <a:rPr lang="en-GB" b="1" dirty="0" smtClean="0"/>
              <a:t>KESKKONNAST </a:t>
            </a:r>
            <a:endParaRPr lang="en-US" b="1" dirty="0"/>
          </a:p>
        </p:txBody>
      </p:sp>
      <p:sp>
        <p:nvSpPr>
          <p:cNvPr id="15" name="TextBox 14"/>
          <p:cNvSpPr txBox="1"/>
          <p:nvPr/>
        </p:nvSpPr>
        <p:spPr>
          <a:xfrm>
            <a:off x="6349161" y="3140968"/>
            <a:ext cx="2903359" cy="646331"/>
          </a:xfrm>
          <a:prstGeom prst="rect">
            <a:avLst/>
          </a:prstGeom>
          <a:noFill/>
        </p:spPr>
        <p:txBody>
          <a:bodyPr wrap="none" rtlCol="0">
            <a:spAutoFit/>
          </a:bodyPr>
          <a:lstStyle/>
          <a:p>
            <a:r>
              <a:rPr lang="en-GB" b="1" dirty="0" smtClean="0"/>
              <a:t>SOOJUSE ERALDAMINE</a:t>
            </a:r>
          </a:p>
          <a:p>
            <a:r>
              <a:rPr lang="en-GB" b="1" dirty="0" smtClean="0"/>
              <a:t>KESKKONDA </a:t>
            </a:r>
            <a:endParaRPr lang="en-US" b="1" dirty="0"/>
          </a:p>
        </p:txBody>
      </p:sp>
      <p:sp>
        <p:nvSpPr>
          <p:cNvPr id="2" name="TextBox 1"/>
          <p:cNvSpPr txBox="1"/>
          <p:nvPr/>
        </p:nvSpPr>
        <p:spPr>
          <a:xfrm>
            <a:off x="1911789" y="2441574"/>
            <a:ext cx="3092259" cy="369332"/>
          </a:xfrm>
          <a:prstGeom prst="rect">
            <a:avLst/>
          </a:prstGeom>
          <a:solidFill>
            <a:schemeClr val="bg1"/>
          </a:solidFill>
        </p:spPr>
        <p:txBody>
          <a:bodyPr wrap="square" rtlCol="0">
            <a:spAutoFit/>
          </a:bodyPr>
          <a:lstStyle/>
          <a:p>
            <a:r>
              <a:rPr lang="et-EE" b="1" i="1" dirty="0" smtClean="0"/>
              <a:t>760 mm </a:t>
            </a:r>
            <a:r>
              <a:rPr lang="et-EE" b="1" i="1" dirty="0" err="1" smtClean="0"/>
              <a:t>Hg</a:t>
            </a:r>
            <a:r>
              <a:rPr lang="et-EE" b="1" i="1" dirty="0" smtClean="0"/>
              <a:t> = 0.10132 </a:t>
            </a:r>
            <a:r>
              <a:rPr lang="et-EE" b="1" i="1" dirty="0" err="1" smtClean="0"/>
              <a:t>MPa</a:t>
            </a:r>
            <a:endParaRPr lang="et-EE" b="1" i="1" dirty="0"/>
          </a:p>
        </p:txBody>
      </p:sp>
      <p:sp>
        <p:nvSpPr>
          <p:cNvPr id="3" name="Oval 2"/>
          <p:cNvSpPr/>
          <p:nvPr/>
        </p:nvSpPr>
        <p:spPr>
          <a:xfrm>
            <a:off x="5004048" y="2734251"/>
            <a:ext cx="216024" cy="216024"/>
          </a:xfrm>
          <a:prstGeom prst="ellipse">
            <a:avLst/>
          </a:prstGeom>
          <a:solidFill>
            <a:srgbClr val="81003E"/>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t-EE"/>
          </a:p>
        </p:txBody>
      </p:sp>
      <p:cxnSp>
        <p:nvCxnSpPr>
          <p:cNvPr id="6" name="Straight Connector 5"/>
          <p:cNvCxnSpPr>
            <a:stCxn id="3" idx="2"/>
          </p:cNvCxnSpPr>
          <p:nvPr/>
        </p:nvCxnSpPr>
        <p:spPr>
          <a:xfrm flipH="1">
            <a:off x="2555776" y="2842263"/>
            <a:ext cx="2448272" cy="0"/>
          </a:xfrm>
          <a:prstGeom prst="line">
            <a:avLst/>
          </a:prstGeom>
          <a:ln>
            <a:solidFill>
              <a:srgbClr val="81003E"/>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flipH="1">
            <a:off x="5112060" y="2924944"/>
            <a:ext cx="44388" cy="2738593"/>
          </a:xfrm>
          <a:prstGeom prst="line">
            <a:avLst/>
          </a:prstGeom>
          <a:ln>
            <a:solidFill>
              <a:srgbClr val="81003E"/>
            </a:solidFill>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4860032" y="5805264"/>
            <a:ext cx="701883" cy="369332"/>
          </a:xfrm>
          <a:prstGeom prst="rect">
            <a:avLst/>
          </a:prstGeom>
          <a:solidFill>
            <a:schemeClr val="bg1"/>
          </a:solidFill>
        </p:spPr>
        <p:txBody>
          <a:bodyPr wrap="square" rtlCol="0">
            <a:spAutoFit/>
          </a:bodyPr>
          <a:lstStyle/>
          <a:p>
            <a:r>
              <a:rPr lang="et-EE" b="1" i="1" dirty="0" smtClean="0"/>
              <a:t>100</a:t>
            </a:r>
            <a:endParaRPr lang="et-EE" b="1" i="1" dirty="0"/>
          </a:p>
        </p:txBody>
      </p:sp>
    </p:spTree>
    <p:extLst>
      <p:ext uri="{BB962C8B-B14F-4D97-AF65-F5344CB8AC3E}">
        <p14:creationId xmlns:p14="http://schemas.microsoft.com/office/powerpoint/2010/main" val="25878798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05722" y="548680"/>
            <a:ext cx="3518206" cy="6058179"/>
          </a:xfrm>
          <a:prstGeom prst="rect">
            <a:avLst/>
          </a:prstGeom>
        </p:spPr>
      </p:pic>
      <p:sp>
        <p:nvSpPr>
          <p:cNvPr id="5" name="TextBox 4"/>
          <p:cNvSpPr txBox="1"/>
          <p:nvPr/>
        </p:nvSpPr>
        <p:spPr>
          <a:xfrm>
            <a:off x="6444208" y="0"/>
            <a:ext cx="1800493" cy="369332"/>
          </a:xfrm>
          <a:prstGeom prst="rect">
            <a:avLst/>
          </a:prstGeom>
          <a:noFill/>
        </p:spPr>
        <p:txBody>
          <a:bodyPr wrap="none" rtlCol="0">
            <a:spAutoFit/>
          </a:bodyPr>
          <a:lstStyle/>
          <a:p>
            <a:r>
              <a:rPr lang="et-EE" b="1" dirty="0" smtClean="0"/>
              <a:t>SOOJUSPUMP</a:t>
            </a:r>
            <a:endParaRPr lang="en-US" b="1" dirty="0"/>
          </a:p>
        </p:txBody>
      </p:sp>
      <p:sp>
        <p:nvSpPr>
          <p:cNvPr id="6" name="Oval 5"/>
          <p:cNvSpPr/>
          <p:nvPr/>
        </p:nvSpPr>
        <p:spPr>
          <a:xfrm>
            <a:off x="35496" y="2132856"/>
            <a:ext cx="3024336" cy="3096344"/>
          </a:xfrm>
          <a:prstGeom prst="ellipse">
            <a:avLst/>
          </a:prstGeom>
          <a:noFill/>
          <a:ln w="38100">
            <a:solidFill>
              <a:srgbClr val="81003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t-EE"/>
          </a:p>
        </p:txBody>
      </p:sp>
    </p:spTree>
    <p:extLst>
      <p:ext uri="{BB962C8B-B14F-4D97-AF65-F5344CB8AC3E}">
        <p14:creationId xmlns:p14="http://schemas.microsoft.com/office/powerpoint/2010/main" val="31504460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259631" y="381162"/>
            <a:ext cx="7884369" cy="6476838"/>
          </a:xfrm>
          <a:prstGeom prst="rect">
            <a:avLst/>
          </a:prstGeom>
        </p:spPr>
      </p:pic>
      <p:sp>
        <p:nvSpPr>
          <p:cNvPr id="5" name="TextBox 4"/>
          <p:cNvSpPr txBox="1"/>
          <p:nvPr/>
        </p:nvSpPr>
        <p:spPr>
          <a:xfrm>
            <a:off x="5297259" y="311351"/>
            <a:ext cx="3235181" cy="1015663"/>
          </a:xfrm>
          <a:prstGeom prst="rect">
            <a:avLst/>
          </a:prstGeom>
          <a:solidFill>
            <a:schemeClr val="tx1"/>
          </a:solidFill>
        </p:spPr>
        <p:txBody>
          <a:bodyPr wrap="none" rtlCol="0">
            <a:spAutoFit/>
          </a:bodyPr>
          <a:lstStyle/>
          <a:p>
            <a:r>
              <a:rPr lang="en-GB" sz="3000" dirty="0" smtClean="0">
                <a:solidFill>
                  <a:schemeClr val="bg1"/>
                </a:solidFill>
              </a:rPr>
              <a:t>Q</a:t>
            </a:r>
            <a:r>
              <a:rPr lang="et-EE" sz="3000" baseline="-25000" dirty="0" smtClean="0">
                <a:solidFill>
                  <a:schemeClr val="bg1"/>
                </a:solidFill>
              </a:rPr>
              <a:t>eraldamine</a:t>
            </a:r>
          </a:p>
          <a:p>
            <a:r>
              <a:rPr lang="et-EE" sz="3000" dirty="0" smtClean="0">
                <a:solidFill>
                  <a:schemeClr val="bg1"/>
                </a:solidFill>
              </a:rPr>
              <a:t>kondenseerumine</a:t>
            </a:r>
            <a:endParaRPr lang="en-US" sz="3000" dirty="0">
              <a:solidFill>
                <a:schemeClr val="bg1"/>
              </a:solidFill>
            </a:endParaRPr>
          </a:p>
        </p:txBody>
      </p:sp>
      <p:sp>
        <p:nvSpPr>
          <p:cNvPr id="6" name="TextBox 5"/>
          <p:cNvSpPr txBox="1"/>
          <p:nvPr/>
        </p:nvSpPr>
        <p:spPr>
          <a:xfrm>
            <a:off x="5292080" y="5517232"/>
            <a:ext cx="3235181" cy="1015663"/>
          </a:xfrm>
          <a:prstGeom prst="rect">
            <a:avLst/>
          </a:prstGeom>
          <a:solidFill>
            <a:schemeClr val="tx1"/>
          </a:solidFill>
        </p:spPr>
        <p:txBody>
          <a:bodyPr wrap="none" rtlCol="0">
            <a:spAutoFit/>
          </a:bodyPr>
          <a:lstStyle/>
          <a:p>
            <a:r>
              <a:rPr lang="en-GB" sz="3000" dirty="0" smtClean="0">
                <a:solidFill>
                  <a:schemeClr val="bg1"/>
                </a:solidFill>
              </a:rPr>
              <a:t>Q</a:t>
            </a:r>
            <a:r>
              <a:rPr lang="et-EE" sz="3000" baseline="-25000" dirty="0" smtClean="0">
                <a:solidFill>
                  <a:schemeClr val="bg1"/>
                </a:solidFill>
              </a:rPr>
              <a:t>neelamine</a:t>
            </a:r>
          </a:p>
          <a:p>
            <a:r>
              <a:rPr lang="et-EE" sz="3000" dirty="0" smtClean="0">
                <a:solidFill>
                  <a:schemeClr val="bg1"/>
                </a:solidFill>
              </a:rPr>
              <a:t>kondenseerumine</a:t>
            </a:r>
            <a:endParaRPr lang="en-US" sz="3000" dirty="0">
              <a:solidFill>
                <a:schemeClr val="bg1"/>
              </a:solidFill>
            </a:endParaRPr>
          </a:p>
        </p:txBody>
      </p:sp>
      <p:sp>
        <p:nvSpPr>
          <p:cNvPr id="7" name="TextBox 6"/>
          <p:cNvSpPr txBox="1"/>
          <p:nvPr/>
        </p:nvSpPr>
        <p:spPr>
          <a:xfrm>
            <a:off x="1393819" y="11830"/>
            <a:ext cx="1800493" cy="369332"/>
          </a:xfrm>
          <a:prstGeom prst="rect">
            <a:avLst/>
          </a:prstGeom>
          <a:noFill/>
        </p:spPr>
        <p:txBody>
          <a:bodyPr wrap="none" rtlCol="0">
            <a:spAutoFit/>
          </a:bodyPr>
          <a:lstStyle/>
          <a:p>
            <a:r>
              <a:rPr lang="et-EE" b="1" dirty="0" smtClean="0"/>
              <a:t>SOOJUSPUMP</a:t>
            </a:r>
            <a:endParaRPr lang="en-US" b="1" dirty="0"/>
          </a:p>
        </p:txBody>
      </p:sp>
      <p:pic>
        <p:nvPicPr>
          <p:cNvPr id="8" name="Picture 7"/>
          <p:cNvPicPr>
            <a:picLocks noChangeAspect="1"/>
          </p:cNvPicPr>
          <p:nvPr/>
        </p:nvPicPr>
        <p:blipFill>
          <a:blip r:embed="rId3"/>
          <a:stretch>
            <a:fillRect/>
          </a:stretch>
        </p:blipFill>
        <p:spPr>
          <a:xfrm>
            <a:off x="29703" y="2348880"/>
            <a:ext cx="1435225" cy="2471388"/>
          </a:xfrm>
          <a:prstGeom prst="rect">
            <a:avLst/>
          </a:prstGeom>
        </p:spPr>
      </p:pic>
    </p:spTree>
    <p:extLst>
      <p:ext uri="{BB962C8B-B14F-4D97-AF65-F5344CB8AC3E}">
        <p14:creationId xmlns:p14="http://schemas.microsoft.com/office/powerpoint/2010/main" val="27941528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3192" y="764704"/>
            <a:ext cx="4611616" cy="3717032"/>
          </a:xfrm>
          <a:prstGeom prst="rect">
            <a:avLst/>
          </a:prstGeom>
        </p:spPr>
      </p:pic>
      <p:sp>
        <p:nvSpPr>
          <p:cNvPr id="4" name="Rectangle 3"/>
          <p:cNvSpPr/>
          <p:nvPr/>
        </p:nvSpPr>
        <p:spPr>
          <a:xfrm>
            <a:off x="3059832" y="38170"/>
            <a:ext cx="6084168" cy="369332"/>
          </a:xfrm>
          <a:prstGeom prst="rect">
            <a:avLst/>
          </a:prstGeom>
          <a:solidFill>
            <a:schemeClr val="tx1"/>
          </a:solidFill>
        </p:spPr>
        <p:txBody>
          <a:bodyPr wrap="square">
            <a:spAutoFit/>
          </a:bodyPr>
          <a:lstStyle/>
          <a:p>
            <a:pPr algn="r"/>
            <a:r>
              <a:rPr lang="et-EE" dirty="0" err="1">
                <a:solidFill>
                  <a:schemeClr val="bg1"/>
                </a:solidFill>
                <a:ea typeface="Times New Roman" panose="02020603050405020304" pitchFamily="18" charset="0"/>
                <a:cs typeface="Arial" panose="020B0604020202020204" pitchFamily="34" charset="0"/>
              </a:rPr>
              <a:t>Carnot</a:t>
            </a:r>
            <a:r>
              <a:rPr lang="et-EE" dirty="0">
                <a:solidFill>
                  <a:schemeClr val="bg1"/>
                </a:solidFill>
                <a:ea typeface="Times New Roman" panose="02020603050405020304" pitchFamily="18" charset="0"/>
                <a:cs typeface="Arial" panose="020B0604020202020204" pitchFamily="34" charset="0"/>
              </a:rPr>
              <a:t>’ ringprotsessi kujutamine Ts-diagrammil</a:t>
            </a:r>
            <a:endParaRPr lang="en-US" dirty="0">
              <a:solidFill>
                <a:schemeClr val="bg1"/>
              </a:solidFill>
              <a:cs typeface="Arial" panose="020B0604020202020204" pitchFamily="34" charset="0"/>
            </a:endParaRPr>
          </a:p>
        </p:txBody>
      </p:sp>
      <p:sp>
        <p:nvSpPr>
          <p:cNvPr id="5" name="Rectangle 4"/>
          <p:cNvSpPr/>
          <p:nvPr/>
        </p:nvSpPr>
        <p:spPr>
          <a:xfrm>
            <a:off x="4596581" y="836712"/>
            <a:ext cx="4572000" cy="5493812"/>
          </a:xfrm>
          <a:prstGeom prst="rect">
            <a:avLst/>
          </a:prstGeom>
        </p:spPr>
        <p:txBody>
          <a:bodyPr>
            <a:spAutoFit/>
          </a:bodyPr>
          <a:lstStyle/>
          <a:p>
            <a:pPr>
              <a:lnSpc>
                <a:spcPct val="150000"/>
              </a:lnSpc>
              <a:spcAft>
                <a:spcPts val="0"/>
              </a:spcAft>
            </a:pPr>
            <a:r>
              <a:rPr lang="et-EE" b="1" dirty="0">
                <a:latin typeface="Times New Roman" panose="02020603050405020304" pitchFamily="18" charset="0"/>
                <a:ea typeface="Times New Roman" panose="02020603050405020304" pitchFamily="18" charset="0"/>
              </a:rPr>
              <a:t>2-3</a:t>
            </a:r>
            <a:r>
              <a:rPr lang="et-EE" dirty="0">
                <a:latin typeface="Times New Roman" panose="02020603050405020304" pitchFamily="18" charset="0"/>
                <a:ea typeface="Times New Roman" panose="02020603050405020304" pitchFamily="18" charset="0"/>
              </a:rPr>
              <a:t> </a:t>
            </a:r>
            <a:r>
              <a:rPr lang="et-EE" dirty="0" err="1">
                <a:latin typeface="Times New Roman" panose="02020603050405020304" pitchFamily="18" charset="0"/>
                <a:ea typeface="Times New Roman" panose="02020603050405020304" pitchFamily="18" charset="0"/>
              </a:rPr>
              <a:t>Termodünaamilise</a:t>
            </a:r>
            <a:r>
              <a:rPr lang="et-EE" dirty="0">
                <a:latin typeface="Times New Roman" panose="02020603050405020304" pitchFamily="18" charset="0"/>
                <a:ea typeface="Times New Roman" panose="02020603050405020304" pitchFamily="18" charset="0"/>
              </a:rPr>
              <a:t> keha temperatuur tõstetakse </a:t>
            </a:r>
            <a:r>
              <a:rPr lang="et-EE" dirty="0" err="1">
                <a:latin typeface="Times New Roman" panose="02020603050405020304" pitchFamily="18" charset="0"/>
                <a:ea typeface="Times New Roman" panose="02020603050405020304" pitchFamily="18" charset="0"/>
              </a:rPr>
              <a:t>isoentroopilise</a:t>
            </a:r>
            <a:r>
              <a:rPr lang="et-EE" dirty="0">
                <a:latin typeface="Times New Roman" panose="02020603050405020304" pitchFamily="18" charset="0"/>
                <a:ea typeface="Times New Roman" panose="02020603050405020304" pitchFamily="18" charset="0"/>
              </a:rPr>
              <a:t> </a:t>
            </a:r>
            <a:r>
              <a:rPr lang="et-EE" dirty="0" err="1">
                <a:latin typeface="Times New Roman" panose="02020603050405020304" pitchFamily="18" charset="0"/>
                <a:ea typeface="Times New Roman" panose="02020603050405020304" pitchFamily="18" charset="0"/>
              </a:rPr>
              <a:t>komprimeerimisega</a:t>
            </a:r>
            <a:r>
              <a:rPr lang="et-EE" dirty="0">
                <a:latin typeface="Times New Roman" panose="02020603050405020304" pitchFamily="18" charset="0"/>
                <a:ea typeface="Times New Roman" panose="02020603050405020304" pitchFamily="18" charset="0"/>
              </a:rPr>
              <a:t> temperatuurilt T</a:t>
            </a:r>
            <a:r>
              <a:rPr lang="et-EE" baseline="-25000" dirty="0">
                <a:latin typeface="Times New Roman" panose="02020603050405020304" pitchFamily="18" charset="0"/>
                <a:ea typeface="Times New Roman" panose="02020603050405020304" pitchFamily="18" charset="0"/>
              </a:rPr>
              <a:t>0</a:t>
            </a:r>
            <a:r>
              <a:rPr lang="et-EE" dirty="0">
                <a:latin typeface="Times New Roman" panose="02020603050405020304" pitchFamily="18" charset="0"/>
                <a:ea typeface="Times New Roman" panose="02020603050405020304" pitchFamily="18" charset="0"/>
              </a:rPr>
              <a:t> temperatuurini T. </a:t>
            </a:r>
            <a:endParaRPr lang="en-GB" dirty="0" smtClean="0">
              <a:latin typeface="Times New Roman" panose="02020603050405020304" pitchFamily="18" charset="0"/>
              <a:ea typeface="Times New Roman" panose="02020603050405020304" pitchFamily="18" charset="0"/>
            </a:endParaRPr>
          </a:p>
          <a:p>
            <a:pPr>
              <a:lnSpc>
                <a:spcPct val="150000"/>
              </a:lnSpc>
              <a:spcAft>
                <a:spcPts val="0"/>
              </a:spcAft>
            </a:pPr>
            <a:r>
              <a:rPr lang="et-EE" dirty="0" smtClean="0">
                <a:latin typeface="Times New Roman" panose="02020603050405020304" pitchFamily="18" charset="0"/>
                <a:ea typeface="Times New Roman" panose="02020603050405020304" pitchFamily="18" charset="0"/>
              </a:rPr>
              <a:t>Luuakse </a:t>
            </a:r>
            <a:r>
              <a:rPr lang="et-EE" dirty="0">
                <a:latin typeface="Times New Roman" panose="02020603050405020304" pitchFamily="18" charset="0"/>
                <a:ea typeface="Times New Roman" panose="02020603050405020304" pitchFamily="18" charset="0"/>
              </a:rPr>
              <a:t>tingimus soojuse ülekandmiseks </a:t>
            </a:r>
            <a:r>
              <a:rPr lang="et-EE" dirty="0" err="1">
                <a:latin typeface="Times New Roman" panose="02020603050405020304" pitchFamily="18" charset="0"/>
                <a:ea typeface="Times New Roman" panose="02020603050405020304" pitchFamily="18" charset="0"/>
              </a:rPr>
              <a:t>termodünaamiliselt</a:t>
            </a:r>
            <a:r>
              <a:rPr lang="et-EE" dirty="0">
                <a:latin typeface="Times New Roman" panose="02020603050405020304" pitchFamily="18" charset="0"/>
                <a:ea typeface="Times New Roman" panose="02020603050405020304" pitchFamily="18" charset="0"/>
              </a:rPr>
              <a:t> kehalt väliskeskkonda</a:t>
            </a:r>
            <a:endParaRPr lang="en-US" sz="1600" dirty="0">
              <a:latin typeface="Times New Roman" panose="02020603050405020304" pitchFamily="18" charset="0"/>
              <a:ea typeface="Times New Roman" panose="02020603050405020304" pitchFamily="18" charset="0"/>
            </a:endParaRPr>
          </a:p>
          <a:p>
            <a:pPr>
              <a:lnSpc>
                <a:spcPct val="150000"/>
              </a:lnSpc>
              <a:spcAft>
                <a:spcPts val="0"/>
              </a:spcAft>
            </a:pPr>
            <a:r>
              <a:rPr lang="et-EE" b="1" dirty="0">
                <a:latin typeface="Times New Roman" panose="02020603050405020304" pitchFamily="18" charset="0"/>
                <a:ea typeface="Times New Roman" panose="02020603050405020304" pitchFamily="18" charset="0"/>
              </a:rPr>
              <a:t>3-4 </a:t>
            </a:r>
            <a:r>
              <a:rPr lang="et-EE" dirty="0" err="1">
                <a:latin typeface="Times New Roman" panose="02020603050405020304" pitchFamily="18" charset="0"/>
                <a:ea typeface="Times New Roman" panose="02020603050405020304" pitchFamily="18" charset="0"/>
              </a:rPr>
              <a:t>Isotermilisel</a:t>
            </a:r>
            <a:r>
              <a:rPr lang="et-EE" dirty="0">
                <a:latin typeface="Times New Roman" panose="02020603050405020304" pitchFamily="18" charset="0"/>
                <a:ea typeface="Times New Roman" panose="02020603050405020304" pitchFamily="18" charset="0"/>
              </a:rPr>
              <a:t> </a:t>
            </a:r>
            <a:r>
              <a:rPr lang="et-EE" dirty="0" err="1">
                <a:latin typeface="Times New Roman" panose="02020603050405020304" pitchFamily="18" charset="0"/>
                <a:ea typeface="Times New Roman" panose="02020603050405020304" pitchFamily="18" charset="0"/>
              </a:rPr>
              <a:t>komprimeerimisel</a:t>
            </a:r>
            <a:r>
              <a:rPr lang="et-EE" dirty="0">
                <a:latin typeface="Times New Roman" panose="02020603050405020304" pitchFamily="18" charset="0"/>
                <a:ea typeface="Times New Roman" panose="02020603050405020304" pitchFamily="18" charset="0"/>
              </a:rPr>
              <a:t> eemaldatakse soojushulk q</a:t>
            </a:r>
            <a:endParaRPr lang="en-US" sz="1600" dirty="0">
              <a:latin typeface="Times New Roman" panose="02020603050405020304" pitchFamily="18" charset="0"/>
              <a:ea typeface="Times New Roman" panose="02020603050405020304" pitchFamily="18" charset="0"/>
            </a:endParaRPr>
          </a:p>
          <a:p>
            <a:pPr>
              <a:lnSpc>
                <a:spcPct val="150000"/>
              </a:lnSpc>
              <a:spcAft>
                <a:spcPts val="0"/>
              </a:spcAft>
            </a:pPr>
            <a:r>
              <a:rPr lang="et-EE" b="1" dirty="0">
                <a:latin typeface="Times New Roman" panose="02020603050405020304" pitchFamily="18" charset="0"/>
                <a:ea typeface="Times New Roman" panose="02020603050405020304" pitchFamily="18" charset="0"/>
              </a:rPr>
              <a:t>4-1 </a:t>
            </a:r>
            <a:r>
              <a:rPr lang="et-EE" dirty="0" err="1">
                <a:latin typeface="Times New Roman" panose="02020603050405020304" pitchFamily="18" charset="0"/>
                <a:ea typeface="Times New Roman" panose="02020603050405020304" pitchFamily="18" charset="0"/>
              </a:rPr>
              <a:t>Termodünaamiline</a:t>
            </a:r>
            <a:r>
              <a:rPr lang="et-EE" dirty="0">
                <a:latin typeface="Times New Roman" panose="02020603050405020304" pitchFamily="18" charset="0"/>
                <a:ea typeface="Times New Roman" panose="02020603050405020304" pitchFamily="18" charset="0"/>
              </a:rPr>
              <a:t> keha paisub </a:t>
            </a:r>
            <a:r>
              <a:rPr lang="et-EE" dirty="0" err="1">
                <a:latin typeface="Times New Roman" panose="02020603050405020304" pitchFamily="18" charset="0"/>
                <a:ea typeface="Times New Roman" panose="02020603050405020304" pitchFamily="18" charset="0"/>
              </a:rPr>
              <a:t>isoentroopselt</a:t>
            </a:r>
            <a:r>
              <a:rPr lang="et-EE" dirty="0">
                <a:latin typeface="Times New Roman" panose="02020603050405020304" pitchFamily="18" charset="0"/>
                <a:ea typeface="Times New Roman" panose="02020603050405020304" pitchFamily="18" charset="0"/>
              </a:rPr>
              <a:t> olekuni </a:t>
            </a:r>
            <a:r>
              <a:rPr lang="en-GB" dirty="0" smtClean="0">
                <a:latin typeface="Times New Roman" panose="02020603050405020304" pitchFamily="18" charset="0"/>
                <a:ea typeface="Times New Roman" panose="02020603050405020304" pitchFamily="18" charset="0"/>
              </a:rPr>
              <a:t>1</a:t>
            </a:r>
            <a:r>
              <a:rPr lang="et-EE" dirty="0" smtClean="0">
                <a:latin typeface="Times New Roman" panose="02020603050405020304" pitchFamily="18" charset="0"/>
                <a:ea typeface="Times New Roman" panose="02020603050405020304" pitchFamily="18" charset="0"/>
              </a:rPr>
              <a:t>,  </a:t>
            </a:r>
            <a:r>
              <a:rPr lang="et-EE" dirty="0">
                <a:latin typeface="Times New Roman" panose="02020603050405020304" pitchFamily="18" charset="0"/>
                <a:ea typeface="Times New Roman" panose="02020603050405020304" pitchFamily="18" charset="0"/>
              </a:rPr>
              <a:t>mille jooksul temperatuur langeb T-lt kuni </a:t>
            </a:r>
            <a:r>
              <a:rPr lang="et-EE" dirty="0" err="1">
                <a:latin typeface="Times New Roman" panose="02020603050405020304" pitchFamily="18" charset="0"/>
                <a:ea typeface="Times New Roman" panose="02020603050405020304" pitchFamily="18" charset="0"/>
              </a:rPr>
              <a:t>T</a:t>
            </a:r>
            <a:r>
              <a:rPr lang="et-EE" baseline="-25000" dirty="0" err="1">
                <a:latin typeface="Times New Roman" panose="02020603050405020304" pitchFamily="18" charset="0"/>
                <a:ea typeface="Times New Roman" panose="02020603050405020304" pitchFamily="18" charset="0"/>
              </a:rPr>
              <a:t>o</a:t>
            </a:r>
            <a:r>
              <a:rPr lang="et-EE" dirty="0">
                <a:latin typeface="Times New Roman" panose="02020603050405020304" pitchFamily="18" charset="0"/>
                <a:ea typeface="Times New Roman" panose="02020603050405020304" pitchFamily="18" charset="0"/>
              </a:rPr>
              <a:t>–</a:t>
            </a:r>
            <a:r>
              <a:rPr lang="et-EE" dirty="0" err="1">
                <a:latin typeface="Times New Roman" panose="02020603050405020304" pitchFamily="18" charset="0"/>
                <a:ea typeface="Times New Roman" panose="02020603050405020304" pitchFamily="18" charset="0"/>
              </a:rPr>
              <a:t>ni</a:t>
            </a:r>
            <a:endParaRPr lang="en-US" sz="1600" dirty="0">
              <a:latin typeface="Times New Roman" panose="02020603050405020304" pitchFamily="18" charset="0"/>
              <a:ea typeface="Times New Roman" panose="02020603050405020304" pitchFamily="18" charset="0"/>
            </a:endParaRPr>
          </a:p>
          <a:p>
            <a:pPr>
              <a:lnSpc>
                <a:spcPct val="150000"/>
              </a:lnSpc>
              <a:spcAft>
                <a:spcPts val="0"/>
              </a:spcAft>
            </a:pPr>
            <a:r>
              <a:rPr lang="et-EE" b="1" dirty="0">
                <a:latin typeface="Times New Roman" panose="02020603050405020304" pitchFamily="18" charset="0"/>
                <a:ea typeface="Times New Roman" panose="02020603050405020304" pitchFamily="18" charset="0"/>
              </a:rPr>
              <a:t>1-2</a:t>
            </a:r>
            <a:r>
              <a:rPr lang="et-EE" dirty="0">
                <a:latin typeface="Times New Roman" panose="02020603050405020304" pitchFamily="18" charset="0"/>
                <a:ea typeface="Times New Roman" panose="02020603050405020304" pitchFamily="18" charset="0"/>
              </a:rPr>
              <a:t> </a:t>
            </a:r>
            <a:r>
              <a:rPr lang="et-EE" dirty="0" err="1">
                <a:latin typeface="Times New Roman" panose="02020603050405020304" pitchFamily="18" charset="0"/>
                <a:ea typeface="Times New Roman" panose="02020603050405020304" pitchFamily="18" charset="0"/>
              </a:rPr>
              <a:t>Termodünaamiline</a:t>
            </a:r>
            <a:r>
              <a:rPr lang="et-EE" dirty="0">
                <a:latin typeface="Times New Roman" panose="02020603050405020304" pitchFamily="18" charset="0"/>
                <a:ea typeface="Times New Roman" panose="02020603050405020304" pitchFamily="18" charset="0"/>
              </a:rPr>
              <a:t> keha paisub </a:t>
            </a:r>
            <a:r>
              <a:rPr lang="et-EE" dirty="0" err="1">
                <a:latin typeface="Times New Roman" panose="02020603050405020304" pitchFamily="18" charset="0"/>
                <a:ea typeface="Times New Roman" panose="02020603050405020304" pitchFamily="18" charset="0"/>
              </a:rPr>
              <a:t>isotermiliselt</a:t>
            </a:r>
            <a:r>
              <a:rPr lang="et-EE" dirty="0">
                <a:latin typeface="Times New Roman" panose="02020603050405020304" pitchFamily="18" charset="0"/>
                <a:ea typeface="Times New Roman" panose="02020603050405020304" pitchFamily="18" charset="0"/>
              </a:rPr>
              <a:t>, </a:t>
            </a:r>
            <a:r>
              <a:rPr lang="et-EE" dirty="0" err="1">
                <a:latin typeface="Times New Roman" panose="02020603050405020304" pitchFamily="18" charset="0"/>
                <a:ea typeface="Times New Roman" panose="02020603050405020304" pitchFamily="18" charset="0"/>
              </a:rPr>
              <a:t>termodünaamilisele</a:t>
            </a:r>
            <a:r>
              <a:rPr lang="et-EE" dirty="0">
                <a:latin typeface="Times New Roman" panose="02020603050405020304" pitchFamily="18" charset="0"/>
                <a:ea typeface="Times New Roman" panose="02020603050405020304" pitchFamily="18" charset="0"/>
              </a:rPr>
              <a:t> kehale antakse soojushulk q</a:t>
            </a:r>
            <a:r>
              <a:rPr lang="et-EE" baseline="-25000" dirty="0">
                <a:latin typeface="Times New Roman" panose="02020603050405020304" pitchFamily="18" charset="0"/>
                <a:ea typeface="Times New Roman" panose="02020603050405020304" pitchFamily="18" charset="0"/>
              </a:rPr>
              <a:t>0</a:t>
            </a:r>
            <a:r>
              <a:rPr lang="et-EE" dirty="0">
                <a:latin typeface="Times New Roman" panose="02020603050405020304" pitchFamily="18" charset="0"/>
                <a:ea typeface="Times New Roman" panose="02020603050405020304" pitchFamily="18" charset="0"/>
              </a:rPr>
              <a:t> </a:t>
            </a:r>
            <a:endParaRPr lang="en-US" sz="1600" dirty="0">
              <a:effectLst/>
              <a:latin typeface="Times New Roman" panose="02020603050405020304" pitchFamily="18" charset="0"/>
              <a:ea typeface="Times New Roman" panose="02020603050405020304" pitchFamily="18" charset="0"/>
            </a:endParaRPr>
          </a:p>
        </p:txBody>
      </p:sp>
      <p:pic>
        <p:nvPicPr>
          <p:cNvPr id="7" name="Picture 6"/>
          <p:cNvPicPr>
            <a:picLocks noChangeAspect="1"/>
          </p:cNvPicPr>
          <p:nvPr/>
        </p:nvPicPr>
        <p:blipFill>
          <a:blip r:embed="rId3"/>
          <a:stretch>
            <a:fillRect/>
          </a:stretch>
        </p:blipFill>
        <p:spPr>
          <a:xfrm>
            <a:off x="0" y="695340"/>
            <a:ext cx="9144000" cy="5467319"/>
          </a:xfrm>
          <a:prstGeom prst="rect">
            <a:avLst/>
          </a:prstGeom>
        </p:spPr>
      </p:pic>
    </p:spTree>
    <p:extLst>
      <p:ext uri="{BB962C8B-B14F-4D97-AF65-F5344CB8AC3E}">
        <p14:creationId xmlns:p14="http://schemas.microsoft.com/office/powerpoint/2010/main" val="34012310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bwMode="auto">
          <a:xfrm>
            <a:off x="1460627" y="0"/>
            <a:ext cx="6817610" cy="655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sz="3200" kern="1200">
                <a:solidFill>
                  <a:schemeClr val="tx1"/>
                </a:solidFill>
                <a:latin typeface="Verdana"/>
                <a:ea typeface="Verdana" pitchFamily="34" charset="0"/>
                <a:cs typeface="Verdana"/>
              </a:defRPr>
            </a:lvl1pPr>
            <a:lvl2pPr algn="l" defTabSz="457200" rtl="0" eaLnBrk="1" fontAlgn="base" hangingPunct="1">
              <a:spcBef>
                <a:spcPct val="0"/>
              </a:spcBef>
              <a:spcAft>
                <a:spcPct val="0"/>
              </a:spcAft>
              <a:defRPr sz="3200">
                <a:solidFill>
                  <a:schemeClr val="tx1"/>
                </a:solidFill>
                <a:latin typeface="Verdana" pitchFamily="34" charset="0"/>
                <a:ea typeface="Verdana" pitchFamily="34" charset="0"/>
                <a:cs typeface="Verdana" pitchFamily="34" charset="0"/>
              </a:defRPr>
            </a:lvl2pPr>
            <a:lvl3pPr algn="l" defTabSz="457200" rtl="0" eaLnBrk="1" fontAlgn="base" hangingPunct="1">
              <a:spcBef>
                <a:spcPct val="0"/>
              </a:spcBef>
              <a:spcAft>
                <a:spcPct val="0"/>
              </a:spcAft>
              <a:defRPr sz="3200">
                <a:solidFill>
                  <a:schemeClr val="tx1"/>
                </a:solidFill>
                <a:latin typeface="Verdana" pitchFamily="34" charset="0"/>
                <a:ea typeface="Verdana" pitchFamily="34" charset="0"/>
                <a:cs typeface="Verdana" pitchFamily="34" charset="0"/>
              </a:defRPr>
            </a:lvl3pPr>
            <a:lvl4pPr algn="l" defTabSz="457200" rtl="0" eaLnBrk="1" fontAlgn="base" hangingPunct="1">
              <a:spcBef>
                <a:spcPct val="0"/>
              </a:spcBef>
              <a:spcAft>
                <a:spcPct val="0"/>
              </a:spcAft>
              <a:defRPr sz="3200">
                <a:solidFill>
                  <a:schemeClr val="tx1"/>
                </a:solidFill>
                <a:latin typeface="Verdana" pitchFamily="34" charset="0"/>
                <a:ea typeface="Verdana" pitchFamily="34" charset="0"/>
                <a:cs typeface="Verdana" pitchFamily="34" charset="0"/>
              </a:defRPr>
            </a:lvl4pPr>
            <a:lvl5pPr algn="l" defTabSz="457200" rtl="0" eaLnBrk="1" fontAlgn="base" hangingPunct="1">
              <a:spcBef>
                <a:spcPct val="0"/>
              </a:spcBef>
              <a:spcAft>
                <a:spcPct val="0"/>
              </a:spcAft>
              <a:defRPr sz="3200">
                <a:solidFill>
                  <a:schemeClr val="tx1"/>
                </a:solidFill>
                <a:latin typeface="Verdana" pitchFamily="34" charset="0"/>
                <a:ea typeface="Verdana" pitchFamily="34" charset="0"/>
                <a:cs typeface="Verdana" pitchFamily="34" charset="0"/>
              </a:defRPr>
            </a:lvl5pPr>
            <a:lvl6pPr marL="457200" algn="l" defTabSz="457200" rtl="0" eaLnBrk="1" fontAlgn="base" hangingPunct="1">
              <a:spcBef>
                <a:spcPct val="0"/>
              </a:spcBef>
              <a:spcAft>
                <a:spcPct val="0"/>
              </a:spcAft>
              <a:defRPr sz="3200">
                <a:solidFill>
                  <a:schemeClr val="tx1"/>
                </a:solidFill>
                <a:latin typeface="Verdana" pitchFamily="34" charset="0"/>
              </a:defRPr>
            </a:lvl6pPr>
            <a:lvl7pPr marL="914400" algn="l" defTabSz="457200" rtl="0" eaLnBrk="1" fontAlgn="base" hangingPunct="1">
              <a:spcBef>
                <a:spcPct val="0"/>
              </a:spcBef>
              <a:spcAft>
                <a:spcPct val="0"/>
              </a:spcAft>
              <a:defRPr sz="3200">
                <a:solidFill>
                  <a:schemeClr val="tx1"/>
                </a:solidFill>
                <a:latin typeface="Verdana" pitchFamily="34" charset="0"/>
              </a:defRPr>
            </a:lvl7pPr>
            <a:lvl8pPr marL="1371600" algn="l" defTabSz="457200" rtl="0" eaLnBrk="1" fontAlgn="base" hangingPunct="1">
              <a:spcBef>
                <a:spcPct val="0"/>
              </a:spcBef>
              <a:spcAft>
                <a:spcPct val="0"/>
              </a:spcAft>
              <a:defRPr sz="3200">
                <a:solidFill>
                  <a:schemeClr val="tx1"/>
                </a:solidFill>
                <a:latin typeface="Verdana" pitchFamily="34" charset="0"/>
              </a:defRPr>
            </a:lvl8pPr>
            <a:lvl9pPr marL="1828800" algn="l" defTabSz="457200" rtl="0" eaLnBrk="1" fontAlgn="base" hangingPunct="1">
              <a:spcBef>
                <a:spcPct val="0"/>
              </a:spcBef>
              <a:spcAft>
                <a:spcPct val="0"/>
              </a:spcAft>
              <a:defRPr sz="3200">
                <a:solidFill>
                  <a:schemeClr val="tx1"/>
                </a:solidFill>
                <a:latin typeface="Verdana" pitchFamily="34" charset="0"/>
              </a:defRPr>
            </a:lvl9pPr>
          </a:lstStyle>
          <a:p>
            <a:pPr algn="r"/>
            <a:r>
              <a:rPr lang="et-EE" altLang="en-US" sz="2700" dirty="0" smtClean="0">
                <a:latin typeface="Arial" panose="020B0604020202020204" pitchFamily="34" charset="0"/>
                <a:cs typeface="Arial" panose="020B0604020202020204" pitchFamily="34" charset="0"/>
              </a:rPr>
              <a:t>ÜLDIST</a:t>
            </a:r>
            <a:endParaRPr lang="en-GB" altLang="en-US" sz="2700" dirty="0" smtClean="0">
              <a:latin typeface="Arial" panose="020B0604020202020204" pitchFamily="34" charset="0"/>
              <a:cs typeface="Arial" panose="020B0604020202020204" pitchFamily="34" charset="0"/>
            </a:endParaRPr>
          </a:p>
        </p:txBody>
      </p:sp>
      <p:sp>
        <p:nvSpPr>
          <p:cNvPr id="10" name="Sisu kohatäide 2"/>
          <p:cNvSpPr>
            <a:spLocks noGrp="1"/>
          </p:cNvSpPr>
          <p:nvPr>
            <p:ph idx="1"/>
          </p:nvPr>
        </p:nvSpPr>
        <p:spPr>
          <a:xfrm>
            <a:off x="1259632" y="2499320"/>
            <a:ext cx="7884367" cy="3810000"/>
          </a:xfrm>
        </p:spPr>
        <p:txBody>
          <a:bodyPr/>
          <a:lstStyle/>
          <a:p>
            <a:pPr marL="0"/>
            <a:r>
              <a:rPr lang="et-EE" altLang="en-US" sz="2400" dirty="0" smtClean="0">
                <a:latin typeface="Arial" panose="020B0604020202020204" pitchFamily="34" charset="0"/>
                <a:cs typeface="Arial" panose="020B0604020202020204" pitchFamily="34" charset="0"/>
              </a:rPr>
              <a:t>Teadmata </a:t>
            </a:r>
            <a:r>
              <a:rPr lang="et-EE" altLang="en-US" sz="2400" dirty="0">
                <a:latin typeface="Arial" panose="020B0604020202020204" pitchFamily="34" charset="0"/>
                <a:cs typeface="Arial" panose="020B0604020202020204" pitchFamily="34" charset="0"/>
              </a:rPr>
              <a:t>küll asja olemust ja teoreetilist sisu, </a:t>
            </a:r>
            <a:r>
              <a:rPr lang="et-EE" altLang="en-US" sz="2400" b="1" dirty="0" smtClean="0">
                <a:solidFill>
                  <a:srgbClr val="81003E"/>
                </a:solidFill>
                <a:latin typeface="Arial" panose="020B0604020202020204" pitchFamily="34" charset="0"/>
                <a:cs typeface="Arial" panose="020B0604020202020204" pitchFamily="34" charset="0"/>
              </a:rPr>
              <a:t>sajandeid</a:t>
            </a:r>
            <a:r>
              <a:rPr lang="et-EE" altLang="en-US" sz="2400" dirty="0" smtClean="0">
                <a:latin typeface="Arial" panose="020B0604020202020204" pitchFamily="34" charset="0"/>
                <a:cs typeface="Arial" panose="020B0604020202020204" pitchFamily="34" charset="0"/>
              </a:rPr>
              <a:t> </a:t>
            </a:r>
            <a:r>
              <a:rPr lang="et-EE" altLang="en-US" sz="2400" b="1" dirty="0" smtClean="0">
                <a:solidFill>
                  <a:srgbClr val="81003E"/>
                </a:solidFill>
                <a:latin typeface="Arial" panose="020B0604020202020204" pitchFamily="34" charset="0"/>
                <a:cs typeface="Arial" panose="020B0604020202020204" pitchFamily="34" charset="0"/>
              </a:rPr>
              <a:t>tundsid </a:t>
            </a:r>
            <a:r>
              <a:rPr lang="et-EE" altLang="en-US" sz="2400" b="1" dirty="0">
                <a:solidFill>
                  <a:srgbClr val="81003E"/>
                </a:solidFill>
                <a:latin typeface="Arial" panose="020B0604020202020204" pitchFamily="34" charset="0"/>
                <a:cs typeface="Arial" panose="020B0604020202020204" pitchFamily="34" charset="0"/>
              </a:rPr>
              <a:t>inimesed, et see keha osa, mis on märjaks saanud ja hakkab kuivama õhus, tundub </a:t>
            </a:r>
            <a:r>
              <a:rPr lang="et-EE" altLang="en-US" sz="2400" b="1" dirty="0" smtClean="0">
                <a:solidFill>
                  <a:srgbClr val="81003E"/>
                </a:solidFill>
                <a:latin typeface="Arial" panose="020B0604020202020204" pitchFamily="34" charset="0"/>
                <a:cs typeface="Arial" panose="020B0604020202020204" pitchFamily="34" charset="0"/>
              </a:rPr>
              <a:t>külmana</a:t>
            </a:r>
            <a:r>
              <a:rPr lang="et-EE" altLang="en-US" sz="2400" b="1" dirty="0">
                <a:solidFill>
                  <a:srgbClr val="81003E"/>
                </a:solidFill>
                <a:latin typeface="Arial" panose="020B0604020202020204" pitchFamily="34" charset="0"/>
                <a:cs typeface="Arial" panose="020B0604020202020204" pitchFamily="34" charset="0"/>
              </a:rPr>
              <a:t>.</a:t>
            </a:r>
            <a:endParaRPr lang="et-EE" altLang="en-US" sz="2400" b="1" dirty="0" smtClean="0">
              <a:solidFill>
                <a:srgbClr val="81003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811855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3059832" y="38170"/>
            <a:ext cx="6084168" cy="369332"/>
          </a:xfrm>
          <a:prstGeom prst="rect">
            <a:avLst/>
          </a:prstGeom>
          <a:solidFill>
            <a:schemeClr val="tx1"/>
          </a:solidFill>
        </p:spPr>
        <p:txBody>
          <a:bodyPr wrap="square">
            <a:spAutoFit/>
          </a:bodyPr>
          <a:lstStyle/>
          <a:p>
            <a:pPr algn="r"/>
            <a:r>
              <a:rPr lang="et-EE" dirty="0" err="1">
                <a:solidFill>
                  <a:schemeClr val="bg1"/>
                </a:solidFill>
                <a:ea typeface="Times New Roman" panose="02020603050405020304" pitchFamily="18" charset="0"/>
                <a:cs typeface="Arial" panose="020B0604020202020204" pitchFamily="34" charset="0"/>
              </a:rPr>
              <a:t>Carnot</a:t>
            </a:r>
            <a:r>
              <a:rPr lang="et-EE" dirty="0">
                <a:solidFill>
                  <a:schemeClr val="bg1"/>
                </a:solidFill>
                <a:ea typeface="Times New Roman" panose="02020603050405020304" pitchFamily="18" charset="0"/>
                <a:cs typeface="Arial" panose="020B0604020202020204" pitchFamily="34" charset="0"/>
              </a:rPr>
              <a:t>’ ringprotsessi kujutamine Ts-diagrammil</a:t>
            </a:r>
            <a:endParaRPr lang="en-US" dirty="0">
              <a:solidFill>
                <a:schemeClr val="bg1"/>
              </a:solidFill>
              <a:cs typeface="Arial" panose="020B0604020202020204" pitchFamily="34" charset="0"/>
            </a:endParaRPr>
          </a:p>
        </p:txBody>
      </p:sp>
      <p:pic>
        <p:nvPicPr>
          <p:cNvPr id="11" name="Picture 10"/>
          <p:cNvPicPr>
            <a:picLocks noChangeAspect="1"/>
          </p:cNvPicPr>
          <p:nvPr/>
        </p:nvPicPr>
        <p:blipFill>
          <a:blip r:embed="rId2"/>
          <a:stretch>
            <a:fillRect/>
          </a:stretch>
        </p:blipFill>
        <p:spPr>
          <a:xfrm>
            <a:off x="2123728" y="594239"/>
            <a:ext cx="6618148" cy="1317356"/>
          </a:xfrm>
          <a:prstGeom prst="rect">
            <a:avLst/>
          </a:prstGeom>
        </p:spPr>
      </p:pic>
      <p:sp>
        <p:nvSpPr>
          <p:cNvPr id="14" name="Rectangle 13"/>
          <p:cNvSpPr/>
          <p:nvPr/>
        </p:nvSpPr>
        <p:spPr>
          <a:xfrm>
            <a:off x="2051720" y="1868917"/>
            <a:ext cx="3054945" cy="369332"/>
          </a:xfrm>
          <a:prstGeom prst="rect">
            <a:avLst/>
          </a:prstGeom>
        </p:spPr>
        <p:txBody>
          <a:bodyPr wrap="square">
            <a:spAutoFit/>
          </a:bodyPr>
          <a:lstStyle/>
          <a:p>
            <a:r>
              <a:rPr lang="et-EE" b="1" dirty="0" smtClean="0">
                <a:latin typeface="Times New Roman" panose="02020603050405020304" pitchFamily="18" charset="0"/>
                <a:ea typeface="Times New Roman" panose="02020603050405020304" pitchFamily="18" charset="0"/>
              </a:rPr>
              <a:t>(</a:t>
            </a:r>
            <a:r>
              <a:rPr lang="et-EE" b="1" dirty="0">
                <a:latin typeface="Times New Roman" panose="02020603050405020304" pitchFamily="18" charset="0"/>
                <a:ea typeface="Times New Roman" panose="02020603050405020304" pitchFamily="18" charset="0"/>
              </a:rPr>
              <a:t>teoreetiline) </a:t>
            </a:r>
            <a:r>
              <a:rPr lang="et-EE" b="1" dirty="0" smtClean="0">
                <a:latin typeface="Times New Roman" panose="02020603050405020304" pitchFamily="18" charset="0"/>
                <a:ea typeface="Times New Roman" panose="02020603050405020304" pitchFamily="18" charset="0"/>
              </a:rPr>
              <a:t>soojustegur</a:t>
            </a:r>
            <a:endParaRPr lang="en-US" dirty="0"/>
          </a:p>
        </p:txBody>
      </p:sp>
      <p:sp>
        <p:nvSpPr>
          <p:cNvPr id="16" name="Rectangle 15"/>
          <p:cNvSpPr/>
          <p:nvPr/>
        </p:nvSpPr>
        <p:spPr>
          <a:xfrm>
            <a:off x="5923797" y="1868917"/>
            <a:ext cx="2818079" cy="369332"/>
          </a:xfrm>
          <a:prstGeom prst="rect">
            <a:avLst/>
          </a:prstGeom>
        </p:spPr>
        <p:txBody>
          <a:bodyPr wrap="none">
            <a:spAutoFit/>
          </a:bodyPr>
          <a:lstStyle/>
          <a:p>
            <a:r>
              <a:rPr lang="en-GB" b="1" dirty="0" smtClean="0">
                <a:latin typeface="Times New Roman" panose="02020603050405020304" pitchFamily="18" charset="0"/>
                <a:ea typeface="Times New Roman" panose="02020603050405020304" pitchFamily="18" charset="0"/>
              </a:rPr>
              <a:t>(</a:t>
            </a:r>
            <a:r>
              <a:rPr lang="et-EE" b="1" dirty="0" smtClean="0">
                <a:latin typeface="Times New Roman" panose="02020603050405020304" pitchFamily="18" charset="0"/>
                <a:ea typeface="Times New Roman" panose="02020603050405020304" pitchFamily="18" charset="0"/>
              </a:rPr>
              <a:t>teoreetiline</a:t>
            </a:r>
            <a:r>
              <a:rPr lang="et-EE" b="1" dirty="0">
                <a:latin typeface="Times New Roman" panose="02020603050405020304" pitchFamily="18" charset="0"/>
                <a:ea typeface="Times New Roman" panose="02020603050405020304" pitchFamily="18" charset="0"/>
              </a:rPr>
              <a:t>) jahutustegur </a:t>
            </a:r>
            <a:endParaRPr lang="en-US" dirty="0"/>
          </a:p>
        </p:txBody>
      </p:sp>
      <p:pic>
        <p:nvPicPr>
          <p:cNvPr id="20" name="Picture 19"/>
          <p:cNvPicPr>
            <a:picLocks noChangeAspect="1"/>
          </p:cNvPicPr>
          <p:nvPr/>
        </p:nvPicPr>
        <p:blipFill>
          <a:blip r:embed="rId3"/>
          <a:stretch>
            <a:fillRect/>
          </a:stretch>
        </p:blipFill>
        <p:spPr>
          <a:xfrm>
            <a:off x="1475656" y="2564904"/>
            <a:ext cx="3790176" cy="3432612"/>
          </a:xfrm>
          <a:prstGeom prst="rect">
            <a:avLst/>
          </a:prstGeom>
        </p:spPr>
      </p:pic>
      <p:pic>
        <p:nvPicPr>
          <p:cNvPr id="22" name="Picture 21"/>
          <p:cNvPicPr>
            <a:picLocks noChangeAspect="1"/>
          </p:cNvPicPr>
          <p:nvPr/>
        </p:nvPicPr>
        <p:blipFill>
          <a:blip r:embed="rId3"/>
          <a:stretch>
            <a:fillRect/>
          </a:stretch>
        </p:blipFill>
        <p:spPr>
          <a:xfrm>
            <a:off x="5246320" y="2564904"/>
            <a:ext cx="3790176" cy="3432612"/>
          </a:xfrm>
          <a:prstGeom prst="rect">
            <a:avLst/>
          </a:prstGeom>
        </p:spPr>
      </p:pic>
      <p:sp>
        <p:nvSpPr>
          <p:cNvPr id="21" name="Oval 20"/>
          <p:cNvSpPr/>
          <p:nvPr/>
        </p:nvSpPr>
        <p:spPr>
          <a:xfrm>
            <a:off x="3203848" y="2564904"/>
            <a:ext cx="648072" cy="648072"/>
          </a:xfrm>
          <a:prstGeom prst="ellipse">
            <a:avLst/>
          </a:prstGeom>
          <a:noFill/>
          <a:ln w="444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Oval 23"/>
          <p:cNvSpPr/>
          <p:nvPr/>
        </p:nvSpPr>
        <p:spPr>
          <a:xfrm>
            <a:off x="4773233" y="3420925"/>
            <a:ext cx="648072" cy="648072"/>
          </a:xfrm>
          <a:prstGeom prst="ellipse">
            <a:avLst/>
          </a:prstGeom>
          <a:noFill/>
          <a:ln w="444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Oval 24"/>
          <p:cNvSpPr/>
          <p:nvPr/>
        </p:nvSpPr>
        <p:spPr>
          <a:xfrm>
            <a:off x="8460432" y="3449292"/>
            <a:ext cx="648072" cy="648072"/>
          </a:xfrm>
          <a:prstGeom prst="ellipse">
            <a:avLst/>
          </a:prstGeom>
          <a:noFill/>
          <a:ln w="444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Oval 25"/>
          <p:cNvSpPr/>
          <p:nvPr/>
        </p:nvSpPr>
        <p:spPr>
          <a:xfrm>
            <a:off x="6817372" y="4941168"/>
            <a:ext cx="648072" cy="648072"/>
          </a:xfrm>
          <a:prstGeom prst="ellipse">
            <a:avLst/>
          </a:prstGeom>
          <a:noFill/>
          <a:ln w="444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482088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627784" y="-1"/>
            <a:ext cx="3547661" cy="3212977"/>
          </a:xfrm>
          <a:prstGeom prst="rect">
            <a:avLst/>
          </a:prstGeom>
        </p:spPr>
      </p:pic>
      <p:pic>
        <p:nvPicPr>
          <p:cNvPr id="6" name="Picture 5"/>
          <p:cNvPicPr>
            <a:picLocks noChangeAspect="1"/>
          </p:cNvPicPr>
          <p:nvPr/>
        </p:nvPicPr>
        <p:blipFill>
          <a:blip r:embed="rId3"/>
          <a:stretch>
            <a:fillRect/>
          </a:stretch>
        </p:blipFill>
        <p:spPr>
          <a:xfrm>
            <a:off x="1660874" y="3212976"/>
            <a:ext cx="6255062" cy="3487335"/>
          </a:xfrm>
          <a:prstGeom prst="rect">
            <a:avLst/>
          </a:prstGeom>
        </p:spPr>
      </p:pic>
    </p:spTree>
    <p:extLst>
      <p:ext uri="{BB962C8B-B14F-4D97-AF65-F5344CB8AC3E}">
        <p14:creationId xmlns:p14="http://schemas.microsoft.com/office/powerpoint/2010/main" val="30127076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ectangle 8"/>
          <p:cNvSpPr/>
          <p:nvPr/>
        </p:nvSpPr>
        <p:spPr>
          <a:xfrm>
            <a:off x="3643776" y="34880"/>
            <a:ext cx="5500224" cy="496996"/>
          </a:xfrm>
          <a:prstGeom prst="rect">
            <a:avLst/>
          </a:prstGeom>
        </p:spPr>
        <p:txBody>
          <a:bodyPr wrap="none">
            <a:spAutoFit/>
          </a:bodyPr>
          <a:lstStyle/>
          <a:p>
            <a:pPr>
              <a:lnSpc>
                <a:spcPct val="150000"/>
              </a:lnSpc>
              <a:spcAft>
                <a:spcPts val="0"/>
              </a:spcAft>
            </a:pPr>
            <a:r>
              <a:rPr lang="et-EE" sz="2000" b="1" dirty="0">
                <a:solidFill>
                  <a:srgbClr val="000000"/>
                </a:solidFill>
                <a:ea typeface="Times New Roman" panose="02020603050405020304" pitchFamily="18" charset="0"/>
                <a:cs typeface="Arial" panose="020B0604020202020204" pitchFamily="34" charset="0"/>
              </a:rPr>
              <a:t>Aurukompressor külmseadme ringprotsess</a:t>
            </a:r>
            <a:endParaRPr lang="en-US" sz="2000" dirty="0">
              <a:effectLst/>
              <a:ea typeface="Times New Roman" panose="02020603050405020304" pitchFamily="18" charset="0"/>
              <a:cs typeface="Arial" panose="020B0604020202020204" pitchFamily="34" charset="0"/>
            </a:endParaRPr>
          </a:p>
        </p:txBody>
      </p:sp>
      <p:sp>
        <p:nvSpPr>
          <p:cNvPr id="12" name="Rectangle 11"/>
          <p:cNvSpPr/>
          <p:nvPr/>
        </p:nvSpPr>
        <p:spPr>
          <a:xfrm>
            <a:off x="1547664" y="889844"/>
            <a:ext cx="7596336" cy="2862322"/>
          </a:xfrm>
          <a:prstGeom prst="rect">
            <a:avLst/>
          </a:prstGeom>
        </p:spPr>
        <p:txBody>
          <a:bodyPr wrap="square">
            <a:spAutoFit/>
          </a:bodyPr>
          <a:lstStyle/>
          <a:p>
            <a:pPr algn="just">
              <a:spcAft>
                <a:spcPts val="0"/>
              </a:spcAft>
            </a:pPr>
            <a:r>
              <a:rPr lang="et-EE" b="1" dirty="0">
                <a:solidFill>
                  <a:srgbClr val="000000"/>
                </a:solidFill>
                <a:ea typeface="Times New Roman" panose="02020603050405020304" pitchFamily="18" charset="0"/>
                <a:cs typeface="Arial" panose="020B0604020202020204" pitchFamily="34" charset="0"/>
              </a:rPr>
              <a:t>Kogu praktiline jahutusprotsess kulgeb tegelikult </a:t>
            </a:r>
            <a:r>
              <a:rPr lang="et-EE" b="1" dirty="0">
                <a:solidFill>
                  <a:srgbClr val="AC0000"/>
                </a:solidFill>
                <a:ea typeface="Times New Roman" panose="02020603050405020304" pitchFamily="18" charset="0"/>
                <a:cs typeface="Arial" panose="020B0604020202020204" pitchFamily="34" charset="0"/>
              </a:rPr>
              <a:t>aurusti </a:t>
            </a:r>
            <a:r>
              <a:rPr lang="et-EE" b="1" dirty="0">
                <a:solidFill>
                  <a:srgbClr val="000000"/>
                </a:solidFill>
                <a:ea typeface="Times New Roman" panose="02020603050405020304" pitchFamily="18" charset="0"/>
                <a:cs typeface="Arial" panose="020B0604020202020204" pitchFamily="34" charset="0"/>
              </a:rPr>
              <a:t>abil,</a:t>
            </a:r>
            <a:r>
              <a:rPr lang="et-EE" dirty="0">
                <a:solidFill>
                  <a:srgbClr val="000000"/>
                </a:solidFill>
                <a:ea typeface="Times New Roman" panose="02020603050405020304" pitchFamily="18" charset="0"/>
                <a:cs typeface="Arial" panose="020B0604020202020204" pitchFamily="34" charset="0"/>
              </a:rPr>
              <a:t> kus madal keemistemperatuuriga külmaagens aurustub jahutatavalt kehalt saadava soojuse mõjul. </a:t>
            </a:r>
            <a:endParaRPr lang="et-EE" dirty="0" smtClean="0">
              <a:solidFill>
                <a:srgbClr val="000000"/>
              </a:solidFill>
              <a:ea typeface="Times New Roman" panose="02020603050405020304" pitchFamily="18" charset="0"/>
              <a:cs typeface="Arial" panose="020B0604020202020204" pitchFamily="34" charset="0"/>
            </a:endParaRPr>
          </a:p>
          <a:p>
            <a:pPr algn="just">
              <a:spcAft>
                <a:spcPts val="0"/>
              </a:spcAft>
            </a:pPr>
            <a:endParaRPr lang="et-EE" dirty="0">
              <a:solidFill>
                <a:srgbClr val="000000"/>
              </a:solidFill>
              <a:ea typeface="Times New Roman" panose="02020603050405020304" pitchFamily="18" charset="0"/>
              <a:cs typeface="Arial" panose="020B0604020202020204" pitchFamily="34" charset="0"/>
            </a:endParaRPr>
          </a:p>
          <a:p>
            <a:pPr algn="just">
              <a:spcAft>
                <a:spcPts val="0"/>
              </a:spcAft>
            </a:pPr>
            <a:r>
              <a:rPr lang="et-EE" dirty="0" smtClean="0">
                <a:solidFill>
                  <a:srgbClr val="000000"/>
                </a:solidFill>
                <a:ea typeface="Times New Roman" panose="02020603050405020304" pitchFamily="18" charset="0"/>
                <a:cs typeface="Arial" panose="020B0604020202020204" pitchFamily="34" charset="0"/>
              </a:rPr>
              <a:t>Aurustumiseks </a:t>
            </a:r>
            <a:r>
              <a:rPr lang="et-EE" dirty="0">
                <a:solidFill>
                  <a:srgbClr val="000000"/>
                </a:solidFill>
                <a:ea typeface="Times New Roman" panose="02020603050405020304" pitchFamily="18" charset="0"/>
                <a:cs typeface="Arial" panose="020B0604020202020204" pitchFamily="34" charset="0"/>
              </a:rPr>
              <a:t>kulunud soojuse tõttu jahtub nii aurustit ümbritsev jahutuskamber kui ka seal hoitav kaup</a:t>
            </a:r>
            <a:r>
              <a:rPr lang="et-EE" dirty="0" smtClean="0">
                <a:solidFill>
                  <a:srgbClr val="000000"/>
                </a:solidFill>
                <a:ea typeface="Times New Roman" panose="02020603050405020304" pitchFamily="18" charset="0"/>
                <a:cs typeface="Arial" panose="020B0604020202020204" pitchFamily="34" charset="0"/>
              </a:rPr>
              <a:t>.</a:t>
            </a:r>
          </a:p>
          <a:p>
            <a:pPr algn="just">
              <a:spcAft>
                <a:spcPts val="0"/>
              </a:spcAft>
            </a:pPr>
            <a:endParaRPr lang="en-US" dirty="0">
              <a:ea typeface="Times New Roman" panose="02020603050405020304" pitchFamily="18" charset="0"/>
              <a:cs typeface="Arial" panose="020B0604020202020204" pitchFamily="34" charset="0"/>
            </a:endParaRPr>
          </a:p>
          <a:p>
            <a:pPr algn="just">
              <a:spcAft>
                <a:spcPts val="0"/>
              </a:spcAft>
            </a:pPr>
            <a:r>
              <a:rPr lang="et-EE" dirty="0">
                <a:solidFill>
                  <a:srgbClr val="000000"/>
                </a:solidFill>
                <a:ea typeface="Times New Roman" panose="02020603050405020304" pitchFamily="18" charset="0"/>
                <a:cs typeface="Arial" panose="020B0604020202020204" pitchFamily="34" charset="0"/>
              </a:rPr>
              <a:t>Kolm ülejäänud seadet-</a:t>
            </a:r>
            <a:r>
              <a:rPr lang="et-EE" b="1" i="1" dirty="0">
                <a:solidFill>
                  <a:srgbClr val="000000"/>
                </a:solidFill>
                <a:ea typeface="Times New Roman" panose="02020603050405020304" pitchFamily="18" charset="0"/>
                <a:cs typeface="Arial" panose="020B0604020202020204" pitchFamily="34" charset="0"/>
              </a:rPr>
              <a:t>kompressor</a:t>
            </a:r>
            <a:r>
              <a:rPr lang="et-EE" dirty="0">
                <a:solidFill>
                  <a:srgbClr val="000000"/>
                </a:solidFill>
                <a:ea typeface="Times New Roman" panose="02020603050405020304" pitchFamily="18" charset="0"/>
                <a:cs typeface="Arial" panose="020B0604020202020204" pitchFamily="34" charset="0"/>
              </a:rPr>
              <a:t>, </a:t>
            </a:r>
            <a:r>
              <a:rPr lang="et-EE" b="1" i="1" dirty="0">
                <a:solidFill>
                  <a:srgbClr val="000000"/>
                </a:solidFill>
                <a:ea typeface="Times New Roman" panose="02020603050405020304" pitchFamily="18" charset="0"/>
                <a:cs typeface="Arial" panose="020B0604020202020204" pitchFamily="34" charset="0"/>
              </a:rPr>
              <a:t>kondensaator</a:t>
            </a:r>
            <a:r>
              <a:rPr lang="et-EE" dirty="0">
                <a:solidFill>
                  <a:srgbClr val="000000"/>
                </a:solidFill>
                <a:ea typeface="Times New Roman" panose="02020603050405020304" pitchFamily="18" charset="0"/>
                <a:cs typeface="Arial" panose="020B0604020202020204" pitchFamily="34" charset="0"/>
              </a:rPr>
              <a:t>, ja </a:t>
            </a:r>
            <a:r>
              <a:rPr lang="et-EE" b="1" i="1" dirty="0">
                <a:solidFill>
                  <a:srgbClr val="000000"/>
                </a:solidFill>
                <a:ea typeface="Times New Roman" panose="02020603050405020304" pitchFamily="18" charset="0"/>
                <a:cs typeface="Arial" panose="020B0604020202020204" pitchFamily="34" charset="0"/>
              </a:rPr>
              <a:t>drossel</a:t>
            </a:r>
            <a:r>
              <a:rPr lang="et-EE" dirty="0">
                <a:solidFill>
                  <a:srgbClr val="000000"/>
                </a:solidFill>
                <a:ea typeface="Times New Roman" panose="02020603050405020304" pitchFamily="18" charset="0"/>
                <a:cs typeface="Arial" panose="020B0604020202020204" pitchFamily="34" charset="0"/>
              </a:rPr>
              <a:t> on vajalikud üksnes vedela külmagensi taastootmiseks ja sellega külmutusseadme püsiva keemisrežiimi tagamiseks.</a:t>
            </a:r>
            <a:endParaRPr lang="en-US" dirty="0">
              <a:effectLst/>
              <a:ea typeface="Times New Roman" panose="02020603050405020304" pitchFamily="18" charset="0"/>
              <a:cs typeface="Arial" panose="020B0604020202020204" pitchFamily="34" charset="0"/>
            </a:endParaRPr>
          </a:p>
        </p:txBody>
      </p:sp>
      <p:pic>
        <p:nvPicPr>
          <p:cNvPr id="15" name="Picture 14"/>
          <p:cNvPicPr>
            <a:picLocks noChangeAspect="1"/>
          </p:cNvPicPr>
          <p:nvPr/>
        </p:nvPicPr>
        <p:blipFill>
          <a:blip r:embed="rId2"/>
          <a:stretch>
            <a:fillRect/>
          </a:stretch>
        </p:blipFill>
        <p:spPr>
          <a:xfrm>
            <a:off x="2699792" y="3798735"/>
            <a:ext cx="4176464" cy="3021393"/>
          </a:xfrm>
          <a:prstGeom prst="rect">
            <a:avLst/>
          </a:prstGeom>
        </p:spPr>
      </p:pic>
      <p:sp>
        <p:nvSpPr>
          <p:cNvPr id="16" name="Oval 15"/>
          <p:cNvSpPr/>
          <p:nvPr/>
        </p:nvSpPr>
        <p:spPr>
          <a:xfrm>
            <a:off x="3923928" y="5767392"/>
            <a:ext cx="1080120" cy="1052736"/>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3174054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ectangle 8"/>
          <p:cNvSpPr/>
          <p:nvPr/>
        </p:nvSpPr>
        <p:spPr>
          <a:xfrm>
            <a:off x="3643776" y="34880"/>
            <a:ext cx="5500224" cy="496996"/>
          </a:xfrm>
          <a:prstGeom prst="rect">
            <a:avLst/>
          </a:prstGeom>
        </p:spPr>
        <p:txBody>
          <a:bodyPr wrap="none">
            <a:spAutoFit/>
          </a:bodyPr>
          <a:lstStyle/>
          <a:p>
            <a:pPr>
              <a:lnSpc>
                <a:spcPct val="150000"/>
              </a:lnSpc>
              <a:spcAft>
                <a:spcPts val="0"/>
              </a:spcAft>
            </a:pPr>
            <a:r>
              <a:rPr lang="et-EE" sz="2000" b="1" dirty="0">
                <a:solidFill>
                  <a:srgbClr val="000000"/>
                </a:solidFill>
                <a:ea typeface="Times New Roman" panose="02020603050405020304" pitchFamily="18" charset="0"/>
                <a:cs typeface="Arial" panose="020B0604020202020204" pitchFamily="34" charset="0"/>
              </a:rPr>
              <a:t>Aurukompressor külmseadme ringprotsess</a:t>
            </a:r>
            <a:endParaRPr lang="en-US" sz="2000" dirty="0">
              <a:effectLst/>
              <a:ea typeface="Times New Roman" panose="02020603050405020304" pitchFamily="18" charset="0"/>
              <a:cs typeface="Arial" panose="020B0604020202020204" pitchFamily="34" charset="0"/>
            </a:endParaRPr>
          </a:p>
        </p:txBody>
      </p:sp>
      <p:sp>
        <p:nvSpPr>
          <p:cNvPr id="12" name="Rectangle 11"/>
          <p:cNvSpPr/>
          <p:nvPr/>
        </p:nvSpPr>
        <p:spPr>
          <a:xfrm>
            <a:off x="1547664" y="1628800"/>
            <a:ext cx="7596336" cy="923330"/>
          </a:xfrm>
          <a:prstGeom prst="rect">
            <a:avLst/>
          </a:prstGeom>
        </p:spPr>
        <p:txBody>
          <a:bodyPr wrap="square">
            <a:spAutoFit/>
          </a:bodyPr>
          <a:lstStyle/>
          <a:p>
            <a:pPr algn="just"/>
            <a:r>
              <a:rPr lang="et-EE" b="1" dirty="0"/>
              <a:t>Kompressori ülesandeks</a:t>
            </a:r>
            <a:r>
              <a:rPr lang="et-EE" dirty="0"/>
              <a:t> on </a:t>
            </a:r>
            <a:r>
              <a:rPr lang="et-EE" b="1" i="1" dirty="0">
                <a:solidFill>
                  <a:srgbClr val="AC0000"/>
                </a:solidFill>
              </a:rPr>
              <a:t>tekkinud külmaagensi aurude </a:t>
            </a:r>
            <a:r>
              <a:rPr lang="et-EE" b="1" i="1" dirty="0" err="1">
                <a:solidFill>
                  <a:srgbClr val="AC0000"/>
                </a:solidFill>
              </a:rPr>
              <a:t>komprimeerimine</a:t>
            </a:r>
            <a:r>
              <a:rPr lang="et-EE" b="1" i="1" dirty="0">
                <a:solidFill>
                  <a:srgbClr val="AC0000"/>
                </a:solidFill>
              </a:rPr>
              <a:t>. </a:t>
            </a:r>
            <a:r>
              <a:rPr lang="et-EE" dirty="0" smtClean="0"/>
              <a:t>Aurustis </a:t>
            </a:r>
            <a:r>
              <a:rPr lang="et-EE" dirty="0"/>
              <a:t>nn. imetud aurud </a:t>
            </a:r>
            <a:r>
              <a:rPr lang="et-EE" dirty="0" err="1"/>
              <a:t>komprimeeritakse</a:t>
            </a:r>
            <a:r>
              <a:rPr lang="et-EE" dirty="0"/>
              <a:t> rõhuni p</a:t>
            </a:r>
            <a:r>
              <a:rPr lang="et-EE" baseline="-25000" dirty="0"/>
              <a:t>2</a:t>
            </a:r>
            <a:r>
              <a:rPr lang="et-EE" dirty="0"/>
              <a:t> ja suunatakse kondensaatorisse veeldamiseks.</a:t>
            </a:r>
            <a:endParaRPr lang="en-US" dirty="0"/>
          </a:p>
        </p:txBody>
      </p:sp>
      <p:pic>
        <p:nvPicPr>
          <p:cNvPr id="15" name="Picture 14"/>
          <p:cNvPicPr>
            <a:picLocks noChangeAspect="1"/>
          </p:cNvPicPr>
          <p:nvPr/>
        </p:nvPicPr>
        <p:blipFill>
          <a:blip r:embed="rId2"/>
          <a:stretch>
            <a:fillRect/>
          </a:stretch>
        </p:blipFill>
        <p:spPr>
          <a:xfrm>
            <a:off x="2699792" y="3798735"/>
            <a:ext cx="4176464" cy="3021393"/>
          </a:xfrm>
          <a:prstGeom prst="rect">
            <a:avLst/>
          </a:prstGeom>
        </p:spPr>
      </p:pic>
      <p:sp>
        <p:nvSpPr>
          <p:cNvPr id="16" name="Oval 15"/>
          <p:cNvSpPr/>
          <p:nvPr/>
        </p:nvSpPr>
        <p:spPr>
          <a:xfrm>
            <a:off x="4805772" y="4509120"/>
            <a:ext cx="2286508" cy="1234464"/>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7094154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ectangle 8"/>
          <p:cNvSpPr/>
          <p:nvPr/>
        </p:nvSpPr>
        <p:spPr>
          <a:xfrm>
            <a:off x="3643776" y="34880"/>
            <a:ext cx="5500224" cy="496996"/>
          </a:xfrm>
          <a:prstGeom prst="rect">
            <a:avLst/>
          </a:prstGeom>
        </p:spPr>
        <p:txBody>
          <a:bodyPr wrap="none">
            <a:spAutoFit/>
          </a:bodyPr>
          <a:lstStyle/>
          <a:p>
            <a:pPr>
              <a:lnSpc>
                <a:spcPct val="150000"/>
              </a:lnSpc>
              <a:spcAft>
                <a:spcPts val="0"/>
              </a:spcAft>
            </a:pPr>
            <a:r>
              <a:rPr lang="et-EE" sz="2000" b="1" dirty="0">
                <a:solidFill>
                  <a:srgbClr val="000000"/>
                </a:solidFill>
                <a:ea typeface="Times New Roman" panose="02020603050405020304" pitchFamily="18" charset="0"/>
                <a:cs typeface="Arial" panose="020B0604020202020204" pitchFamily="34" charset="0"/>
              </a:rPr>
              <a:t>Aurukompressor külmseadme ringprotsess</a:t>
            </a:r>
            <a:endParaRPr lang="en-US" sz="2000" dirty="0">
              <a:effectLst/>
              <a:ea typeface="Times New Roman" panose="02020603050405020304" pitchFamily="18" charset="0"/>
              <a:cs typeface="Arial" panose="020B0604020202020204" pitchFamily="34" charset="0"/>
            </a:endParaRPr>
          </a:p>
        </p:txBody>
      </p:sp>
      <p:sp>
        <p:nvSpPr>
          <p:cNvPr id="12" name="Rectangle 11"/>
          <p:cNvSpPr/>
          <p:nvPr/>
        </p:nvSpPr>
        <p:spPr>
          <a:xfrm>
            <a:off x="1547664" y="889844"/>
            <a:ext cx="7596336" cy="2031325"/>
          </a:xfrm>
          <a:prstGeom prst="rect">
            <a:avLst/>
          </a:prstGeom>
        </p:spPr>
        <p:txBody>
          <a:bodyPr wrap="square">
            <a:spAutoFit/>
          </a:bodyPr>
          <a:lstStyle/>
          <a:p>
            <a:pPr algn="just"/>
            <a:r>
              <a:rPr lang="et-EE" b="1" dirty="0"/>
              <a:t>Kondensaatori ülesanne</a:t>
            </a:r>
            <a:r>
              <a:rPr lang="et-EE" dirty="0"/>
              <a:t> on aurustis tekkivate aurude kondenseerimine. Kondensaatorit jahutatakse kas õhu või veega. Et külmagensi aur kondenseeruks, peab tema kondenseerumistemperatuur olema jahutatava keskkonnatemperatuurist (õhu, vee) nii palju kõrgem, nn. aurustumissoojust saaks üle kanda väliskeskkonda. See tingimus määrabki ära kondenseerumisrõhu p</a:t>
            </a:r>
            <a:r>
              <a:rPr lang="et-EE" baseline="-25000" dirty="0"/>
              <a:t>2</a:t>
            </a:r>
            <a:r>
              <a:rPr lang="et-EE" dirty="0"/>
              <a:t> , mis näiteks ammoniaagiaurudele kondenseerumiseks on ca 10.....15 </a:t>
            </a:r>
            <a:r>
              <a:rPr lang="et-EE" dirty="0" err="1"/>
              <a:t>bar</a:t>
            </a:r>
            <a:r>
              <a:rPr lang="et-EE" dirty="0"/>
              <a:t>. </a:t>
            </a:r>
            <a:endParaRPr lang="en-US" dirty="0"/>
          </a:p>
        </p:txBody>
      </p:sp>
      <p:pic>
        <p:nvPicPr>
          <p:cNvPr id="15" name="Picture 14"/>
          <p:cNvPicPr>
            <a:picLocks noChangeAspect="1"/>
          </p:cNvPicPr>
          <p:nvPr/>
        </p:nvPicPr>
        <p:blipFill>
          <a:blip r:embed="rId2"/>
          <a:stretch>
            <a:fillRect/>
          </a:stretch>
        </p:blipFill>
        <p:spPr>
          <a:xfrm>
            <a:off x="2699792" y="3798735"/>
            <a:ext cx="4176464" cy="3021393"/>
          </a:xfrm>
          <a:prstGeom prst="rect">
            <a:avLst/>
          </a:prstGeom>
        </p:spPr>
      </p:pic>
      <p:sp>
        <p:nvSpPr>
          <p:cNvPr id="16" name="Oval 15"/>
          <p:cNvSpPr/>
          <p:nvPr/>
        </p:nvSpPr>
        <p:spPr>
          <a:xfrm>
            <a:off x="3693304" y="3645024"/>
            <a:ext cx="1454760" cy="1440160"/>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8776233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ectangle 8"/>
          <p:cNvSpPr/>
          <p:nvPr/>
        </p:nvSpPr>
        <p:spPr>
          <a:xfrm>
            <a:off x="3643776" y="34880"/>
            <a:ext cx="5500224" cy="496996"/>
          </a:xfrm>
          <a:prstGeom prst="rect">
            <a:avLst/>
          </a:prstGeom>
        </p:spPr>
        <p:txBody>
          <a:bodyPr wrap="none">
            <a:spAutoFit/>
          </a:bodyPr>
          <a:lstStyle/>
          <a:p>
            <a:pPr>
              <a:lnSpc>
                <a:spcPct val="150000"/>
              </a:lnSpc>
              <a:spcAft>
                <a:spcPts val="0"/>
              </a:spcAft>
            </a:pPr>
            <a:r>
              <a:rPr lang="et-EE" sz="2000" b="1" dirty="0">
                <a:solidFill>
                  <a:srgbClr val="000000"/>
                </a:solidFill>
                <a:ea typeface="Times New Roman" panose="02020603050405020304" pitchFamily="18" charset="0"/>
                <a:cs typeface="Arial" panose="020B0604020202020204" pitchFamily="34" charset="0"/>
              </a:rPr>
              <a:t>Aurukompressor külmseadme ringprotsess</a:t>
            </a:r>
            <a:endParaRPr lang="en-US" sz="2000" dirty="0">
              <a:effectLst/>
              <a:ea typeface="Times New Roman" panose="02020603050405020304" pitchFamily="18" charset="0"/>
              <a:cs typeface="Arial" panose="020B0604020202020204" pitchFamily="34" charset="0"/>
            </a:endParaRPr>
          </a:p>
        </p:txBody>
      </p:sp>
      <p:sp>
        <p:nvSpPr>
          <p:cNvPr id="12" name="Rectangle 11"/>
          <p:cNvSpPr/>
          <p:nvPr/>
        </p:nvSpPr>
        <p:spPr>
          <a:xfrm>
            <a:off x="1259632" y="1043002"/>
            <a:ext cx="7596336" cy="1200329"/>
          </a:xfrm>
          <a:prstGeom prst="rect">
            <a:avLst/>
          </a:prstGeom>
        </p:spPr>
        <p:txBody>
          <a:bodyPr wrap="square">
            <a:spAutoFit/>
          </a:bodyPr>
          <a:lstStyle/>
          <a:p>
            <a:r>
              <a:rPr lang="et-EE" b="1" dirty="0"/>
              <a:t>Drosseli ülesandeks on </a:t>
            </a:r>
            <a:r>
              <a:rPr lang="et-EE" dirty="0" err="1"/>
              <a:t>drosseldada</a:t>
            </a:r>
            <a:r>
              <a:rPr lang="et-EE" dirty="0"/>
              <a:t> kondensaatorist tuleva vedelat külmaagensi kondenseerumisrõhult p</a:t>
            </a:r>
            <a:r>
              <a:rPr lang="et-EE" baseline="-25000" dirty="0"/>
              <a:t>2</a:t>
            </a:r>
            <a:r>
              <a:rPr lang="et-EE" dirty="0"/>
              <a:t> aurustusrõhuni p</a:t>
            </a:r>
            <a:r>
              <a:rPr lang="et-EE" baseline="-25000" dirty="0"/>
              <a:t>1</a:t>
            </a:r>
            <a:r>
              <a:rPr lang="et-EE" dirty="0"/>
              <a:t> , millel töötab aurusti (ca 0,5....1 </a:t>
            </a:r>
            <a:r>
              <a:rPr lang="et-EE" dirty="0" err="1"/>
              <a:t>bar</a:t>
            </a:r>
            <a:r>
              <a:rPr lang="et-EE" dirty="0"/>
              <a:t>). Drossel tagab aurustis aurustuva külmaagensi aurustustemperatuuri </a:t>
            </a:r>
            <a:r>
              <a:rPr lang="et-EE" dirty="0" smtClean="0"/>
              <a:t>püsimise</a:t>
            </a:r>
            <a:r>
              <a:rPr lang="et-EE" dirty="0"/>
              <a:t>.</a:t>
            </a:r>
            <a:endParaRPr lang="en-US" dirty="0"/>
          </a:p>
        </p:txBody>
      </p:sp>
      <p:pic>
        <p:nvPicPr>
          <p:cNvPr id="15" name="Picture 14"/>
          <p:cNvPicPr>
            <a:picLocks noChangeAspect="1"/>
          </p:cNvPicPr>
          <p:nvPr/>
        </p:nvPicPr>
        <p:blipFill>
          <a:blip r:embed="rId2"/>
          <a:stretch>
            <a:fillRect/>
          </a:stretch>
        </p:blipFill>
        <p:spPr>
          <a:xfrm>
            <a:off x="2699792" y="3798735"/>
            <a:ext cx="4176464" cy="3021393"/>
          </a:xfrm>
          <a:prstGeom prst="rect">
            <a:avLst/>
          </a:prstGeom>
        </p:spPr>
      </p:pic>
      <p:sp>
        <p:nvSpPr>
          <p:cNvPr id="16" name="Oval 15"/>
          <p:cNvSpPr/>
          <p:nvPr/>
        </p:nvSpPr>
        <p:spPr>
          <a:xfrm>
            <a:off x="2483768" y="4589351"/>
            <a:ext cx="1454760" cy="1440160"/>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9554676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Scan0005"/>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236296" cy="3933056"/>
          </a:xfrm>
          <a:prstGeom prst="rect">
            <a:avLst/>
          </a:prstGeom>
          <a:noFill/>
          <a:ln>
            <a:noFill/>
          </a:ln>
        </p:spPr>
      </p:pic>
      <p:sp>
        <p:nvSpPr>
          <p:cNvPr id="9" name="Rectangle 8"/>
          <p:cNvSpPr/>
          <p:nvPr/>
        </p:nvSpPr>
        <p:spPr>
          <a:xfrm>
            <a:off x="3643776" y="34880"/>
            <a:ext cx="5500224" cy="496996"/>
          </a:xfrm>
          <a:prstGeom prst="rect">
            <a:avLst/>
          </a:prstGeom>
        </p:spPr>
        <p:txBody>
          <a:bodyPr wrap="none">
            <a:spAutoFit/>
          </a:bodyPr>
          <a:lstStyle/>
          <a:p>
            <a:pPr>
              <a:lnSpc>
                <a:spcPct val="150000"/>
              </a:lnSpc>
              <a:spcAft>
                <a:spcPts val="0"/>
              </a:spcAft>
            </a:pPr>
            <a:r>
              <a:rPr lang="et-EE" sz="2000" b="1" dirty="0">
                <a:solidFill>
                  <a:srgbClr val="000000"/>
                </a:solidFill>
                <a:ea typeface="Times New Roman" panose="02020603050405020304" pitchFamily="18" charset="0"/>
                <a:cs typeface="Arial" panose="020B0604020202020204" pitchFamily="34" charset="0"/>
              </a:rPr>
              <a:t>Aurukompressor külmseadme ringprotsess</a:t>
            </a:r>
            <a:endParaRPr lang="en-US" sz="2000" dirty="0">
              <a:effectLst/>
              <a:ea typeface="Times New Roman" panose="02020603050405020304" pitchFamily="18" charset="0"/>
              <a:cs typeface="Arial" panose="020B0604020202020204" pitchFamily="34" charset="0"/>
            </a:endParaRPr>
          </a:p>
        </p:txBody>
      </p:sp>
      <p:pic>
        <p:nvPicPr>
          <p:cNvPr id="6" name="Picture 5" descr="Scan0006"/>
          <p:cNvPicPr/>
          <p:nvPr/>
        </p:nvPicPr>
        <p:blipFill>
          <a:blip r:embed="rId3">
            <a:extLst>
              <a:ext uri="{28A0092B-C50C-407E-A947-70E740481C1C}">
                <a14:useLocalDpi xmlns:a14="http://schemas.microsoft.com/office/drawing/2010/main" val="0"/>
              </a:ext>
            </a:extLst>
          </a:blip>
          <a:srcRect/>
          <a:stretch>
            <a:fillRect/>
          </a:stretch>
        </p:blipFill>
        <p:spPr bwMode="auto">
          <a:xfrm>
            <a:off x="3374516" y="3356992"/>
            <a:ext cx="4437844" cy="3501008"/>
          </a:xfrm>
          <a:prstGeom prst="rect">
            <a:avLst/>
          </a:prstGeom>
          <a:noFill/>
          <a:ln>
            <a:noFill/>
          </a:ln>
        </p:spPr>
      </p:pic>
      <p:pic>
        <p:nvPicPr>
          <p:cNvPr id="2" name="Picture 1"/>
          <p:cNvPicPr>
            <a:picLocks noChangeAspect="1"/>
          </p:cNvPicPr>
          <p:nvPr/>
        </p:nvPicPr>
        <p:blipFill>
          <a:blip r:embed="rId4"/>
          <a:stretch>
            <a:fillRect/>
          </a:stretch>
        </p:blipFill>
        <p:spPr>
          <a:xfrm>
            <a:off x="395536" y="4293096"/>
            <a:ext cx="2676525" cy="1962150"/>
          </a:xfrm>
          <a:prstGeom prst="rect">
            <a:avLst/>
          </a:prstGeom>
        </p:spPr>
      </p:pic>
    </p:spTree>
    <p:extLst>
      <p:ext uri="{BB962C8B-B14F-4D97-AF65-F5344CB8AC3E}">
        <p14:creationId xmlns:p14="http://schemas.microsoft.com/office/powerpoint/2010/main" val="252093996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1691680" y="40849"/>
            <a:ext cx="6624736" cy="507831"/>
          </a:xfrm>
          <a:prstGeom prst="rect">
            <a:avLst/>
          </a:prstGeom>
        </p:spPr>
        <p:txBody>
          <a:bodyPr wrap="square">
            <a:spAutoFit/>
          </a:bodyPr>
          <a:lstStyle/>
          <a:p>
            <a:pPr algn="ctr">
              <a:lnSpc>
                <a:spcPct val="150000"/>
              </a:lnSpc>
              <a:spcAft>
                <a:spcPts val="0"/>
              </a:spcAft>
            </a:pPr>
            <a:r>
              <a:rPr lang="et-EE" b="1" dirty="0">
                <a:solidFill>
                  <a:srgbClr val="000000"/>
                </a:solidFill>
                <a:ea typeface="Times New Roman" panose="02020603050405020304" pitchFamily="18" charset="0"/>
                <a:cs typeface="Arial" panose="020B0604020202020204" pitchFamily="34" charset="0"/>
              </a:rPr>
              <a:t>Aurukompressor külmseadme  r</a:t>
            </a:r>
            <a:r>
              <a:rPr lang="et-EE" b="1" dirty="0">
                <a:ea typeface="Times New Roman" panose="02020603050405020304" pitchFamily="18" charset="0"/>
                <a:cs typeface="Arial" panose="020B0604020202020204" pitchFamily="34" charset="0"/>
              </a:rPr>
              <a:t>eaalne ringprotsess</a:t>
            </a:r>
            <a:endParaRPr lang="en-US" sz="1600" dirty="0">
              <a:effectLst/>
              <a:ea typeface="Times New Roman" panose="02020603050405020304" pitchFamily="18" charset="0"/>
              <a:cs typeface="Arial" panose="020B0604020202020204" pitchFamily="34" charset="0"/>
            </a:endParaRPr>
          </a:p>
        </p:txBody>
      </p:sp>
      <p:sp>
        <p:nvSpPr>
          <p:cNvPr id="5" name="Rectangle 4"/>
          <p:cNvSpPr/>
          <p:nvPr/>
        </p:nvSpPr>
        <p:spPr>
          <a:xfrm>
            <a:off x="211640" y="692696"/>
            <a:ext cx="8928992" cy="5078313"/>
          </a:xfrm>
          <a:prstGeom prst="rect">
            <a:avLst/>
          </a:prstGeom>
          <a:solidFill>
            <a:schemeClr val="bg1"/>
          </a:solidFill>
        </p:spPr>
        <p:txBody>
          <a:bodyPr wrap="square">
            <a:spAutoFit/>
          </a:bodyPr>
          <a:lstStyle/>
          <a:p>
            <a:pPr algn="just">
              <a:lnSpc>
                <a:spcPct val="150000"/>
              </a:lnSpc>
              <a:spcAft>
                <a:spcPts val="0"/>
              </a:spcAft>
            </a:pPr>
            <a:r>
              <a:rPr lang="et-EE" b="1" i="1" dirty="0">
                <a:latin typeface="Times New Roman" panose="02020603050405020304" pitchFamily="18" charset="0"/>
                <a:ea typeface="Times New Roman" panose="02020603050405020304" pitchFamily="18" charset="0"/>
              </a:rPr>
              <a:t>Reaalsed protsessid </a:t>
            </a:r>
            <a:r>
              <a:rPr lang="et-EE" b="1" i="1" dirty="0" err="1">
                <a:latin typeface="Times New Roman" panose="02020603050405020304" pitchFamily="18" charset="0"/>
                <a:ea typeface="Times New Roman" panose="02020603050405020304" pitchFamily="18" charset="0"/>
              </a:rPr>
              <a:t>termodünaamiliselt</a:t>
            </a:r>
            <a:r>
              <a:rPr lang="et-EE" b="1" i="1" dirty="0">
                <a:latin typeface="Times New Roman" panose="02020603050405020304" pitchFamily="18" charset="0"/>
                <a:ea typeface="Times New Roman" panose="02020603050405020304" pitchFamily="18" charset="0"/>
              </a:rPr>
              <a:t> </a:t>
            </a:r>
            <a:r>
              <a:rPr lang="et-EE" b="1" i="1" dirty="0" err="1">
                <a:latin typeface="Times New Roman" panose="02020603050405020304" pitchFamily="18" charset="0"/>
                <a:ea typeface="Times New Roman" panose="02020603050405020304" pitchFamily="18" charset="0"/>
              </a:rPr>
              <a:t>tagastamatud</a:t>
            </a:r>
            <a:r>
              <a:rPr lang="et-EE" b="1" i="1" dirty="0">
                <a:latin typeface="Times New Roman" panose="02020603050405020304" pitchFamily="18" charset="0"/>
                <a:ea typeface="Times New Roman" panose="02020603050405020304" pitchFamily="18" charset="0"/>
              </a:rPr>
              <a:t>. </a:t>
            </a:r>
            <a:r>
              <a:rPr lang="et-EE" dirty="0">
                <a:latin typeface="Times New Roman" panose="02020603050405020304" pitchFamily="18" charset="0"/>
                <a:ea typeface="Times New Roman" panose="02020603050405020304" pitchFamily="18" charset="0"/>
              </a:rPr>
              <a:t>Põhjustatud peamiselt sellest, et </a:t>
            </a:r>
            <a:r>
              <a:rPr lang="et-EE" b="1" dirty="0">
                <a:latin typeface="Times New Roman" panose="02020603050405020304" pitchFamily="18" charset="0"/>
                <a:ea typeface="Times New Roman" panose="02020603050405020304" pitchFamily="18" charset="0"/>
              </a:rPr>
              <a:t>külmagens on reaalne ehk viskoosne vedelik ja tema voolamisel esineb nn. hõõrdumine</a:t>
            </a:r>
            <a:r>
              <a:rPr lang="et-EE" dirty="0">
                <a:latin typeface="Times New Roman" panose="02020603050405020304" pitchFamily="18" charset="0"/>
                <a:ea typeface="Times New Roman" panose="02020603050405020304" pitchFamily="18" charset="0"/>
              </a:rPr>
              <a:t>, mille tulemusel esineb rõhulang-rõhukadu.</a:t>
            </a:r>
            <a:endParaRPr lang="en-US" sz="1600" dirty="0">
              <a:latin typeface="Times New Roman" panose="02020603050405020304" pitchFamily="18" charset="0"/>
              <a:ea typeface="Times New Roman" panose="02020603050405020304" pitchFamily="18" charset="0"/>
            </a:endParaRPr>
          </a:p>
          <a:p>
            <a:pPr algn="just">
              <a:lnSpc>
                <a:spcPct val="150000"/>
              </a:lnSpc>
              <a:spcAft>
                <a:spcPts val="0"/>
              </a:spcAft>
            </a:pPr>
            <a:r>
              <a:rPr lang="et-EE" dirty="0">
                <a:latin typeface="Times New Roman" panose="02020603050405020304" pitchFamily="18" charset="0"/>
                <a:ea typeface="Times New Roman" panose="02020603050405020304" pitchFamily="18" charset="0"/>
              </a:rPr>
              <a:t>Aurustis väljuva auru parameetrid vastavad ideaalses protsessis ülemisele piirkõverale. Reaalsel protsessil  on aurustis väljuv aur kergelt </a:t>
            </a:r>
            <a:r>
              <a:rPr lang="et-EE" dirty="0" err="1">
                <a:latin typeface="Times New Roman" panose="02020603050405020304" pitchFamily="18" charset="0"/>
                <a:ea typeface="Times New Roman" panose="02020603050405020304" pitchFamily="18" charset="0"/>
              </a:rPr>
              <a:t>ülekuumendatud</a:t>
            </a:r>
            <a:r>
              <a:rPr lang="et-EE" dirty="0">
                <a:latin typeface="Times New Roman" panose="02020603050405020304" pitchFamily="18" charset="0"/>
                <a:ea typeface="Times New Roman" panose="02020603050405020304" pitchFamily="18" charset="0"/>
              </a:rPr>
              <a:t>. Samuti on aurusti ja kompressori vaheline ühendus piisavalt pikk ja esineb hõõrdumisest rõhukadu ja soojusvahetus väliskeskkonnalt, mille tõttu suureneb ideaalsega võrreldes agensi erimaht. Sellest tulenevalt suureneb kompressori poolt tarbitav töö.</a:t>
            </a:r>
            <a:endParaRPr lang="en-US" sz="1600" dirty="0">
              <a:latin typeface="Times New Roman" panose="02020603050405020304" pitchFamily="18" charset="0"/>
              <a:ea typeface="Times New Roman" panose="02020603050405020304" pitchFamily="18" charset="0"/>
            </a:endParaRPr>
          </a:p>
          <a:p>
            <a:pPr algn="just">
              <a:lnSpc>
                <a:spcPct val="150000"/>
              </a:lnSpc>
              <a:spcAft>
                <a:spcPts val="0"/>
              </a:spcAft>
            </a:pPr>
            <a:r>
              <a:rPr lang="et-EE" dirty="0" err="1">
                <a:latin typeface="Times New Roman" panose="02020603050405020304" pitchFamily="18" charset="0"/>
                <a:ea typeface="Times New Roman" panose="02020603050405020304" pitchFamily="18" charset="0"/>
              </a:rPr>
              <a:t>Komprimeerimine</a:t>
            </a:r>
            <a:r>
              <a:rPr lang="et-EE" dirty="0">
                <a:latin typeface="Times New Roman" panose="02020603050405020304" pitchFamily="18" charset="0"/>
                <a:ea typeface="Times New Roman" panose="02020603050405020304" pitchFamily="18" charset="0"/>
              </a:rPr>
              <a:t> on ideaalsel juhul </a:t>
            </a:r>
            <a:r>
              <a:rPr lang="et-EE" dirty="0" err="1">
                <a:latin typeface="Times New Roman" panose="02020603050405020304" pitchFamily="18" charset="0"/>
                <a:ea typeface="Times New Roman" panose="02020603050405020304" pitchFamily="18" charset="0"/>
              </a:rPr>
              <a:t>isoentroopne</a:t>
            </a:r>
            <a:r>
              <a:rPr lang="et-EE" dirty="0">
                <a:latin typeface="Times New Roman" panose="02020603050405020304" pitchFamily="18" charset="0"/>
                <a:ea typeface="Times New Roman" panose="02020603050405020304" pitchFamily="18" charset="0"/>
              </a:rPr>
              <a:t>. Reaalne protsess hõõrdekadude poolt põhjustatuna entroopiat suurendav. Soojusvahetusest põhjustatuna aga entroopiat vähendav. </a:t>
            </a:r>
            <a:endParaRPr lang="en-US" sz="1600" dirty="0">
              <a:latin typeface="Times New Roman" panose="02020603050405020304" pitchFamily="18" charset="0"/>
              <a:ea typeface="Times New Roman" panose="02020603050405020304" pitchFamily="18" charset="0"/>
            </a:endParaRPr>
          </a:p>
          <a:p>
            <a:pPr algn="just">
              <a:lnSpc>
                <a:spcPct val="150000"/>
              </a:lnSpc>
              <a:spcAft>
                <a:spcPts val="0"/>
              </a:spcAft>
            </a:pPr>
            <a:r>
              <a:rPr lang="et-EE" dirty="0">
                <a:latin typeface="Times New Roman" panose="02020603050405020304" pitchFamily="18" charset="0"/>
                <a:ea typeface="Times New Roman" panose="02020603050405020304" pitchFamily="18" charset="0"/>
              </a:rPr>
              <a:t>Kondensaator pool analoogne, aurustiga. Kondensaatorist väljub juba agens vedelikuna, esineb voolamisest tekitatud rõhukadu</a:t>
            </a:r>
            <a:endParaRPr lang="en-US" sz="1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48766316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1691680" y="40849"/>
            <a:ext cx="6624736" cy="507831"/>
          </a:xfrm>
          <a:prstGeom prst="rect">
            <a:avLst/>
          </a:prstGeom>
        </p:spPr>
        <p:txBody>
          <a:bodyPr wrap="square">
            <a:spAutoFit/>
          </a:bodyPr>
          <a:lstStyle/>
          <a:p>
            <a:pPr algn="ctr">
              <a:lnSpc>
                <a:spcPct val="150000"/>
              </a:lnSpc>
              <a:spcAft>
                <a:spcPts val="0"/>
              </a:spcAft>
            </a:pPr>
            <a:r>
              <a:rPr lang="et-EE" b="1" dirty="0">
                <a:solidFill>
                  <a:srgbClr val="000000"/>
                </a:solidFill>
                <a:ea typeface="Times New Roman" panose="02020603050405020304" pitchFamily="18" charset="0"/>
                <a:cs typeface="Arial" panose="020B0604020202020204" pitchFamily="34" charset="0"/>
              </a:rPr>
              <a:t>Aurukompressor külmseadme  r</a:t>
            </a:r>
            <a:r>
              <a:rPr lang="et-EE" b="1" dirty="0">
                <a:ea typeface="Times New Roman" panose="02020603050405020304" pitchFamily="18" charset="0"/>
                <a:cs typeface="Arial" panose="020B0604020202020204" pitchFamily="34" charset="0"/>
              </a:rPr>
              <a:t>eaalne ringprotsess</a:t>
            </a:r>
            <a:endParaRPr lang="en-US" sz="1600" dirty="0">
              <a:effectLst/>
              <a:ea typeface="Times New Roman" panose="02020603050405020304" pitchFamily="18" charset="0"/>
              <a:cs typeface="Arial" panose="020B0604020202020204" pitchFamily="34" charset="0"/>
            </a:endParaRPr>
          </a:p>
        </p:txBody>
      </p:sp>
      <p:sp>
        <p:nvSpPr>
          <p:cNvPr id="5" name="Rectangle 4"/>
          <p:cNvSpPr/>
          <p:nvPr/>
        </p:nvSpPr>
        <p:spPr>
          <a:xfrm>
            <a:off x="211640" y="476672"/>
            <a:ext cx="8928992" cy="1289071"/>
          </a:xfrm>
          <a:prstGeom prst="rect">
            <a:avLst/>
          </a:prstGeom>
          <a:solidFill>
            <a:schemeClr val="bg1"/>
          </a:solidFill>
        </p:spPr>
        <p:txBody>
          <a:bodyPr wrap="square">
            <a:spAutoFit/>
          </a:bodyPr>
          <a:lstStyle/>
          <a:p>
            <a:pPr algn="just">
              <a:lnSpc>
                <a:spcPct val="150000"/>
              </a:lnSpc>
              <a:spcAft>
                <a:spcPts val="0"/>
              </a:spcAft>
            </a:pPr>
            <a:r>
              <a:rPr lang="et-EE" b="1" i="1" dirty="0">
                <a:latin typeface="Times New Roman" panose="02020603050405020304" pitchFamily="18" charset="0"/>
                <a:ea typeface="Times New Roman" panose="02020603050405020304" pitchFamily="18" charset="0"/>
              </a:rPr>
              <a:t>Reaalsed protsessid </a:t>
            </a:r>
            <a:r>
              <a:rPr lang="et-EE" b="1" i="1" dirty="0" err="1">
                <a:latin typeface="Times New Roman" panose="02020603050405020304" pitchFamily="18" charset="0"/>
                <a:ea typeface="Times New Roman" panose="02020603050405020304" pitchFamily="18" charset="0"/>
              </a:rPr>
              <a:t>termodünaamiliselt</a:t>
            </a:r>
            <a:r>
              <a:rPr lang="et-EE" b="1" i="1" dirty="0">
                <a:latin typeface="Times New Roman" panose="02020603050405020304" pitchFamily="18" charset="0"/>
                <a:ea typeface="Times New Roman" panose="02020603050405020304" pitchFamily="18" charset="0"/>
              </a:rPr>
              <a:t> </a:t>
            </a:r>
            <a:r>
              <a:rPr lang="et-EE" b="1" i="1" dirty="0" err="1">
                <a:latin typeface="Times New Roman" panose="02020603050405020304" pitchFamily="18" charset="0"/>
                <a:ea typeface="Times New Roman" panose="02020603050405020304" pitchFamily="18" charset="0"/>
              </a:rPr>
              <a:t>tagastamatud</a:t>
            </a:r>
            <a:r>
              <a:rPr lang="et-EE" b="1" i="1" dirty="0">
                <a:latin typeface="Times New Roman" panose="02020603050405020304" pitchFamily="18" charset="0"/>
                <a:ea typeface="Times New Roman" panose="02020603050405020304" pitchFamily="18" charset="0"/>
              </a:rPr>
              <a:t>. </a:t>
            </a:r>
            <a:endParaRPr lang="et-EE" b="1" i="1" dirty="0" smtClean="0">
              <a:latin typeface="Times New Roman" panose="02020603050405020304" pitchFamily="18" charset="0"/>
              <a:ea typeface="Times New Roman" panose="02020603050405020304" pitchFamily="18" charset="0"/>
            </a:endParaRPr>
          </a:p>
          <a:p>
            <a:pPr algn="just">
              <a:lnSpc>
                <a:spcPct val="150000"/>
              </a:lnSpc>
              <a:spcAft>
                <a:spcPts val="0"/>
              </a:spcAft>
            </a:pPr>
            <a:r>
              <a:rPr lang="et-EE" dirty="0" smtClean="0">
                <a:latin typeface="Times New Roman" panose="02020603050405020304" pitchFamily="18" charset="0"/>
                <a:ea typeface="Times New Roman" panose="02020603050405020304" pitchFamily="18" charset="0"/>
              </a:rPr>
              <a:t>Põhjustatud </a:t>
            </a:r>
            <a:r>
              <a:rPr lang="et-EE" dirty="0">
                <a:latin typeface="Times New Roman" panose="02020603050405020304" pitchFamily="18" charset="0"/>
                <a:ea typeface="Times New Roman" panose="02020603050405020304" pitchFamily="18" charset="0"/>
              </a:rPr>
              <a:t>peamiselt sellest, et </a:t>
            </a:r>
            <a:r>
              <a:rPr lang="et-EE" b="1" dirty="0">
                <a:latin typeface="Times New Roman" panose="02020603050405020304" pitchFamily="18" charset="0"/>
                <a:ea typeface="Times New Roman" panose="02020603050405020304" pitchFamily="18" charset="0"/>
              </a:rPr>
              <a:t>külmagens on reaalne ehk viskoosne vedelik ja tema voolamisel esineb nn. hõõrdumine</a:t>
            </a:r>
            <a:r>
              <a:rPr lang="et-EE" dirty="0">
                <a:latin typeface="Times New Roman" panose="02020603050405020304" pitchFamily="18" charset="0"/>
                <a:ea typeface="Times New Roman" panose="02020603050405020304" pitchFamily="18" charset="0"/>
              </a:rPr>
              <a:t>, mille tulemusel esineb rõhulang-rõhukadu</a:t>
            </a:r>
            <a:r>
              <a:rPr lang="et-EE" dirty="0" smtClean="0">
                <a:latin typeface="Times New Roman" panose="02020603050405020304" pitchFamily="18" charset="0"/>
                <a:ea typeface="Times New Roman" panose="02020603050405020304" pitchFamily="18" charset="0"/>
              </a:rPr>
              <a:t>.</a:t>
            </a:r>
            <a:endParaRPr lang="en-US" sz="1600" dirty="0">
              <a:latin typeface="Times New Roman" panose="02020603050405020304" pitchFamily="18" charset="0"/>
              <a:ea typeface="Times New Roman" panose="02020603050405020304" pitchFamily="18" charset="0"/>
            </a:endParaRPr>
          </a:p>
        </p:txBody>
      </p:sp>
      <p:pic>
        <p:nvPicPr>
          <p:cNvPr id="6" name="Picture 5" descr="actual"/>
          <p:cNvPicPr/>
          <p:nvPr/>
        </p:nvPicPr>
        <p:blipFill>
          <a:blip r:embed="rId2">
            <a:extLst>
              <a:ext uri="{28A0092B-C50C-407E-A947-70E740481C1C}">
                <a14:useLocalDpi xmlns:a14="http://schemas.microsoft.com/office/drawing/2010/main" val="0"/>
              </a:ext>
            </a:extLst>
          </a:blip>
          <a:srcRect/>
          <a:stretch>
            <a:fillRect/>
          </a:stretch>
        </p:blipFill>
        <p:spPr bwMode="auto">
          <a:xfrm>
            <a:off x="755576" y="1772816"/>
            <a:ext cx="6696744" cy="5085184"/>
          </a:xfrm>
          <a:prstGeom prst="rect">
            <a:avLst/>
          </a:prstGeom>
          <a:noFill/>
          <a:ln>
            <a:noFill/>
          </a:ln>
        </p:spPr>
      </p:pic>
      <p:sp>
        <p:nvSpPr>
          <p:cNvPr id="2" name="Oval 1"/>
          <p:cNvSpPr/>
          <p:nvPr/>
        </p:nvSpPr>
        <p:spPr>
          <a:xfrm>
            <a:off x="2987824" y="3419976"/>
            <a:ext cx="792088" cy="792088"/>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a:off x="1079612" y="3446316"/>
            <a:ext cx="792088" cy="792088"/>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a:off x="1079612" y="5119816"/>
            <a:ext cx="792088" cy="792088"/>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2915816" y="5067136"/>
            <a:ext cx="792088" cy="792088"/>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6832802" y="2924944"/>
            <a:ext cx="792088" cy="792088"/>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6786246" y="4723772"/>
            <a:ext cx="792088" cy="792088"/>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p:nvPr/>
        </p:nvSpPr>
        <p:spPr>
          <a:xfrm>
            <a:off x="5724128" y="4842774"/>
            <a:ext cx="504056" cy="448724"/>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p:nvPr/>
        </p:nvSpPr>
        <p:spPr>
          <a:xfrm>
            <a:off x="5292080" y="4375108"/>
            <a:ext cx="529767" cy="467666"/>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537286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descr="actual"/>
          <p:cNvPicPr/>
          <p:nvPr/>
        </p:nvPicPr>
        <p:blipFill>
          <a:blip r:embed="rId2">
            <a:extLst>
              <a:ext uri="{28A0092B-C50C-407E-A947-70E740481C1C}">
                <a14:useLocalDpi xmlns:a14="http://schemas.microsoft.com/office/drawing/2010/main" val="0"/>
              </a:ext>
            </a:extLst>
          </a:blip>
          <a:srcRect/>
          <a:stretch>
            <a:fillRect/>
          </a:stretch>
        </p:blipFill>
        <p:spPr bwMode="auto">
          <a:xfrm>
            <a:off x="2195736" y="2132856"/>
            <a:ext cx="5832648" cy="4464496"/>
          </a:xfrm>
          <a:prstGeom prst="rect">
            <a:avLst/>
          </a:prstGeom>
          <a:noFill/>
          <a:ln>
            <a:noFill/>
          </a:ln>
        </p:spPr>
      </p:pic>
      <p:sp>
        <p:nvSpPr>
          <p:cNvPr id="4" name="Rectangle 3"/>
          <p:cNvSpPr/>
          <p:nvPr/>
        </p:nvSpPr>
        <p:spPr>
          <a:xfrm>
            <a:off x="1691680" y="40849"/>
            <a:ext cx="6624736" cy="507831"/>
          </a:xfrm>
          <a:prstGeom prst="rect">
            <a:avLst/>
          </a:prstGeom>
        </p:spPr>
        <p:txBody>
          <a:bodyPr wrap="square">
            <a:spAutoFit/>
          </a:bodyPr>
          <a:lstStyle/>
          <a:p>
            <a:pPr algn="ctr">
              <a:lnSpc>
                <a:spcPct val="150000"/>
              </a:lnSpc>
              <a:spcAft>
                <a:spcPts val="0"/>
              </a:spcAft>
            </a:pPr>
            <a:r>
              <a:rPr lang="et-EE" b="1" dirty="0">
                <a:solidFill>
                  <a:srgbClr val="000000"/>
                </a:solidFill>
                <a:ea typeface="Times New Roman" panose="02020603050405020304" pitchFamily="18" charset="0"/>
                <a:cs typeface="Arial" panose="020B0604020202020204" pitchFamily="34" charset="0"/>
              </a:rPr>
              <a:t>Aurukompressor külmseadme  r</a:t>
            </a:r>
            <a:r>
              <a:rPr lang="et-EE" b="1" dirty="0">
                <a:ea typeface="Times New Roman" panose="02020603050405020304" pitchFamily="18" charset="0"/>
                <a:cs typeface="Arial" panose="020B0604020202020204" pitchFamily="34" charset="0"/>
              </a:rPr>
              <a:t>eaalne ringprotsess</a:t>
            </a:r>
            <a:endParaRPr lang="en-US" sz="1600" dirty="0">
              <a:effectLst/>
              <a:ea typeface="Times New Roman" panose="02020603050405020304" pitchFamily="18" charset="0"/>
              <a:cs typeface="Arial" panose="020B0604020202020204" pitchFamily="34" charset="0"/>
            </a:endParaRPr>
          </a:p>
        </p:txBody>
      </p:sp>
      <p:sp>
        <p:nvSpPr>
          <p:cNvPr id="5" name="Rectangle 4"/>
          <p:cNvSpPr/>
          <p:nvPr/>
        </p:nvSpPr>
        <p:spPr>
          <a:xfrm>
            <a:off x="14600" y="475246"/>
            <a:ext cx="8928992" cy="2120068"/>
          </a:xfrm>
          <a:prstGeom prst="rect">
            <a:avLst/>
          </a:prstGeom>
          <a:solidFill>
            <a:schemeClr val="bg1"/>
          </a:solidFill>
        </p:spPr>
        <p:txBody>
          <a:bodyPr wrap="square">
            <a:spAutoFit/>
          </a:bodyPr>
          <a:lstStyle/>
          <a:p>
            <a:pPr algn="just">
              <a:lnSpc>
                <a:spcPct val="150000"/>
              </a:lnSpc>
              <a:spcAft>
                <a:spcPts val="0"/>
              </a:spcAft>
            </a:pPr>
            <a:r>
              <a:rPr lang="et-EE" b="1" i="1" dirty="0">
                <a:latin typeface="Times New Roman" panose="02020603050405020304" pitchFamily="18" charset="0"/>
                <a:ea typeface="Times New Roman" panose="02020603050405020304" pitchFamily="18" charset="0"/>
              </a:rPr>
              <a:t>Reaalsed protsessid </a:t>
            </a:r>
            <a:r>
              <a:rPr lang="et-EE" b="1" i="1" dirty="0" err="1">
                <a:latin typeface="Times New Roman" panose="02020603050405020304" pitchFamily="18" charset="0"/>
                <a:ea typeface="Times New Roman" panose="02020603050405020304" pitchFamily="18" charset="0"/>
              </a:rPr>
              <a:t>termodünaamiliselt</a:t>
            </a:r>
            <a:r>
              <a:rPr lang="et-EE" b="1" i="1" dirty="0">
                <a:latin typeface="Times New Roman" panose="02020603050405020304" pitchFamily="18" charset="0"/>
                <a:ea typeface="Times New Roman" panose="02020603050405020304" pitchFamily="18" charset="0"/>
              </a:rPr>
              <a:t> </a:t>
            </a:r>
            <a:r>
              <a:rPr lang="et-EE" b="1" i="1" dirty="0" err="1">
                <a:latin typeface="Times New Roman" panose="02020603050405020304" pitchFamily="18" charset="0"/>
                <a:ea typeface="Times New Roman" panose="02020603050405020304" pitchFamily="18" charset="0"/>
              </a:rPr>
              <a:t>tagastamatud</a:t>
            </a:r>
            <a:r>
              <a:rPr lang="et-EE" b="1" i="1" dirty="0">
                <a:latin typeface="Times New Roman" panose="02020603050405020304" pitchFamily="18" charset="0"/>
                <a:ea typeface="Times New Roman" panose="02020603050405020304" pitchFamily="18" charset="0"/>
              </a:rPr>
              <a:t>. </a:t>
            </a:r>
            <a:r>
              <a:rPr lang="et-EE" dirty="0" smtClean="0">
                <a:latin typeface="Times New Roman" panose="02020603050405020304" pitchFamily="18" charset="0"/>
                <a:ea typeface="Times New Roman" panose="02020603050405020304" pitchFamily="18" charset="0"/>
              </a:rPr>
              <a:t>Aurustis </a:t>
            </a:r>
            <a:r>
              <a:rPr lang="et-EE" dirty="0">
                <a:latin typeface="Times New Roman" panose="02020603050405020304" pitchFamily="18" charset="0"/>
                <a:ea typeface="Times New Roman" panose="02020603050405020304" pitchFamily="18" charset="0"/>
              </a:rPr>
              <a:t>väljuva auru parameetrid vastavad ideaalses protsessis ülemisele piirkõverale. Reaalsel protsessil  on aurustis väljuv aur kergelt </a:t>
            </a:r>
            <a:r>
              <a:rPr lang="et-EE" dirty="0" err="1">
                <a:latin typeface="Times New Roman" panose="02020603050405020304" pitchFamily="18" charset="0"/>
                <a:ea typeface="Times New Roman" panose="02020603050405020304" pitchFamily="18" charset="0"/>
              </a:rPr>
              <a:t>ülekuumendatud</a:t>
            </a:r>
            <a:r>
              <a:rPr lang="et-EE" dirty="0">
                <a:latin typeface="Times New Roman" panose="02020603050405020304" pitchFamily="18" charset="0"/>
                <a:ea typeface="Times New Roman" panose="02020603050405020304" pitchFamily="18" charset="0"/>
              </a:rPr>
              <a:t>. </a:t>
            </a:r>
            <a:endParaRPr lang="et-EE" dirty="0" smtClean="0">
              <a:latin typeface="Times New Roman" panose="02020603050405020304" pitchFamily="18" charset="0"/>
              <a:ea typeface="Times New Roman" panose="02020603050405020304" pitchFamily="18" charset="0"/>
            </a:endParaRPr>
          </a:p>
          <a:p>
            <a:pPr algn="just">
              <a:lnSpc>
                <a:spcPct val="150000"/>
              </a:lnSpc>
              <a:spcAft>
                <a:spcPts val="0"/>
              </a:spcAft>
            </a:pPr>
            <a:r>
              <a:rPr lang="et-EE" dirty="0" smtClean="0">
                <a:latin typeface="Times New Roman" panose="02020603050405020304" pitchFamily="18" charset="0"/>
                <a:ea typeface="Times New Roman" panose="02020603050405020304" pitchFamily="18" charset="0"/>
              </a:rPr>
              <a:t>Kondensaator </a:t>
            </a:r>
            <a:r>
              <a:rPr lang="et-EE" dirty="0">
                <a:latin typeface="Times New Roman" panose="02020603050405020304" pitchFamily="18" charset="0"/>
                <a:ea typeface="Times New Roman" panose="02020603050405020304" pitchFamily="18" charset="0"/>
              </a:rPr>
              <a:t>pool analoogne, aurustiga. Kondensaatorist väljub juba agens vedelikuna, esineb voolamisest tekitatud rõhukadu</a:t>
            </a:r>
            <a:endParaRPr lang="en-US" sz="1600" dirty="0">
              <a:effectLst/>
              <a:latin typeface="Times New Roman" panose="02020603050405020304" pitchFamily="18" charset="0"/>
              <a:ea typeface="Times New Roman" panose="02020603050405020304" pitchFamily="18" charset="0"/>
            </a:endParaRPr>
          </a:p>
        </p:txBody>
      </p:sp>
      <p:sp>
        <p:nvSpPr>
          <p:cNvPr id="7" name="Oval 6"/>
          <p:cNvSpPr/>
          <p:nvPr/>
        </p:nvSpPr>
        <p:spPr>
          <a:xfrm>
            <a:off x="7524328" y="4941168"/>
            <a:ext cx="288032" cy="288032"/>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rot="21267011">
            <a:off x="6444208" y="4445565"/>
            <a:ext cx="1080120" cy="207571"/>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210203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1547664" y="1412776"/>
            <a:ext cx="6696744" cy="4324261"/>
          </a:xfrm>
          <a:prstGeom prst="rect">
            <a:avLst/>
          </a:prstGeom>
        </p:spPr>
        <p:txBody>
          <a:bodyPr wrap="square">
            <a:spAutoFit/>
          </a:bodyPr>
          <a:lstStyle/>
          <a:p>
            <a:pPr marL="0"/>
            <a:r>
              <a:rPr lang="et-EE" altLang="en-US" sz="2500" dirty="0">
                <a:cs typeface="Arial" panose="020B0604020202020204" pitchFamily="34" charset="0"/>
              </a:rPr>
              <a:t>Sajandeid on inimesed teadnud, et </a:t>
            </a:r>
            <a:r>
              <a:rPr lang="et-EE" altLang="en-US" sz="2500" b="1" dirty="0">
                <a:solidFill>
                  <a:srgbClr val="81003E"/>
                </a:solidFill>
                <a:cs typeface="Arial" panose="020B0604020202020204" pitchFamily="34" charset="0"/>
              </a:rPr>
              <a:t>vee </a:t>
            </a:r>
            <a:r>
              <a:rPr lang="et-EE" altLang="en-US" sz="2500" b="1" u="sng" dirty="0">
                <a:solidFill>
                  <a:srgbClr val="81003E"/>
                </a:solidFill>
                <a:cs typeface="Arial" panose="020B0604020202020204" pitchFamily="34" charset="0"/>
              </a:rPr>
              <a:t>aurustumisega </a:t>
            </a:r>
            <a:r>
              <a:rPr lang="et-EE" altLang="en-US" sz="2500" b="1" dirty="0">
                <a:solidFill>
                  <a:srgbClr val="81003E"/>
                </a:solidFill>
                <a:cs typeface="Arial" panose="020B0604020202020204" pitchFamily="34" charset="0"/>
              </a:rPr>
              <a:t>kaasneb jahutusefekt</a:t>
            </a:r>
            <a:r>
              <a:rPr lang="et-EE" altLang="en-US" sz="2500" dirty="0">
                <a:solidFill>
                  <a:srgbClr val="81003E"/>
                </a:solidFill>
                <a:cs typeface="Arial" panose="020B0604020202020204" pitchFamily="34" charset="0"/>
              </a:rPr>
              <a:t>. </a:t>
            </a:r>
            <a:endParaRPr lang="et-EE" altLang="en-US" sz="2500" dirty="0" smtClean="0">
              <a:solidFill>
                <a:srgbClr val="81003E"/>
              </a:solidFill>
              <a:cs typeface="Arial" panose="020B0604020202020204" pitchFamily="34" charset="0"/>
            </a:endParaRPr>
          </a:p>
          <a:p>
            <a:pPr marL="0"/>
            <a:endParaRPr lang="et-EE" altLang="en-US" sz="2500" dirty="0">
              <a:cs typeface="Arial" panose="020B0604020202020204" pitchFamily="34" charset="0"/>
            </a:endParaRPr>
          </a:p>
          <a:p>
            <a:pPr marL="0"/>
            <a:r>
              <a:rPr lang="et-EE" altLang="en-US" sz="2500" dirty="0">
                <a:cs typeface="Arial" panose="020B0604020202020204" pitchFamily="34" charset="0"/>
              </a:rPr>
              <a:t>Teada on, et Egiptuses vähemalt 2 sajandil aurustumisega jahutati veeanumaid, kirjanduses on andmeid, et muistse Indias rakendati aurustumisega jää tegemist </a:t>
            </a:r>
          </a:p>
          <a:p>
            <a:pPr marL="0"/>
            <a:endParaRPr lang="et-EE" altLang="en-US" sz="2500" dirty="0">
              <a:cs typeface="Arial" panose="020B0604020202020204" pitchFamily="34" charset="0"/>
            </a:endParaRPr>
          </a:p>
          <a:p>
            <a:pPr marL="0"/>
            <a:r>
              <a:rPr lang="et-EE" altLang="en-US" sz="2500" dirty="0">
                <a:cs typeface="Arial" panose="020B0604020202020204" pitchFamily="34" charset="0"/>
              </a:rPr>
              <a:t>(</a:t>
            </a:r>
            <a:r>
              <a:rPr lang="et-EE" altLang="en-US" sz="2500" dirty="0" err="1">
                <a:cs typeface="Arial" panose="020B0604020202020204" pitchFamily="34" charset="0"/>
              </a:rPr>
              <a:t>Ibrahim</a:t>
            </a:r>
            <a:r>
              <a:rPr lang="et-EE" altLang="en-US" sz="2500" dirty="0">
                <a:cs typeface="Arial" panose="020B0604020202020204" pitchFamily="34" charset="0"/>
              </a:rPr>
              <a:t> </a:t>
            </a:r>
            <a:r>
              <a:rPr lang="et-EE" altLang="en-US" sz="2500" dirty="0" err="1">
                <a:cs typeface="Arial" panose="020B0604020202020204" pitchFamily="34" charset="0"/>
              </a:rPr>
              <a:t>Dincer</a:t>
            </a:r>
            <a:r>
              <a:rPr lang="et-EE" altLang="en-US" sz="2500" dirty="0">
                <a:cs typeface="Arial" panose="020B0604020202020204" pitchFamily="34" charset="0"/>
              </a:rPr>
              <a:t>. Refrigeration </a:t>
            </a:r>
            <a:r>
              <a:rPr lang="et-EE" altLang="en-US" sz="2500" dirty="0" err="1">
                <a:cs typeface="Arial" panose="020B0604020202020204" pitchFamily="34" charset="0"/>
              </a:rPr>
              <a:t>System</a:t>
            </a:r>
            <a:r>
              <a:rPr lang="et-EE" altLang="en-US" sz="2500" dirty="0">
                <a:cs typeface="Arial" panose="020B0604020202020204" pitchFamily="34" charset="0"/>
              </a:rPr>
              <a:t> and </a:t>
            </a:r>
            <a:r>
              <a:rPr lang="et-EE" altLang="en-US" sz="2500" dirty="0" err="1">
                <a:cs typeface="Arial" panose="020B0604020202020204" pitchFamily="34" charset="0"/>
              </a:rPr>
              <a:t>Applications</a:t>
            </a:r>
            <a:r>
              <a:rPr lang="et-EE" altLang="en-US" sz="2500" dirty="0">
                <a:cs typeface="Arial" panose="020B0604020202020204" pitchFamily="34" charset="0"/>
              </a:rPr>
              <a:t>, 2003.)</a:t>
            </a:r>
            <a:endParaRPr lang="et-EE" altLang="en-US" sz="2500" dirty="0"/>
          </a:p>
          <a:p>
            <a:pPr marL="0"/>
            <a:endParaRPr lang="et-EE" altLang="en-US" sz="2500" dirty="0">
              <a:cs typeface="Arial" panose="020B0604020202020204" pitchFamily="34" charset="0"/>
            </a:endParaRPr>
          </a:p>
        </p:txBody>
      </p:sp>
      <p:sp>
        <p:nvSpPr>
          <p:cNvPr id="5" name="Title 1"/>
          <p:cNvSpPr txBox="1">
            <a:spLocks/>
          </p:cNvSpPr>
          <p:nvPr/>
        </p:nvSpPr>
        <p:spPr bwMode="auto">
          <a:xfrm>
            <a:off x="1460627" y="0"/>
            <a:ext cx="6817610" cy="655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sz="3200" kern="1200">
                <a:solidFill>
                  <a:schemeClr val="tx1"/>
                </a:solidFill>
                <a:latin typeface="Verdana"/>
                <a:ea typeface="Verdana" pitchFamily="34" charset="0"/>
                <a:cs typeface="Verdana"/>
              </a:defRPr>
            </a:lvl1pPr>
            <a:lvl2pPr algn="l" defTabSz="457200" rtl="0" eaLnBrk="1" fontAlgn="base" hangingPunct="1">
              <a:spcBef>
                <a:spcPct val="0"/>
              </a:spcBef>
              <a:spcAft>
                <a:spcPct val="0"/>
              </a:spcAft>
              <a:defRPr sz="3200">
                <a:solidFill>
                  <a:schemeClr val="tx1"/>
                </a:solidFill>
                <a:latin typeface="Verdana" pitchFamily="34" charset="0"/>
                <a:ea typeface="Verdana" pitchFamily="34" charset="0"/>
                <a:cs typeface="Verdana" pitchFamily="34" charset="0"/>
              </a:defRPr>
            </a:lvl2pPr>
            <a:lvl3pPr algn="l" defTabSz="457200" rtl="0" eaLnBrk="1" fontAlgn="base" hangingPunct="1">
              <a:spcBef>
                <a:spcPct val="0"/>
              </a:spcBef>
              <a:spcAft>
                <a:spcPct val="0"/>
              </a:spcAft>
              <a:defRPr sz="3200">
                <a:solidFill>
                  <a:schemeClr val="tx1"/>
                </a:solidFill>
                <a:latin typeface="Verdana" pitchFamily="34" charset="0"/>
                <a:ea typeface="Verdana" pitchFamily="34" charset="0"/>
                <a:cs typeface="Verdana" pitchFamily="34" charset="0"/>
              </a:defRPr>
            </a:lvl3pPr>
            <a:lvl4pPr algn="l" defTabSz="457200" rtl="0" eaLnBrk="1" fontAlgn="base" hangingPunct="1">
              <a:spcBef>
                <a:spcPct val="0"/>
              </a:spcBef>
              <a:spcAft>
                <a:spcPct val="0"/>
              </a:spcAft>
              <a:defRPr sz="3200">
                <a:solidFill>
                  <a:schemeClr val="tx1"/>
                </a:solidFill>
                <a:latin typeface="Verdana" pitchFamily="34" charset="0"/>
                <a:ea typeface="Verdana" pitchFamily="34" charset="0"/>
                <a:cs typeface="Verdana" pitchFamily="34" charset="0"/>
              </a:defRPr>
            </a:lvl4pPr>
            <a:lvl5pPr algn="l" defTabSz="457200" rtl="0" eaLnBrk="1" fontAlgn="base" hangingPunct="1">
              <a:spcBef>
                <a:spcPct val="0"/>
              </a:spcBef>
              <a:spcAft>
                <a:spcPct val="0"/>
              </a:spcAft>
              <a:defRPr sz="3200">
                <a:solidFill>
                  <a:schemeClr val="tx1"/>
                </a:solidFill>
                <a:latin typeface="Verdana" pitchFamily="34" charset="0"/>
                <a:ea typeface="Verdana" pitchFamily="34" charset="0"/>
                <a:cs typeface="Verdana" pitchFamily="34" charset="0"/>
              </a:defRPr>
            </a:lvl5pPr>
            <a:lvl6pPr marL="457200" algn="l" defTabSz="457200" rtl="0" eaLnBrk="1" fontAlgn="base" hangingPunct="1">
              <a:spcBef>
                <a:spcPct val="0"/>
              </a:spcBef>
              <a:spcAft>
                <a:spcPct val="0"/>
              </a:spcAft>
              <a:defRPr sz="3200">
                <a:solidFill>
                  <a:schemeClr val="tx1"/>
                </a:solidFill>
                <a:latin typeface="Verdana" pitchFamily="34" charset="0"/>
              </a:defRPr>
            </a:lvl6pPr>
            <a:lvl7pPr marL="914400" algn="l" defTabSz="457200" rtl="0" eaLnBrk="1" fontAlgn="base" hangingPunct="1">
              <a:spcBef>
                <a:spcPct val="0"/>
              </a:spcBef>
              <a:spcAft>
                <a:spcPct val="0"/>
              </a:spcAft>
              <a:defRPr sz="3200">
                <a:solidFill>
                  <a:schemeClr val="tx1"/>
                </a:solidFill>
                <a:latin typeface="Verdana" pitchFamily="34" charset="0"/>
              </a:defRPr>
            </a:lvl7pPr>
            <a:lvl8pPr marL="1371600" algn="l" defTabSz="457200" rtl="0" eaLnBrk="1" fontAlgn="base" hangingPunct="1">
              <a:spcBef>
                <a:spcPct val="0"/>
              </a:spcBef>
              <a:spcAft>
                <a:spcPct val="0"/>
              </a:spcAft>
              <a:defRPr sz="3200">
                <a:solidFill>
                  <a:schemeClr val="tx1"/>
                </a:solidFill>
                <a:latin typeface="Verdana" pitchFamily="34" charset="0"/>
              </a:defRPr>
            </a:lvl8pPr>
            <a:lvl9pPr marL="1828800" algn="l" defTabSz="457200" rtl="0" eaLnBrk="1" fontAlgn="base" hangingPunct="1">
              <a:spcBef>
                <a:spcPct val="0"/>
              </a:spcBef>
              <a:spcAft>
                <a:spcPct val="0"/>
              </a:spcAft>
              <a:defRPr sz="3200">
                <a:solidFill>
                  <a:schemeClr val="tx1"/>
                </a:solidFill>
                <a:latin typeface="Verdana" pitchFamily="34" charset="0"/>
              </a:defRPr>
            </a:lvl9pPr>
          </a:lstStyle>
          <a:p>
            <a:pPr algn="r"/>
            <a:r>
              <a:rPr lang="et-EE" altLang="en-US" sz="2700" dirty="0" smtClean="0">
                <a:latin typeface="Arial" panose="020B0604020202020204" pitchFamily="34" charset="0"/>
                <a:cs typeface="Arial" panose="020B0604020202020204" pitchFamily="34" charset="0"/>
              </a:rPr>
              <a:t>ÜLDIST</a:t>
            </a:r>
            <a:endParaRPr lang="en-GB" altLang="en-US" sz="27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9928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2483768" y="40849"/>
            <a:ext cx="6624736" cy="456535"/>
          </a:xfrm>
          <a:prstGeom prst="rect">
            <a:avLst/>
          </a:prstGeom>
        </p:spPr>
        <p:txBody>
          <a:bodyPr wrap="square">
            <a:spAutoFit/>
          </a:bodyPr>
          <a:lstStyle/>
          <a:p>
            <a:pPr algn="ctr">
              <a:lnSpc>
                <a:spcPct val="150000"/>
              </a:lnSpc>
              <a:spcAft>
                <a:spcPts val="0"/>
              </a:spcAft>
            </a:pPr>
            <a:r>
              <a:rPr lang="et-EE" b="1" dirty="0" smtClean="0">
                <a:solidFill>
                  <a:srgbClr val="000000"/>
                </a:solidFill>
                <a:ea typeface="Times New Roman" panose="02020603050405020304" pitchFamily="18" charset="0"/>
                <a:cs typeface="Arial" panose="020B0604020202020204" pitchFamily="34" charset="0"/>
              </a:rPr>
              <a:t>Kaskaad </a:t>
            </a:r>
            <a:r>
              <a:rPr lang="et-EE" b="1" dirty="0">
                <a:solidFill>
                  <a:srgbClr val="000000"/>
                </a:solidFill>
                <a:ea typeface="Times New Roman" panose="02020603050405020304" pitchFamily="18" charset="0"/>
                <a:cs typeface="Arial" panose="020B0604020202020204" pitchFamily="34" charset="0"/>
              </a:rPr>
              <a:t>aurukompressor-külmutusseadet</a:t>
            </a:r>
          </a:p>
        </p:txBody>
      </p:sp>
      <p:sp>
        <p:nvSpPr>
          <p:cNvPr id="2" name="Rectangle 1"/>
          <p:cNvSpPr/>
          <p:nvPr/>
        </p:nvSpPr>
        <p:spPr>
          <a:xfrm>
            <a:off x="1475656" y="1720840"/>
            <a:ext cx="7668344" cy="2723823"/>
          </a:xfrm>
          <a:prstGeom prst="rect">
            <a:avLst/>
          </a:prstGeom>
        </p:spPr>
        <p:txBody>
          <a:bodyPr wrap="square">
            <a:spAutoFit/>
          </a:bodyPr>
          <a:lstStyle/>
          <a:p>
            <a:pPr algn="just">
              <a:lnSpc>
                <a:spcPct val="150000"/>
              </a:lnSpc>
              <a:spcAft>
                <a:spcPts val="0"/>
              </a:spcAft>
            </a:pPr>
            <a:r>
              <a:rPr lang="et-EE" dirty="0">
                <a:ea typeface="Times New Roman" panose="02020603050405020304" pitchFamily="18" charset="0"/>
                <a:cs typeface="Arial" panose="020B0604020202020204" pitchFamily="34" charset="0"/>
              </a:rPr>
              <a:t>Madalamate külmutustemperatuuride saamiseks kasutatakse </a:t>
            </a:r>
            <a:r>
              <a:rPr lang="et-EE" b="1" i="1" dirty="0">
                <a:ea typeface="Times New Roman" panose="02020603050405020304" pitchFamily="18" charset="0"/>
                <a:cs typeface="Arial" panose="020B0604020202020204" pitchFamily="34" charset="0"/>
              </a:rPr>
              <a:t>kaskaad aurukompressor-külmutusseadet</a:t>
            </a:r>
            <a:endParaRPr lang="en-US" b="1" i="1" dirty="0">
              <a:ea typeface="Times New Roman" panose="02020603050405020304" pitchFamily="18" charset="0"/>
              <a:cs typeface="Arial" panose="020B0604020202020204" pitchFamily="34" charset="0"/>
            </a:endParaRPr>
          </a:p>
          <a:p>
            <a:pPr algn="just">
              <a:lnSpc>
                <a:spcPct val="150000"/>
              </a:lnSpc>
              <a:spcAft>
                <a:spcPts val="0"/>
              </a:spcAft>
            </a:pPr>
            <a:r>
              <a:rPr lang="et-EE" dirty="0">
                <a:ea typeface="Times New Roman" panose="02020603050405020304" pitchFamily="18" charset="0"/>
                <a:cs typeface="Arial" panose="020B0604020202020204" pitchFamily="34" charset="0"/>
              </a:rPr>
              <a:t> </a:t>
            </a:r>
            <a:endParaRPr lang="en-US" dirty="0">
              <a:ea typeface="Times New Roman" panose="02020603050405020304" pitchFamily="18" charset="0"/>
              <a:cs typeface="Arial" panose="020B0604020202020204" pitchFamily="34" charset="0"/>
            </a:endParaRPr>
          </a:p>
          <a:p>
            <a:pPr algn="just">
              <a:lnSpc>
                <a:spcPct val="150000"/>
              </a:lnSpc>
              <a:spcAft>
                <a:spcPts val="0"/>
              </a:spcAft>
            </a:pPr>
            <a:r>
              <a:rPr lang="et-EE" sz="2000" b="1" dirty="0">
                <a:solidFill>
                  <a:srgbClr val="AC0000"/>
                </a:solidFill>
                <a:ea typeface="Times New Roman" panose="02020603050405020304" pitchFamily="18" charset="0"/>
                <a:cs typeface="Arial" panose="020B0604020202020204" pitchFamily="34" charset="0"/>
              </a:rPr>
              <a:t>Sellises külmutusseadmes on järjestikku lülitatud mitu külmutusseadet selliselt, et esimese seadme jahutuskamber on teise kondensaatoriks.</a:t>
            </a:r>
            <a:endParaRPr lang="en-US" sz="2000" b="1" dirty="0">
              <a:solidFill>
                <a:srgbClr val="AC0000"/>
              </a:solidFill>
              <a:effectLst/>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12243261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2483768" y="40849"/>
            <a:ext cx="6624736" cy="456535"/>
          </a:xfrm>
          <a:prstGeom prst="rect">
            <a:avLst/>
          </a:prstGeom>
        </p:spPr>
        <p:txBody>
          <a:bodyPr wrap="square">
            <a:spAutoFit/>
          </a:bodyPr>
          <a:lstStyle/>
          <a:p>
            <a:pPr algn="ctr">
              <a:lnSpc>
                <a:spcPct val="150000"/>
              </a:lnSpc>
              <a:spcAft>
                <a:spcPts val="0"/>
              </a:spcAft>
            </a:pPr>
            <a:r>
              <a:rPr lang="et-EE" b="1" dirty="0" smtClean="0">
                <a:solidFill>
                  <a:srgbClr val="000000"/>
                </a:solidFill>
                <a:ea typeface="Times New Roman" panose="02020603050405020304" pitchFamily="18" charset="0"/>
                <a:cs typeface="Arial" panose="020B0604020202020204" pitchFamily="34" charset="0"/>
              </a:rPr>
              <a:t>Kaskaad </a:t>
            </a:r>
            <a:r>
              <a:rPr lang="et-EE" b="1" dirty="0">
                <a:solidFill>
                  <a:srgbClr val="000000"/>
                </a:solidFill>
                <a:ea typeface="Times New Roman" panose="02020603050405020304" pitchFamily="18" charset="0"/>
                <a:cs typeface="Arial" panose="020B0604020202020204" pitchFamily="34" charset="0"/>
              </a:rPr>
              <a:t>aurukompressor-külmutusseadet</a:t>
            </a:r>
          </a:p>
        </p:txBody>
      </p:sp>
      <p:pic>
        <p:nvPicPr>
          <p:cNvPr id="5" name="Picture 4" descr="cascad"/>
          <p:cNvPicPr/>
          <p:nvPr/>
        </p:nvPicPr>
        <p:blipFill>
          <a:blip r:embed="rId3">
            <a:extLst>
              <a:ext uri="{28A0092B-C50C-407E-A947-70E740481C1C}">
                <a14:useLocalDpi xmlns:a14="http://schemas.microsoft.com/office/drawing/2010/main" val="0"/>
              </a:ext>
            </a:extLst>
          </a:blip>
          <a:srcRect/>
          <a:stretch>
            <a:fillRect/>
          </a:stretch>
        </p:blipFill>
        <p:spPr bwMode="auto">
          <a:xfrm>
            <a:off x="48245" y="465272"/>
            <a:ext cx="9060259" cy="5544616"/>
          </a:xfrm>
          <a:prstGeom prst="rect">
            <a:avLst/>
          </a:prstGeom>
          <a:noFill/>
          <a:ln>
            <a:noFill/>
          </a:ln>
        </p:spPr>
      </p:pic>
      <p:sp>
        <p:nvSpPr>
          <p:cNvPr id="3" name="Rectangle 2"/>
          <p:cNvSpPr>
            <a:spLocks noChangeArrowheads="1"/>
          </p:cNvSpPr>
          <p:nvPr/>
        </p:nvSpPr>
        <p:spPr bwMode="auto">
          <a:xfrm>
            <a:off x="3739107" y="5873115"/>
            <a:ext cx="12284182" cy="4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3154032535"/>
              </p:ext>
            </p:extLst>
          </p:nvPr>
        </p:nvGraphicFramePr>
        <p:xfrm>
          <a:off x="3495380" y="5805264"/>
          <a:ext cx="5142572" cy="864096"/>
        </p:xfrm>
        <a:graphic>
          <a:graphicData uri="http://schemas.openxmlformats.org/presentationml/2006/ole">
            <mc:AlternateContent xmlns:mc="http://schemas.openxmlformats.org/markup-compatibility/2006">
              <mc:Choice xmlns:v="urn:schemas-microsoft-com:vml" Requires="v">
                <p:oleObj spid="_x0000_s8285" name="Equation" r:id="rId4" imgW="2717800" imgH="457200" progId="Equation.3">
                  <p:embed/>
                </p:oleObj>
              </mc:Choice>
              <mc:Fallback>
                <p:oleObj name="Equation" r:id="rId4" imgW="2717800" imgH="457200" progId="Equation.3">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95380" y="5805264"/>
                        <a:ext cx="5142572" cy="864096"/>
                      </a:xfrm>
                      <a:prstGeom prst="rect">
                        <a:avLst/>
                      </a:prstGeom>
                      <a:noFill/>
                    </p:spPr>
                  </p:pic>
                </p:oleObj>
              </mc:Fallback>
            </mc:AlternateContent>
          </a:graphicData>
        </a:graphic>
      </p:graphicFrame>
    </p:spTree>
    <p:extLst>
      <p:ext uri="{BB962C8B-B14F-4D97-AF65-F5344CB8AC3E}">
        <p14:creationId xmlns:p14="http://schemas.microsoft.com/office/powerpoint/2010/main" val="223345922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2483768" y="116632"/>
            <a:ext cx="6624736" cy="369332"/>
          </a:xfrm>
          <a:prstGeom prst="rect">
            <a:avLst/>
          </a:prstGeom>
        </p:spPr>
        <p:txBody>
          <a:bodyPr wrap="square">
            <a:spAutoFit/>
          </a:bodyPr>
          <a:lstStyle/>
          <a:p>
            <a:r>
              <a:rPr lang="et-EE" b="1" dirty="0"/>
              <a:t>Kombineeritud </a:t>
            </a:r>
            <a:r>
              <a:rPr lang="et-EE" b="1" dirty="0" err="1"/>
              <a:t>mitmeastmelised</a:t>
            </a:r>
            <a:r>
              <a:rPr lang="et-EE" b="1" dirty="0"/>
              <a:t> külmutusseadmed</a:t>
            </a:r>
            <a:endParaRPr lang="en-US" dirty="0"/>
          </a:p>
        </p:txBody>
      </p:sp>
      <p:pic>
        <p:nvPicPr>
          <p:cNvPr id="5" name="Picture 4" descr="multi"/>
          <p:cNvPicPr/>
          <p:nvPr/>
        </p:nvPicPr>
        <p:blipFill>
          <a:blip r:embed="rId2">
            <a:extLst>
              <a:ext uri="{28A0092B-C50C-407E-A947-70E740481C1C}">
                <a14:useLocalDpi xmlns:a14="http://schemas.microsoft.com/office/drawing/2010/main" val="0"/>
              </a:ext>
            </a:extLst>
          </a:blip>
          <a:srcRect/>
          <a:stretch>
            <a:fillRect/>
          </a:stretch>
        </p:blipFill>
        <p:spPr bwMode="auto">
          <a:xfrm>
            <a:off x="16272" y="485964"/>
            <a:ext cx="9020224" cy="6372036"/>
          </a:xfrm>
          <a:prstGeom prst="rect">
            <a:avLst/>
          </a:prstGeom>
          <a:noFill/>
          <a:ln>
            <a:noFill/>
          </a:ln>
        </p:spPr>
      </p:pic>
    </p:spTree>
    <p:extLst>
      <p:ext uri="{BB962C8B-B14F-4D97-AF65-F5344CB8AC3E}">
        <p14:creationId xmlns:p14="http://schemas.microsoft.com/office/powerpoint/2010/main" val="113943769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2483768" y="116632"/>
            <a:ext cx="6624736" cy="369332"/>
          </a:xfrm>
          <a:prstGeom prst="rect">
            <a:avLst/>
          </a:prstGeom>
        </p:spPr>
        <p:txBody>
          <a:bodyPr wrap="square">
            <a:spAutoFit/>
          </a:bodyPr>
          <a:lstStyle/>
          <a:p>
            <a:r>
              <a:rPr lang="et-EE" b="1" dirty="0"/>
              <a:t>Kombineeritud </a:t>
            </a:r>
            <a:r>
              <a:rPr lang="et-EE" b="1" dirty="0" err="1"/>
              <a:t>mitmeastmelised</a:t>
            </a:r>
            <a:r>
              <a:rPr lang="et-EE" b="1" dirty="0"/>
              <a:t> külmutusseadmed</a:t>
            </a:r>
            <a:endParaRPr lang="en-US" dirty="0"/>
          </a:p>
        </p:txBody>
      </p:sp>
      <p:sp>
        <p:nvSpPr>
          <p:cNvPr id="2" name="Rectangle 1"/>
          <p:cNvSpPr/>
          <p:nvPr/>
        </p:nvSpPr>
        <p:spPr>
          <a:xfrm>
            <a:off x="0" y="764704"/>
            <a:ext cx="8964488" cy="1477328"/>
          </a:xfrm>
          <a:prstGeom prst="rect">
            <a:avLst/>
          </a:prstGeom>
          <a:solidFill>
            <a:schemeClr val="bg1"/>
          </a:solidFill>
        </p:spPr>
        <p:txBody>
          <a:bodyPr wrap="square">
            <a:spAutoFit/>
          </a:bodyPr>
          <a:lstStyle/>
          <a:p>
            <a:pPr algn="just">
              <a:spcAft>
                <a:spcPts val="0"/>
              </a:spcAft>
            </a:pPr>
            <a:r>
              <a:rPr lang="et-EE" dirty="0">
                <a:ea typeface="Times New Roman" panose="02020603050405020304" pitchFamily="18" charset="0"/>
                <a:cs typeface="Arial" panose="020B0604020202020204" pitchFamily="34" charset="0"/>
              </a:rPr>
              <a:t>Skeemilt on näha, et </a:t>
            </a:r>
            <a:r>
              <a:rPr lang="et-EE" b="1" i="1" dirty="0">
                <a:ea typeface="Times New Roman" panose="02020603050405020304" pitchFamily="18" charset="0"/>
                <a:cs typeface="Arial" panose="020B0604020202020204" pitchFamily="34" charset="0"/>
              </a:rPr>
              <a:t>külmaagens paisub </a:t>
            </a:r>
            <a:r>
              <a:rPr lang="et-EE" b="1" i="1" dirty="0" smtClean="0">
                <a:ea typeface="Times New Roman" panose="02020603050405020304" pitchFamily="18" charset="0"/>
                <a:cs typeface="Arial" panose="020B0604020202020204" pitchFamily="34" charset="0"/>
              </a:rPr>
              <a:t>esimeses </a:t>
            </a:r>
            <a:r>
              <a:rPr lang="et-EE" b="1" i="1" dirty="0">
                <a:ea typeface="Times New Roman" panose="02020603050405020304" pitchFamily="18" charset="0"/>
                <a:cs typeface="Arial" panose="020B0604020202020204" pitchFamily="34" charset="0"/>
              </a:rPr>
              <a:t>drosselis kuni vahekambri rõhuni.</a:t>
            </a:r>
            <a:r>
              <a:rPr lang="et-EE" dirty="0">
                <a:ea typeface="Times New Roman" panose="02020603050405020304" pitchFamily="18" charset="0"/>
                <a:cs typeface="Arial" panose="020B0604020202020204" pitchFamily="34" charset="0"/>
              </a:rPr>
              <a:t> Osa agensist aurustub. Küllastunud aur (punkt 3) seguneb </a:t>
            </a:r>
            <a:r>
              <a:rPr lang="et-EE" dirty="0" err="1">
                <a:ea typeface="Times New Roman" panose="02020603050405020304" pitchFamily="18" charset="0"/>
                <a:cs typeface="Arial" panose="020B0604020202020204" pitchFamily="34" charset="0"/>
              </a:rPr>
              <a:t>ülekuumendatud</a:t>
            </a:r>
            <a:r>
              <a:rPr lang="et-EE" dirty="0">
                <a:ea typeface="Times New Roman" panose="02020603050405020304" pitchFamily="18" charset="0"/>
                <a:cs typeface="Arial" panose="020B0604020202020204" pitchFamily="34" charset="0"/>
              </a:rPr>
              <a:t> agensiga, mis on väljunud madalrõhukompressorist (punkt 2).</a:t>
            </a:r>
            <a:endParaRPr lang="en-US" sz="1600" dirty="0">
              <a:ea typeface="Times New Roman" panose="02020603050405020304" pitchFamily="18" charset="0"/>
              <a:cs typeface="Arial" panose="020B0604020202020204" pitchFamily="34" charset="0"/>
            </a:endParaRPr>
          </a:p>
          <a:p>
            <a:pPr algn="just">
              <a:spcAft>
                <a:spcPts val="0"/>
              </a:spcAft>
            </a:pPr>
            <a:r>
              <a:rPr lang="et-EE" dirty="0">
                <a:ea typeface="Times New Roman" panose="02020603050405020304" pitchFamily="18" charset="0"/>
                <a:cs typeface="Arial" panose="020B0604020202020204" pitchFamily="34" charset="0"/>
              </a:rPr>
              <a:t>Segu saavutab oleku 9.</a:t>
            </a:r>
            <a:endParaRPr lang="en-US" sz="1600" dirty="0">
              <a:ea typeface="Times New Roman" panose="02020603050405020304" pitchFamily="18" charset="0"/>
              <a:cs typeface="Arial" panose="020B0604020202020204" pitchFamily="34" charset="0"/>
            </a:endParaRPr>
          </a:p>
          <a:p>
            <a:pPr algn="just">
              <a:spcAft>
                <a:spcPts val="0"/>
              </a:spcAft>
            </a:pPr>
            <a:r>
              <a:rPr lang="et-EE" dirty="0">
                <a:ea typeface="Times New Roman" panose="02020603050405020304" pitchFamily="18" charset="0"/>
                <a:cs typeface="Arial" panose="020B0604020202020204" pitchFamily="34" charset="0"/>
              </a:rPr>
              <a:t>Küllastunud vedelik (olek 7) paisub teises drosselis olekuni 8.</a:t>
            </a:r>
            <a:endParaRPr lang="en-US" sz="1600" dirty="0">
              <a:effectLst/>
              <a:ea typeface="Times New Roman" panose="02020603050405020304" pitchFamily="18" charset="0"/>
              <a:cs typeface="Arial" panose="020B0604020202020204" pitchFamily="34" charset="0"/>
            </a:endParaRPr>
          </a:p>
        </p:txBody>
      </p:sp>
      <p:pic>
        <p:nvPicPr>
          <p:cNvPr id="6" name="Picture 5" descr="multi"/>
          <p:cNvPicPr/>
          <p:nvPr/>
        </p:nvPicPr>
        <p:blipFill>
          <a:blip r:embed="rId2">
            <a:extLst>
              <a:ext uri="{28A0092B-C50C-407E-A947-70E740481C1C}">
                <a14:useLocalDpi xmlns:a14="http://schemas.microsoft.com/office/drawing/2010/main" val="0"/>
              </a:ext>
            </a:extLst>
          </a:blip>
          <a:srcRect/>
          <a:stretch>
            <a:fillRect/>
          </a:stretch>
        </p:blipFill>
        <p:spPr bwMode="auto">
          <a:xfrm>
            <a:off x="1691680" y="2598003"/>
            <a:ext cx="6552728" cy="4259997"/>
          </a:xfrm>
          <a:prstGeom prst="rect">
            <a:avLst/>
          </a:prstGeom>
          <a:noFill/>
          <a:ln>
            <a:noFill/>
          </a:ln>
        </p:spPr>
      </p:pic>
    </p:spTree>
    <p:extLst>
      <p:ext uri="{BB962C8B-B14F-4D97-AF65-F5344CB8AC3E}">
        <p14:creationId xmlns:p14="http://schemas.microsoft.com/office/powerpoint/2010/main" val="45529089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2483768" y="116632"/>
            <a:ext cx="6624736" cy="369332"/>
          </a:xfrm>
          <a:prstGeom prst="rect">
            <a:avLst/>
          </a:prstGeom>
        </p:spPr>
        <p:txBody>
          <a:bodyPr wrap="square">
            <a:spAutoFit/>
          </a:bodyPr>
          <a:lstStyle/>
          <a:p>
            <a:r>
              <a:rPr lang="et-EE" b="1" dirty="0"/>
              <a:t>Kombineeritud otstarbega külmutusseade</a:t>
            </a:r>
            <a:endParaRPr lang="en-US" dirty="0"/>
          </a:p>
        </p:txBody>
      </p:sp>
      <p:sp>
        <p:nvSpPr>
          <p:cNvPr id="3" name="Rectangle 2"/>
          <p:cNvSpPr/>
          <p:nvPr/>
        </p:nvSpPr>
        <p:spPr>
          <a:xfrm>
            <a:off x="1547664" y="692696"/>
            <a:ext cx="7560840" cy="707886"/>
          </a:xfrm>
          <a:prstGeom prst="rect">
            <a:avLst/>
          </a:prstGeom>
        </p:spPr>
        <p:txBody>
          <a:bodyPr wrap="square">
            <a:spAutoFit/>
          </a:bodyPr>
          <a:lstStyle/>
          <a:p>
            <a:pPr algn="just">
              <a:spcAft>
                <a:spcPts val="0"/>
              </a:spcAft>
            </a:pPr>
            <a:r>
              <a:rPr lang="et-EE" sz="2000" dirty="0">
                <a:ea typeface="Times New Roman" panose="02020603050405020304" pitchFamily="18" charset="0"/>
                <a:cs typeface="Arial" panose="020B0604020202020204" pitchFamily="34" charset="0"/>
              </a:rPr>
              <a:t>Vajatakse ja sageli erinevaid külmatemperatuure. Lahendus on esitatud alljärgneval joonisel:</a:t>
            </a:r>
            <a:endParaRPr lang="en-US" sz="2000" dirty="0">
              <a:effectLst/>
              <a:ea typeface="Times New Roman" panose="02020603050405020304" pitchFamily="18" charset="0"/>
              <a:cs typeface="Arial" panose="020B0604020202020204" pitchFamily="34" charset="0"/>
            </a:endParaRPr>
          </a:p>
        </p:txBody>
      </p:sp>
      <p:pic>
        <p:nvPicPr>
          <p:cNvPr id="7" name="Picture 6" descr="kombi"/>
          <p:cNvPicPr/>
          <p:nvPr/>
        </p:nvPicPr>
        <p:blipFill>
          <a:blip r:embed="rId2">
            <a:extLst>
              <a:ext uri="{28A0092B-C50C-407E-A947-70E740481C1C}">
                <a14:useLocalDpi xmlns:a14="http://schemas.microsoft.com/office/drawing/2010/main" val="0"/>
              </a:ext>
            </a:extLst>
          </a:blip>
          <a:srcRect/>
          <a:stretch>
            <a:fillRect/>
          </a:stretch>
        </p:blipFill>
        <p:spPr bwMode="auto">
          <a:xfrm>
            <a:off x="35496" y="1400582"/>
            <a:ext cx="9073008" cy="5340786"/>
          </a:xfrm>
          <a:prstGeom prst="rect">
            <a:avLst/>
          </a:prstGeom>
          <a:noFill/>
          <a:ln>
            <a:noFill/>
          </a:ln>
        </p:spPr>
      </p:pic>
    </p:spTree>
    <p:extLst>
      <p:ext uri="{BB962C8B-B14F-4D97-AF65-F5344CB8AC3E}">
        <p14:creationId xmlns:p14="http://schemas.microsoft.com/office/powerpoint/2010/main" val="276008273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2411760" y="3023954"/>
            <a:ext cx="5207388" cy="477054"/>
          </a:xfrm>
          <a:prstGeom prst="rect">
            <a:avLst/>
          </a:prstGeom>
          <a:noFill/>
        </p:spPr>
        <p:txBody>
          <a:bodyPr wrap="none" rtlCol="0">
            <a:spAutoFit/>
          </a:bodyPr>
          <a:lstStyle/>
          <a:p>
            <a:r>
              <a:rPr lang="et-EE" sz="2500" cap="all" dirty="0" smtClean="0"/>
              <a:t>Soojuspumpade kasutamine</a:t>
            </a:r>
            <a:endParaRPr lang="en-US" sz="2500" cap="all" dirty="0"/>
          </a:p>
        </p:txBody>
      </p:sp>
    </p:spTree>
    <p:extLst>
      <p:ext uri="{BB962C8B-B14F-4D97-AF65-F5344CB8AC3E}">
        <p14:creationId xmlns:p14="http://schemas.microsoft.com/office/powerpoint/2010/main" val="184140747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331640" y="1039604"/>
            <a:ext cx="5904656" cy="5530364"/>
          </a:xfrm>
          <a:prstGeom prst="rect">
            <a:avLst/>
          </a:prstGeom>
        </p:spPr>
      </p:pic>
      <p:sp>
        <p:nvSpPr>
          <p:cNvPr id="5" name="TextBox 4"/>
          <p:cNvSpPr txBox="1"/>
          <p:nvPr/>
        </p:nvSpPr>
        <p:spPr>
          <a:xfrm>
            <a:off x="5148064" y="188640"/>
            <a:ext cx="3095719" cy="646331"/>
          </a:xfrm>
          <a:prstGeom prst="rect">
            <a:avLst/>
          </a:prstGeom>
          <a:noFill/>
        </p:spPr>
        <p:txBody>
          <a:bodyPr wrap="none" rtlCol="0">
            <a:spAutoFit/>
          </a:bodyPr>
          <a:lstStyle/>
          <a:p>
            <a:r>
              <a:rPr lang="et-EE" dirty="0" smtClean="0"/>
              <a:t>Soojuspumpade kasutamine</a:t>
            </a:r>
          </a:p>
          <a:p>
            <a:pPr algn="r"/>
            <a:r>
              <a:rPr lang="et-EE" dirty="0" smtClean="0"/>
              <a:t>LIIGID</a:t>
            </a:r>
          </a:p>
        </p:txBody>
      </p:sp>
      <p:sp>
        <p:nvSpPr>
          <p:cNvPr id="6" name="Rectangle 5"/>
          <p:cNvSpPr/>
          <p:nvPr/>
        </p:nvSpPr>
        <p:spPr>
          <a:xfrm>
            <a:off x="1475656" y="1556792"/>
            <a:ext cx="5472608" cy="2808312"/>
          </a:xfrm>
          <a:prstGeom prst="rect">
            <a:avLst/>
          </a:prstGeom>
          <a:no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1475656" y="4437112"/>
            <a:ext cx="5472608" cy="1080120"/>
          </a:xfrm>
          <a:prstGeom prst="rect">
            <a:avLst/>
          </a:prstGeom>
          <a:no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1475656" y="5589240"/>
            <a:ext cx="5472608" cy="1080120"/>
          </a:xfrm>
          <a:prstGeom prst="rect">
            <a:avLst/>
          </a:prstGeom>
          <a:no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1829001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p:cNvSpPr txBox="1"/>
          <p:nvPr/>
        </p:nvSpPr>
        <p:spPr>
          <a:xfrm>
            <a:off x="5148064" y="188640"/>
            <a:ext cx="3095719" cy="369332"/>
          </a:xfrm>
          <a:prstGeom prst="rect">
            <a:avLst/>
          </a:prstGeom>
          <a:noFill/>
        </p:spPr>
        <p:txBody>
          <a:bodyPr wrap="none" rtlCol="0">
            <a:spAutoFit/>
          </a:bodyPr>
          <a:lstStyle/>
          <a:p>
            <a:r>
              <a:rPr lang="et-EE" dirty="0" smtClean="0"/>
              <a:t>Soojuspumpade kasutamine</a:t>
            </a:r>
            <a:endParaRPr lang="en-US" dirty="0"/>
          </a:p>
        </p:txBody>
      </p:sp>
      <p:pic>
        <p:nvPicPr>
          <p:cNvPr id="19458" name="Picture 2" descr="Figure 4.2 Types of heat pumps (here, the first part refers to the heat source for the outdoor coil during the heating process and the second part indicates the medium treated by the refrigerant in the indoor coi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45" y="836712"/>
            <a:ext cx="9153843" cy="5544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255772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p:cNvSpPr txBox="1"/>
          <p:nvPr/>
        </p:nvSpPr>
        <p:spPr>
          <a:xfrm>
            <a:off x="2953595" y="188640"/>
            <a:ext cx="3493329" cy="369332"/>
          </a:xfrm>
          <a:prstGeom prst="rect">
            <a:avLst/>
          </a:prstGeom>
          <a:noFill/>
        </p:spPr>
        <p:txBody>
          <a:bodyPr wrap="none" rtlCol="0">
            <a:spAutoFit/>
          </a:bodyPr>
          <a:lstStyle/>
          <a:p>
            <a:r>
              <a:rPr lang="et-EE" dirty="0" smtClean="0"/>
              <a:t>Tavaliselt kasutatakse elamutes.</a:t>
            </a:r>
            <a:endParaRPr lang="en-US" dirty="0"/>
          </a:p>
        </p:txBody>
      </p:sp>
      <p:pic>
        <p:nvPicPr>
          <p:cNvPr id="19458" name="Picture 2" descr="Figure 4.2 Types of heat pumps (here, the first part refers to the heat source for the outdoor coil during the heating process and the second part indicates the medium treated by the refrigerant in the indoor coi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45" y="836712"/>
            <a:ext cx="9153843" cy="5544616"/>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le 2"/>
          <p:cNvSpPr/>
          <p:nvPr/>
        </p:nvSpPr>
        <p:spPr>
          <a:xfrm>
            <a:off x="683568" y="2636912"/>
            <a:ext cx="3528392" cy="1728192"/>
          </a:xfrm>
          <a:prstGeom prst="round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p>
        </p:txBody>
      </p:sp>
      <p:sp>
        <p:nvSpPr>
          <p:cNvPr id="6" name="Rounded Rectangle 5"/>
          <p:cNvSpPr/>
          <p:nvPr/>
        </p:nvSpPr>
        <p:spPr>
          <a:xfrm>
            <a:off x="107504" y="4607808"/>
            <a:ext cx="4464496" cy="1728192"/>
          </a:xfrm>
          <a:prstGeom prst="round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ounded Rectangle 6"/>
          <p:cNvSpPr/>
          <p:nvPr/>
        </p:nvSpPr>
        <p:spPr>
          <a:xfrm>
            <a:off x="4700260" y="4602976"/>
            <a:ext cx="4464496" cy="1728192"/>
          </a:xfrm>
          <a:prstGeom prst="round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ounded Rectangle 7"/>
          <p:cNvSpPr/>
          <p:nvPr/>
        </p:nvSpPr>
        <p:spPr>
          <a:xfrm>
            <a:off x="5292080" y="2735414"/>
            <a:ext cx="3882008" cy="1728192"/>
          </a:xfrm>
          <a:prstGeom prst="round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 name="Straight Arrow Connector 8"/>
          <p:cNvCxnSpPr/>
          <p:nvPr/>
        </p:nvCxnSpPr>
        <p:spPr>
          <a:xfrm flipH="1">
            <a:off x="3203848" y="594008"/>
            <a:ext cx="432048" cy="2330936"/>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a:off x="5291708" y="640708"/>
            <a:ext cx="432420" cy="2284236"/>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flipH="1">
            <a:off x="3563888" y="620688"/>
            <a:ext cx="432048" cy="4248472"/>
          </a:xfrm>
          <a:prstGeom prst="straightConnector1">
            <a:avLst/>
          </a:prstGeom>
          <a:ln>
            <a:solidFill>
              <a:schemeClr val="tx1"/>
            </a:solidFill>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4670159" y="651684"/>
            <a:ext cx="621921" cy="4171962"/>
          </a:xfrm>
          <a:prstGeom prst="straightConnector1">
            <a:avLst/>
          </a:prstGeom>
          <a:ln>
            <a:solidFill>
              <a:schemeClr val="tx1"/>
            </a:solidFill>
            <a:prstDash val="sysDot"/>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9919685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702655"/>
            <a:ext cx="9144000" cy="5452689"/>
          </a:xfrm>
          <a:prstGeom prst="rect">
            <a:avLst/>
          </a:prstGeom>
        </p:spPr>
      </p:pic>
      <p:sp>
        <p:nvSpPr>
          <p:cNvPr id="5" name="TextBox 4"/>
          <p:cNvSpPr txBox="1"/>
          <p:nvPr/>
        </p:nvSpPr>
        <p:spPr>
          <a:xfrm>
            <a:off x="5364088" y="179348"/>
            <a:ext cx="2941831" cy="369332"/>
          </a:xfrm>
          <a:prstGeom prst="rect">
            <a:avLst/>
          </a:prstGeom>
          <a:noFill/>
        </p:spPr>
        <p:txBody>
          <a:bodyPr wrap="none" rtlCol="0">
            <a:spAutoFit/>
          </a:bodyPr>
          <a:lstStyle/>
          <a:p>
            <a:r>
              <a:rPr lang="et-EE" dirty="0" smtClean="0"/>
              <a:t>ÕHK-ÕHK SOOJUSPUMP</a:t>
            </a:r>
            <a:endParaRPr lang="en-US" dirty="0"/>
          </a:p>
        </p:txBody>
      </p:sp>
    </p:spTree>
    <p:extLst>
      <p:ext uri="{BB962C8B-B14F-4D97-AF65-F5344CB8AC3E}">
        <p14:creationId xmlns:p14="http://schemas.microsoft.com/office/powerpoint/2010/main" val="14125946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691680" y="557972"/>
            <a:ext cx="3168696" cy="3024336"/>
          </a:xfrm>
          <a:prstGeom prst="rect">
            <a:avLst/>
          </a:prstGeom>
        </p:spPr>
      </p:pic>
      <p:pic>
        <p:nvPicPr>
          <p:cNvPr id="1026" name="Picture 2" descr="Pildiotsingu потение tulemu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1680" y="3645024"/>
            <a:ext cx="3168696" cy="202004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4896544" y="2897068"/>
            <a:ext cx="4211960" cy="1107996"/>
          </a:xfrm>
          <a:prstGeom prst="rect">
            <a:avLst/>
          </a:prstGeom>
        </p:spPr>
        <p:txBody>
          <a:bodyPr wrap="square">
            <a:spAutoFit/>
          </a:bodyPr>
          <a:lstStyle/>
          <a:p>
            <a:pPr marL="0"/>
            <a:r>
              <a:rPr lang="et-EE" altLang="en-US" sz="2200" b="1" dirty="0" smtClean="0">
                <a:solidFill>
                  <a:srgbClr val="AC0000"/>
                </a:solidFill>
                <a:cs typeface="Arial" panose="020B0604020202020204" pitchFamily="34" charset="0"/>
              </a:rPr>
              <a:t>…. mis </a:t>
            </a:r>
            <a:r>
              <a:rPr lang="et-EE" altLang="en-US" sz="2200" b="1" dirty="0">
                <a:solidFill>
                  <a:srgbClr val="AC0000"/>
                </a:solidFill>
                <a:cs typeface="Arial" panose="020B0604020202020204" pitchFamily="34" charset="0"/>
              </a:rPr>
              <a:t>on märjaks saanud ja hakkab kuivama õhus, tundub külmana. </a:t>
            </a:r>
          </a:p>
        </p:txBody>
      </p:sp>
      <p:sp>
        <p:nvSpPr>
          <p:cNvPr id="8" name="Title 1"/>
          <p:cNvSpPr txBox="1">
            <a:spLocks/>
          </p:cNvSpPr>
          <p:nvPr/>
        </p:nvSpPr>
        <p:spPr bwMode="auto">
          <a:xfrm>
            <a:off x="1460627" y="0"/>
            <a:ext cx="6817610" cy="655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sz="3200" kern="1200">
                <a:solidFill>
                  <a:schemeClr val="tx1"/>
                </a:solidFill>
                <a:latin typeface="Verdana"/>
                <a:ea typeface="Verdana" pitchFamily="34" charset="0"/>
                <a:cs typeface="Verdana"/>
              </a:defRPr>
            </a:lvl1pPr>
            <a:lvl2pPr algn="l" defTabSz="457200" rtl="0" eaLnBrk="1" fontAlgn="base" hangingPunct="1">
              <a:spcBef>
                <a:spcPct val="0"/>
              </a:spcBef>
              <a:spcAft>
                <a:spcPct val="0"/>
              </a:spcAft>
              <a:defRPr sz="3200">
                <a:solidFill>
                  <a:schemeClr val="tx1"/>
                </a:solidFill>
                <a:latin typeface="Verdana" pitchFamily="34" charset="0"/>
                <a:ea typeface="Verdana" pitchFamily="34" charset="0"/>
                <a:cs typeface="Verdana" pitchFamily="34" charset="0"/>
              </a:defRPr>
            </a:lvl2pPr>
            <a:lvl3pPr algn="l" defTabSz="457200" rtl="0" eaLnBrk="1" fontAlgn="base" hangingPunct="1">
              <a:spcBef>
                <a:spcPct val="0"/>
              </a:spcBef>
              <a:spcAft>
                <a:spcPct val="0"/>
              </a:spcAft>
              <a:defRPr sz="3200">
                <a:solidFill>
                  <a:schemeClr val="tx1"/>
                </a:solidFill>
                <a:latin typeface="Verdana" pitchFamily="34" charset="0"/>
                <a:ea typeface="Verdana" pitchFamily="34" charset="0"/>
                <a:cs typeface="Verdana" pitchFamily="34" charset="0"/>
              </a:defRPr>
            </a:lvl3pPr>
            <a:lvl4pPr algn="l" defTabSz="457200" rtl="0" eaLnBrk="1" fontAlgn="base" hangingPunct="1">
              <a:spcBef>
                <a:spcPct val="0"/>
              </a:spcBef>
              <a:spcAft>
                <a:spcPct val="0"/>
              </a:spcAft>
              <a:defRPr sz="3200">
                <a:solidFill>
                  <a:schemeClr val="tx1"/>
                </a:solidFill>
                <a:latin typeface="Verdana" pitchFamily="34" charset="0"/>
                <a:ea typeface="Verdana" pitchFamily="34" charset="0"/>
                <a:cs typeface="Verdana" pitchFamily="34" charset="0"/>
              </a:defRPr>
            </a:lvl4pPr>
            <a:lvl5pPr algn="l" defTabSz="457200" rtl="0" eaLnBrk="1" fontAlgn="base" hangingPunct="1">
              <a:spcBef>
                <a:spcPct val="0"/>
              </a:spcBef>
              <a:spcAft>
                <a:spcPct val="0"/>
              </a:spcAft>
              <a:defRPr sz="3200">
                <a:solidFill>
                  <a:schemeClr val="tx1"/>
                </a:solidFill>
                <a:latin typeface="Verdana" pitchFamily="34" charset="0"/>
                <a:ea typeface="Verdana" pitchFamily="34" charset="0"/>
                <a:cs typeface="Verdana" pitchFamily="34" charset="0"/>
              </a:defRPr>
            </a:lvl5pPr>
            <a:lvl6pPr marL="457200" algn="l" defTabSz="457200" rtl="0" eaLnBrk="1" fontAlgn="base" hangingPunct="1">
              <a:spcBef>
                <a:spcPct val="0"/>
              </a:spcBef>
              <a:spcAft>
                <a:spcPct val="0"/>
              </a:spcAft>
              <a:defRPr sz="3200">
                <a:solidFill>
                  <a:schemeClr val="tx1"/>
                </a:solidFill>
                <a:latin typeface="Verdana" pitchFamily="34" charset="0"/>
              </a:defRPr>
            </a:lvl6pPr>
            <a:lvl7pPr marL="914400" algn="l" defTabSz="457200" rtl="0" eaLnBrk="1" fontAlgn="base" hangingPunct="1">
              <a:spcBef>
                <a:spcPct val="0"/>
              </a:spcBef>
              <a:spcAft>
                <a:spcPct val="0"/>
              </a:spcAft>
              <a:defRPr sz="3200">
                <a:solidFill>
                  <a:schemeClr val="tx1"/>
                </a:solidFill>
                <a:latin typeface="Verdana" pitchFamily="34" charset="0"/>
              </a:defRPr>
            </a:lvl7pPr>
            <a:lvl8pPr marL="1371600" algn="l" defTabSz="457200" rtl="0" eaLnBrk="1" fontAlgn="base" hangingPunct="1">
              <a:spcBef>
                <a:spcPct val="0"/>
              </a:spcBef>
              <a:spcAft>
                <a:spcPct val="0"/>
              </a:spcAft>
              <a:defRPr sz="3200">
                <a:solidFill>
                  <a:schemeClr val="tx1"/>
                </a:solidFill>
                <a:latin typeface="Verdana" pitchFamily="34" charset="0"/>
              </a:defRPr>
            </a:lvl8pPr>
            <a:lvl9pPr marL="1828800" algn="l" defTabSz="457200" rtl="0" eaLnBrk="1" fontAlgn="base" hangingPunct="1">
              <a:spcBef>
                <a:spcPct val="0"/>
              </a:spcBef>
              <a:spcAft>
                <a:spcPct val="0"/>
              </a:spcAft>
              <a:defRPr sz="3200">
                <a:solidFill>
                  <a:schemeClr val="tx1"/>
                </a:solidFill>
                <a:latin typeface="Verdana" pitchFamily="34" charset="0"/>
              </a:defRPr>
            </a:lvl9pPr>
          </a:lstStyle>
          <a:p>
            <a:pPr algn="r"/>
            <a:r>
              <a:rPr lang="et-EE" altLang="en-US" sz="2700" dirty="0" smtClean="0">
                <a:latin typeface="Arial" panose="020B0604020202020204" pitchFamily="34" charset="0"/>
                <a:cs typeface="Arial" panose="020B0604020202020204" pitchFamily="34" charset="0"/>
              </a:rPr>
              <a:t>ÜLDIST</a:t>
            </a:r>
            <a:endParaRPr lang="en-GB" altLang="en-US" sz="27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432730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p:cNvSpPr txBox="1"/>
          <p:nvPr/>
        </p:nvSpPr>
        <p:spPr>
          <a:xfrm>
            <a:off x="5364088" y="179348"/>
            <a:ext cx="2941831" cy="369332"/>
          </a:xfrm>
          <a:prstGeom prst="rect">
            <a:avLst/>
          </a:prstGeom>
          <a:noFill/>
        </p:spPr>
        <p:txBody>
          <a:bodyPr wrap="none" rtlCol="0">
            <a:spAutoFit/>
          </a:bodyPr>
          <a:lstStyle/>
          <a:p>
            <a:r>
              <a:rPr lang="et-EE" dirty="0" smtClean="0"/>
              <a:t>ÕHK-ÕHK SOOJUSPUMP</a:t>
            </a:r>
            <a:endParaRPr lang="en-US" dirty="0"/>
          </a:p>
        </p:txBody>
      </p:sp>
      <p:pic>
        <p:nvPicPr>
          <p:cNvPr id="2" name="Picture 1"/>
          <p:cNvPicPr>
            <a:picLocks noChangeAspect="1"/>
          </p:cNvPicPr>
          <p:nvPr/>
        </p:nvPicPr>
        <p:blipFill>
          <a:blip r:embed="rId2"/>
          <a:stretch>
            <a:fillRect/>
          </a:stretch>
        </p:blipFill>
        <p:spPr>
          <a:xfrm>
            <a:off x="0" y="711200"/>
            <a:ext cx="9144000" cy="5435600"/>
          </a:xfrm>
          <a:prstGeom prst="rect">
            <a:avLst/>
          </a:prstGeom>
        </p:spPr>
      </p:pic>
    </p:spTree>
    <p:extLst>
      <p:ext uri="{BB962C8B-B14F-4D97-AF65-F5344CB8AC3E}">
        <p14:creationId xmlns:p14="http://schemas.microsoft.com/office/powerpoint/2010/main" val="38030581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p:cNvSpPr txBox="1"/>
          <p:nvPr/>
        </p:nvSpPr>
        <p:spPr>
          <a:xfrm>
            <a:off x="5364088" y="179348"/>
            <a:ext cx="2941831" cy="369332"/>
          </a:xfrm>
          <a:prstGeom prst="rect">
            <a:avLst/>
          </a:prstGeom>
          <a:noFill/>
        </p:spPr>
        <p:txBody>
          <a:bodyPr wrap="none" rtlCol="0">
            <a:spAutoFit/>
          </a:bodyPr>
          <a:lstStyle/>
          <a:p>
            <a:r>
              <a:rPr lang="et-EE" dirty="0" smtClean="0"/>
              <a:t>ÕHK-ÕHK SOOJUSPUMP</a:t>
            </a:r>
            <a:endParaRPr lang="en-US" dirty="0"/>
          </a:p>
        </p:txBody>
      </p:sp>
      <p:pic>
        <p:nvPicPr>
          <p:cNvPr id="3" name="Picture 2"/>
          <p:cNvPicPr>
            <a:picLocks noChangeAspect="1"/>
          </p:cNvPicPr>
          <p:nvPr/>
        </p:nvPicPr>
        <p:blipFill>
          <a:blip r:embed="rId2"/>
          <a:stretch>
            <a:fillRect/>
          </a:stretch>
        </p:blipFill>
        <p:spPr>
          <a:xfrm>
            <a:off x="0" y="1447220"/>
            <a:ext cx="9144000" cy="3963559"/>
          </a:xfrm>
          <a:prstGeom prst="rect">
            <a:avLst/>
          </a:prstGeom>
        </p:spPr>
      </p:pic>
    </p:spTree>
    <p:extLst>
      <p:ext uri="{BB962C8B-B14F-4D97-AF65-F5344CB8AC3E}">
        <p14:creationId xmlns:p14="http://schemas.microsoft.com/office/powerpoint/2010/main" val="15850952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p:cNvSpPr txBox="1"/>
          <p:nvPr/>
        </p:nvSpPr>
        <p:spPr>
          <a:xfrm>
            <a:off x="5364088" y="179348"/>
            <a:ext cx="2941831" cy="369332"/>
          </a:xfrm>
          <a:prstGeom prst="rect">
            <a:avLst/>
          </a:prstGeom>
          <a:noFill/>
        </p:spPr>
        <p:txBody>
          <a:bodyPr wrap="none" rtlCol="0">
            <a:spAutoFit/>
          </a:bodyPr>
          <a:lstStyle/>
          <a:p>
            <a:r>
              <a:rPr lang="et-EE" dirty="0" smtClean="0"/>
              <a:t>ÕHK-ÕHK SOOJUSPUMP</a:t>
            </a:r>
            <a:endParaRPr lang="en-US" dirty="0"/>
          </a:p>
        </p:txBody>
      </p:sp>
      <p:pic>
        <p:nvPicPr>
          <p:cNvPr id="4" name="Picture 3"/>
          <p:cNvPicPr>
            <a:picLocks noChangeAspect="1"/>
          </p:cNvPicPr>
          <p:nvPr/>
        </p:nvPicPr>
        <p:blipFill>
          <a:blip r:embed="rId2"/>
          <a:stretch>
            <a:fillRect/>
          </a:stretch>
        </p:blipFill>
        <p:spPr>
          <a:xfrm>
            <a:off x="0" y="1205032"/>
            <a:ext cx="9144000" cy="4447936"/>
          </a:xfrm>
          <a:prstGeom prst="rect">
            <a:avLst/>
          </a:prstGeom>
        </p:spPr>
      </p:pic>
    </p:spTree>
    <p:extLst>
      <p:ext uri="{BB962C8B-B14F-4D97-AF65-F5344CB8AC3E}">
        <p14:creationId xmlns:p14="http://schemas.microsoft.com/office/powerpoint/2010/main" val="30469568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p:cNvSpPr txBox="1"/>
          <p:nvPr/>
        </p:nvSpPr>
        <p:spPr>
          <a:xfrm>
            <a:off x="5364088" y="179348"/>
            <a:ext cx="2941831" cy="369332"/>
          </a:xfrm>
          <a:prstGeom prst="rect">
            <a:avLst/>
          </a:prstGeom>
          <a:noFill/>
        </p:spPr>
        <p:txBody>
          <a:bodyPr wrap="none" rtlCol="0">
            <a:spAutoFit/>
          </a:bodyPr>
          <a:lstStyle/>
          <a:p>
            <a:r>
              <a:rPr lang="et-EE" dirty="0" smtClean="0"/>
              <a:t>ÕHK-ÕHK SOOJUSPUMP</a:t>
            </a:r>
            <a:endParaRPr lang="en-US" dirty="0"/>
          </a:p>
        </p:txBody>
      </p:sp>
      <p:pic>
        <p:nvPicPr>
          <p:cNvPr id="2" name="Picture 1"/>
          <p:cNvPicPr>
            <a:picLocks noChangeAspect="1"/>
          </p:cNvPicPr>
          <p:nvPr/>
        </p:nvPicPr>
        <p:blipFill>
          <a:blip r:embed="rId2"/>
          <a:stretch>
            <a:fillRect/>
          </a:stretch>
        </p:blipFill>
        <p:spPr>
          <a:xfrm>
            <a:off x="0" y="585460"/>
            <a:ext cx="9144000" cy="5723860"/>
          </a:xfrm>
          <a:prstGeom prst="rect">
            <a:avLst/>
          </a:prstGeom>
        </p:spPr>
      </p:pic>
    </p:spTree>
    <p:extLst>
      <p:ext uri="{BB962C8B-B14F-4D97-AF65-F5344CB8AC3E}">
        <p14:creationId xmlns:p14="http://schemas.microsoft.com/office/powerpoint/2010/main" val="57837485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p:cNvSpPr txBox="1"/>
          <p:nvPr/>
        </p:nvSpPr>
        <p:spPr>
          <a:xfrm>
            <a:off x="5364088" y="179348"/>
            <a:ext cx="2967479" cy="369332"/>
          </a:xfrm>
          <a:prstGeom prst="rect">
            <a:avLst/>
          </a:prstGeom>
          <a:noFill/>
        </p:spPr>
        <p:txBody>
          <a:bodyPr wrap="none" rtlCol="0">
            <a:spAutoFit/>
          </a:bodyPr>
          <a:lstStyle/>
          <a:p>
            <a:r>
              <a:rPr lang="et-EE" dirty="0" smtClean="0"/>
              <a:t>ÕHK-VESI SOOJUSPUMP</a:t>
            </a:r>
            <a:endParaRPr lang="en-US" dirty="0"/>
          </a:p>
        </p:txBody>
      </p:sp>
      <p:pic>
        <p:nvPicPr>
          <p:cNvPr id="3" name="Picture 2"/>
          <p:cNvPicPr>
            <a:picLocks noChangeAspect="1"/>
          </p:cNvPicPr>
          <p:nvPr/>
        </p:nvPicPr>
        <p:blipFill>
          <a:blip r:embed="rId2"/>
          <a:stretch>
            <a:fillRect/>
          </a:stretch>
        </p:blipFill>
        <p:spPr>
          <a:xfrm>
            <a:off x="0" y="478523"/>
            <a:ext cx="9144000" cy="1203389"/>
          </a:xfrm>
          <a:prstGeom prst="rect">
            <a:avLst/>
          </a:prstGeom>
        </p:spPr>
      </p:pic>
      <p:pic>
        <p:nvPicPr>
          <p:cNvPr id="4" name="Picture 3"/>
          <p:cNvPicPr>
            <a:picLocks noChangeAspect="1"/>
          </p:cNvPicPr>
          <p:nvPr/>
        </p:nvPicPr>
        <p:blipFill>
          <a:blip r:embed="rId3"/>
          <a:stretch>
            <a:fillRect/>
          </a:stretch>
        </p:blipFill>
        <p:spPr>
          <a:xfrm>
            <a:off x="227267" y="1772816"/>
            <a:ext cx="8233165" cy="5040560"/>
          </a:xfrm>
          <a:prstGeom prst="rect">
            <a:avLst/>
          </a:prstGeom>
        </p:spPr>
      </p:pic>
    </p:spTree>
    <p:extLst>
      <p:ext uri="{BB962C8B-B14F-4D97-AF65-F5344CB8AC3E}">
        <p14:creationId xmlns:p14="http://schemas.microsoft.com/office/powerpoint/2010/main" val="61283051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p:cNvSpPr txBox="1"/>
          <p:nvPr/>
        </p:nvSpPr>
        <p:spPr>
          <a:xfrm>
            <a:off x="5364088" y="179348"/>
            <a:ext cx="2967479" cy="369332"/>
          </a:xfrm>
          <a:prstGeom prst="rect">
            <a:avLst/>
          </a:prstGeom>
          <a:noFill/>
        </p:spPr>
        <p:txBody>
          <a:bodyPr wrap="none" rtlCol="0">
            <a:spAutoFit/>
          </a:bodyPr>
          <a:lstStyle/>
          <a:p>
            <a:r>
              <a:rPr lang="et-EE" dirty="0" smtClean="0"/>
              <a:t>ÕHK-VESI SOOJUSPUMP</a:t>
            </a:r>
            <a:endParaRPr lang="en-US" dirty="0"/>
          </a:p>
        </p:txBody>
      </p:sp>
      <p:pic>
        <p:nvPicPr>
          <p:cNvPr id="2" name="Picture 1"/>
          <p:cNvPicPr>
            <a:picLocks noChangeAspect="1"/>
          </p:cNvPicPr>
          <p:nvPr/>
        </p:nvPicPr>
        <p:blipFill>
          <a:blip r:embed="rId2"/>
          <a:stretch>
            <a:fillRect/>
          </a:stretch>
        </p:blipFill>
        <p:spPr>
          <a:xfrm>
            <a:off x="0" y="1595246"/>
            <a:ext cx="9144000" cy="3664682"/>
          </a:xfrm>
          <a:prstGeom prst="rect">
            <a:avLst/>
          </a:prstGeom>
        </p:spPr>
      </p:pic>
      <p:sp>
        <p:nvSpPr>
          <p:cNvPr id="6" name="TextBox 5"/>
          <p:cNvSpPr txBox="1"/>
          <p:nvPr/>
        </p:nvSpPr>
        <p:spPr>
          <a:xfrm>
            <a:off x="1619672" y="929270"/>
            <a:ext cx="6445932" cy="477054"/>
          </a:xfrm>
          <a:prstGeom prst="rect">
            <a:avLst/>
          </a:prstGeom>
          <a:noFill/>
        </p:spPr>
        <p:txBody>
          <a:bodyPr wrap="none" rtlCol="0">
            <a:spAutoFit/>
          </a:bodyPr>
          <a:lstStyle/>
          <a:p>
            <a:r>
              <a:rPr lang="et-EE" b="1" dirty="0" smtClean="0"/>
              <a:t>ERILAHENDUS: </a:t>
            </a:r>
            <a:r>
              <a:rPr lang="en-US" sz="2500" b="1" dirty="0" err="1"/>
              <a:t>Ventilatsioonisoojuspumbad</a:t>
            </a:r>
            <a:r>
              <a:rPr lang="en-US" sz="2500" b="1" dirty="0"/>
              <a:t> </a:t>
            </a:r>
          </a:p>
        </p:txBody>
      </p:sp>
    </p:spTree>
    <p:extLst>
      <p:ext uri="{BB962C8B-B14F-4D97-AF65-F5344CB8AC3E}">
        <p14:creationId xmlns:p14="http://schemas.microsoft.com/office/powerpoint/2010/main" val="84318449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836712"/>
            <a:ext cx="9144000" cy="5824728"/>
          </a:xfrm>
          <a:prstGeom prst="rect">
            <a:avLst/>
          </a:prstGeom>
        </p:spPr>
      </p:pic>
      <p:sp>
        <p:nvSpPr>
          <p:cNvPr id="5" name="TextBox 4"/>
          <p:cNvSpPr txBox="1"/>
          <p:nvPr/>
        </p:nvSpPr>
        <p:spPr>
          <a:xfrm>
            <a:off x="1590472" y="116632"/>
            <a:ext cx="6445932" cy="477054"/>
          </a:xfrm>
          <a:prstGeom prst="rect">
            <a:avLst/>
          </a:prstGeom>
          <a:noFill/>
        </p:spPr>
        <p:txBody>
          <a:bodyPr wrap="none" rtlCol="0">
            <a:spAutoFit/>
          </a:bodyPr>
          <a:lstStyle/>
          <a:p>
            <a:r>
              <a:rPr lang="et-EE" b="1" dirty="0" smtClean="0"/>
              <a:t>ERILAHENDUS: </a:t>
            </a:r>
            <a:r>
              <a:rPr lang="en-US" sz="2500" b="1" dirty="0" err="1"/>
              <a:t>Ventilatsioonisoojuspumbad</a:t>
            </a:r>
            <a:r>
              <a:rPr lang="en-US" sz="2500" b="1" dirty="0"/>
              <a:t> </a:t>
            </a:r>
          </a:p>
        </p:txBody>
      </p:sp>
    </p:spTree>
    <p:extLst>
      <p:ext uri="{BB962C8B-B14F-4D97-AF65-F5344CB8AC3E}">
        <p14:creationId xmlns:p14="http://schemas.microsoft.com/office/powerpoint/2010/main" val="186477372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5364088" y="179348"/>
            <a:ext cx="2300630" cy="369332"/>
          </a:xfrm>
          <a:prstGeom prst="rect">
            <a:avLst/>
          </a:prstGeom>
          <a:noFill/>
        </p:spPr>
        <p:txBody>
          <a:bodyPr wrap="none" rtlCol="0">
            <a:spAutoFit/>
          </a:bodyPr>
          <a:lstStyle/>
          <a:p>
            <a:r>
              <a:rPr lang="et-EE" dirty="0" smtClean="0"/>
              <a:t>MAASOOJUSPUMP</a:t>
            </a:r>
            <a:endParaRPr lang="en-US" dirty="0"/>
          </a:p>
        </p:txBody>
      </p:sp>
      <p:pic>
        <p:nvPicPr>
          <p:cNvPr id="5" name="Picture 4"/>
          <p:cNvPicPr>
            <a:picLocks noChangeAspect="1"/>
          </p:cNvPicPr>
          <p:nvPr/>
        </p:nvPicPr>
        <p:blipFill>
          <a:blip r:embed="rId2"/>
          <a:stretch>
            <a:fillRect/>
          </a:stretch>
        </p:blipFill>
        <p:spPr>
          <a:xfrm>
            <a:off x="1259632" y="551984"/>
            <a:ext cx="7686675" cy="5981700"/>
          </a:xfrm>
          <a:prstGeom prst="rect">
            <a:avLst/>
          </a:prstGeom>
        </p:spPr>
      </p:pic>
      <p:sp>
        <p:nvSpPr>
          <p:cNvPr id="6" name="Rounded Rectangle 5"/>
          <p:cNvSpPr/>
          <p:nvPr/>
        </p:nvSpPr>
        <p:spPr>
          <a:xfrm>
            <a:off x="1043608" y="3645024"/>
            <a:ext cx="2808312" cy="3126526"/>
          </a:xfrm>
          <a:prstGeom prst="roundRect">
            <a:avLst/>
          </a:prstGeom>
          <a:noFill/>
          <a:ln w="920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a:off x="3563888" y="6021288"/>
            <a:ext cx="1800200" cy="144016"/>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5436096" y="5980638"/>
            <a:ext cx="2946191" cy="369332"/>
          </a:xfrm>
          <a:prstGeom prst="rect">
            <a:avLst/>
          </a:prstGeom>
          <a:noFill/>
        </p:spPr>
        <p:txBody>
          <a:bodyPr wrap="none" rtlCol="0">
            <a:spAutoFit/>
          </a:bodyPr>
          <a:lstStyle/>
          <a:p>
            <a:r>
              <a:rPr lang="et-EE" dirty="0" smtClean="0"/>
              <a:t>VAHE TEINE KESKKOND!</a:t>
            </a:r>
            <a:endParaRPr lang="en-US" dirty="0"/>
          </a:p>
        </p:txBody>
      </p:sp>
    </p:spTree>
    <p:extLst>
      <p:ext uri="{BB962C8B-B14F-4D97-AF65-F5344CB8AC3E}">
        <p14:creationId xmlns:p14="http://schemas.microsoft.com/office/powerpoint/2010/main" val="244494372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5364088" y="179348"/>
            <a:ext cx="2300630" cy="369332"/>
          </a:xfrm>
          <a:prstGeom prst="rect">
            <a:avLst/>
          </a:prstGeom>
          <a:noFill/>
        </p:spPr>
        <p:txBody>
          <a:bodyPr wrap="none" rtlCol="0">
            <a:spAutoFit/>
          </a:bodyPr>
          <a:lstStyle/>
          <a:p>
            <a:r>
              <a:rPr lang="et-EE" dirty="0" smtClean="0"/>
              <a:t>MAASOOJUSPUMP</a:t>
            </a:r>
            <a:endParaRPr lang="en-US" dirty="0"/>
          </a:p>
        </p:txBody>
      </p:sp>
      <p:pic>
        <p:nvPicPr>
          <p:cNvPr id="2" name="Picture 1"/>
          <p:cNvPicPr>
            <a:picLocks noChangeAspect="1"/>
          </p:cNvPicPr>
          <p:nvPr/>
        </p:nvPicPr>
        <p:blipFill>
          <a:blip r:embed="rId2"/>
          <a:stretch>
            <a:fillRect/>
          </a:stretch>
        </p:blipFill>
        <p:spPr>
          <a:xfrm>
            <a:off x="0" y="1320887"/>
            <a:ext cx="9144000" cy="4988433"/>
          </a:xfrm>
          <a:prstGeom prst="rect">
            <a:avLst/>
          </a:prstGeom>
        </p:spPr>
      </p:pic>
    </p:spTree>
    <p:extLst>
      <p:ext uri="{BB962C8B-B14F-4D97-AF65-F5344CB8AC3E}">
        <p14:creationId xmlns:p14="http://schemas.microsoft.com/office/powerpoint/2010/main" val="70144860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5364088" y="179348"/>
            <a:ext cx="2300630" cy="369332"/>
          </a:xfrm>
          <a:prstGeom prst="rect">
            <a:avLst/>
          </a:prstGeom>
          <a:noFill/>
        </p:spPr>
        <p:txBody>
          <a:bodyPr wrap="none" rtlCol="0">
            <a:spAutoFit/>
          </a:bodyPr>
          <a:lstStyle/>
          <a:p>
            <a:r>
              <a:rPr lang="et-EE" dirty="0" smtClean="0"/>
              <a:t>MAASOOJUSPUMP</a:t>
            </a:r>
            <a:endParaRPr lang="en-US" dirty="0"/>
          </a:p>
        </p:txBody>
      </p:sp>
      <p:pic>
        <p:nvPicPr>
          <p:cNvPr id="3" name="Picture 2"/>
          <p:cNvPicPr>
            <a:picLocks noChangeAspect="1"/>
          </p:cNvPicPr>
          <p:nvPr/>
        </p:nvPicPr>
        <p:blipFill>
          <a:blip r:embed="rId2"/>
          <a:stretch>
            <a:fillRect/>
          </a:stretch>
        </p:blipFill>
        <p:spPr>
          <a:xfrm>
            <a:off x="47625" y="700087"/>
            <a:ext cx="9048750" cy="5457825"/>
          </a:xfrm>
          <a:prstGeom prst="rect">
            <a:avLst/>
          </a:prstGeom>
        </p:spPr>
      </p:pic>
      <p:sp>
        <p:nvSpPr>
          <p:cNvPr id="5" name="Rounded Rectangle 4"/>
          <p:cNvSpPr/>
          <p:nvPr/>
        </p:nvSpPr>
        <p:spPr>
          <a:xfrm>
            <a:off x="179512" y="3933056"/>
            <a:ext cx="720080" cy="1152128"/>
          </a:xfrm>
          <a:prstGeom prst="roundRect">
            <a:avLst/>
          </a:prstGeom>
          <a:noFill/>
          <a:ln w="44450">
            <a:solidFill>
              <a:srgbClr val="81003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411560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itle 1"/>
          <p:cNvSpPr txBox="1">
            <a:spLocks/>
          </p:cNvSpPr>
          <p:nvPr/>
        </p:nvSpPr>
        <p:spPr bwMode="auto">
          <a:xfrm>
            <a:off x="1460627" y="0"/>
            <a:ext cx="6817610" cy="655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sz="3200" kern="1200">
                <a:solidFill>
                  <a:schemeClr val="tx1"/>
                </a:solidFill>
                <a:latin typeface="Verdana"/>
                <a:ea typeface="Verdana" pitchFamily="34" charset="0"/>
                <a:cs typeface="Verdana"/>
              </a:defRPr>
            </a:lvl1pPr>
            <a:lvl2pPr algn="l" defTabSz="457200" rtl="0" eaLnBrk="1" fontAlgn="base" hangingPunct="1">
              <a:spcBef>
                <a:spcPct val="0"/>
              </a:spcBef>
              <a:spcAft>
                <a:spcPct val="0"/>
              </a:spcAft>
              <a:defRPr sz="3200">
                <a:solidFill>
                  <a:schemeClr val="tx1"/>
                </a:solidFill>
                <a:latin typeface="Verdana" pitchFamily="34" charset="0"/>
                <a:ea typeface="Verdana" pitchFamily="34" charset="0"/>
                <a:cs typeface="Verdana" pitchFamily="34" charset="0"/>
              </a:defRPr>
            </a:lvl2pPr>
            <a:lvl3pPr algn="l" defTabSz="457200" rtl="0" eaLnBrk="1" fontAlgn="base" hangingPunct="1">
              <a:spcBef>
                <a:spcPct val="0"/>
              </a:spcBef>
              <a:spcAft>
                <a:spcPct val="0"/>
              </a:spcAft>
              <a:defRPr sz="3200">
                <a:solidFill>
                  <a:schemeClr val="tx1"/>
                </a:solidFill>
                <a:latin typeface="Verdana" pitchFamily="34" charset="0"/>
                <a:ea typeface="Verdana" pitchFamily="34" charset="0"/>
                <a:cs typeface="Verdana" pitchFamily="34" charset="0"/>
              </a:defRPr>
            </a:lvl3pPr>
            <a:lvl4pPr algn="l" defTabSz="457200" rtl="0" eaLnBrk="1" fontAlgn="base" hangingPunct="1">
              <a:spcBef>
                <a:spcPct val="0"/>
              </a:spcBef>
              <a:spcAft>
                <a:spcPct val="0"/>
              </a:spcAft>
              <a:defRPr sz="3200">
                <a:solidFill>
                  <a:schemeClr val="tx1"/>
                </a:solidFill>
                <a:latin typeface="Verdana" pitchFamily="34" charset="0"/>
                <a:ea typeface="Verdana" pitchFamily="34" charset="0"/>
                <a:cs typeface="Verdana" pitchFamily="34" charset="0"/>
              </a:defRPr>
            </a:lvl4pPr>
            <a:lvl5pPr algn="l" defTabSz="457200" rtl="0" eaLnBrk="1" fontAlgn="base" hangingPunct="1">
              <a:spcBef>
                <a:spcPct val="0"/>
              </a:spcBef>
              <a:spcAft>
                <a:spcPct val="0"/>
              </a:spcAft>
              <a:defRPr sz="3200">
                <a:solidFill>
                  <a:schemeClr val="tx1"/>
                </a:solidFill>
                <a:latin typeface="Verdana" pitchFamily="34" charset="0"/>
                <a:ea typeface="Verdana" pitchFamily="34" charset="0"/>
                <a:cs typeface="Verdana" pitchFamily="34" charset="0"/>
              </a:defRPr>
            </a:lvl5pPr>
            <a:lvl6pPr marL="457200" algn="l" defTabSz="457200" rtl="0" eaLnBrk="1" fontAlgn="base" hangingPunct="1">
              <a:spcBef>
                <a:spcPct val="0"/>
              </a:spcBef>
              <a:spcAft>
                <a:spcPct val="0"/>
              </a:spcAft>
              <a:defRPr sz="3200">
                <a:solidFill>
                  <a:schemeClr val="tx1"/>
                </a:solidFill>
                <a:latin typeface="Verdana" pitchFamily="34" charset="0"/>
              </a:defRPr>
            </a:lvl6pPr>
            <a:lvl7pPr marL="914400" algn="l" defTabSz="457200" rtl="0" eaLnBrk="1" fontAlgn="base" hangingPunct="1">
              <a:spcBef>
                <a:spcPct val="0"/>
              </a:spcBef>
              <a:spcAft>
                <a:spcPct val="0"/>
              </a:spcAft>
              <a:defRPr sz="3200">
                <a:solidFill>
                  <a:schemeClr val="tx1"/>
                </a:solidFill>
                <a:latin typeface="Verdana" pitchFamily="34" charset="0"/>
              </a:defRPr>
            </a:lvl7pPr>
            <a:lvl8pPr marL="1371600" algn="l" defTabSz="457200" rtl="0" eaLnBrk="1" fontAlgn="base" hangingPunct="1">
              <a:spcBef>
                <a:spcPct val="0"/>
              </a:spcBef>
              <a:spcAft>
                <a:spcPct val="0"/>
              </a:spcAft>
              <a:defRPr sz="3200">
                <a:solidFill>
                  <a:schemeClr val="tx1"/>
                </a:solidFill>
                <a:latin typeface="Verdana" pitchFamily="34" charset="0"/>
              </a:defRPr>
            </a:lvl8pPr>
            <a:lvl9pPr marL="1828800" algn="l" defTabSz="457200" rtl="0" eaLnBrk="1" fontAlgn="base" hangingPunct="1">
              <a:spcBef>
                <a:spcPct val="0"/>
              </a:spcBef>
              <a:spcAft>
                <a:spcPct val="0"/>
              </a:spcAft>
              <a:defRPr sz="3200">
                <a:solidFill>
                  <a:schemeClr val="tx1"/>
                </a:solidFill>
                <a:latin typeface="Verdana" pitchFamily="34" charset="0"/>
              </a:defRPr>
            </a:lvl9pPr>
          </a:lstStyle>
          <a:p>
            <a:pPr algn="r"/>
            <a:r>
              <a:rPr lang="et-EE" altLang="en-US" sz="2700" dirty="0" err="1" smtClean="0">
                <a:latin typeface="Arial" panose="020B0604020202020204" pitchFamily="34" charset="0"/>
                <a:cs typeface="Arial" panose="020B0604020202020204" pitchFamily="34" charset="0"/>
              </a:rPr>
              <a:t>Üldmõisted</a:t>
            </a:r>
            <a:r>
              <a:rPr lang="et-EE" altLang="en-US" sz="2700" dirty="0" smtClean="0">
                <a:latin typeface="Arial" panose="020B0604020202020204" pitchFamily="34" charset="0"/>
                <a:cs typeface="Arial" panose="020B0604020202020204" pitchFamily="34" charset="0"/>
              </a:rPr>
              <a:t>. Soojuse transformatsioon.</a:t>
            </a:r>
            <a:endParaRPr lang="en-GB" altLang="en-US" sz="2700" dirty="0" smtClean="0">
              <a:latin typeface="Arial" panose="020B0604020202020204" pitchFamily="34" charset="0"/>
              <a:cs typeface="Arial" panose="020B0604020202020204" pitchFamily="34" charset="0"/>
            </a:endParaRPr>
          </a:p>
        </p:txBody>
      </p:sp>
      <p:sp>
        <p:nvSpPr>
          <p:cNvPr id="3" name="Rectangle 2"/>
          <p:cNvSpPr/>
          <p:nvPr/>
        </p:nvSpPr>
        <p:spPr>
          <a:xfrm>
            <a:off x="1460627" y="3068960"/>
            <a:ext cx="6822547" cy="1246495"/>
          </a:xfrm>
          <a:prstGeom prst="rect">
            <a:avLst/>
          </a:prstGeom>
        </p:spPr>
        <p:txBody>
          <a:bodyPr wrap="square">
            <a:spAutoFit/>
          </a:bodyPr>
          <a:lstStyle/>
          <a:p>
            <a:r>
              <a:rPr lang="et-EE" sz="2500" b="1" u="sng" dirty="0">
                <a:solidFill>
                  <a:srgbClr val="AC0000"/>
                </a:solidFill>
                <a:ea typeface="Times New Roman" panose="02020603050405020304" pitchFamily="18" charset="0"/>
                <a:cs typeface="Arial" panose="020B0604020202020204" pitchFamily="34" charset="0"/>
              </a:rPr>
              <a:t>Soojuse transformatsioon</a:t>
            </a:r>
            <a:r>
              <a:rPr lang="et-EE" sz="2500" dirty="0">
                <a:solidFill>
                  <a:srgbClr val="AC0000"/>
                </a:solidFill>
                <a:ea typeface="Times New Roman" panose="02020603050405020304" pitchFamily="18" charset="0"/>
                <a:cs typeface="Arial" panose="020B0604020202020204" pitchFamily="34" charset="0"/>
              </a:rPr>
              <a:t> </a:t>
            </a:r>
            <a:r>
              <a:rPr lang="et-EE" sz="2500" dirty="0">
                <a:ea typeface="Times New Roman" panose="02020603050405020304" pitchFamily="18" charset="0"/>
                <a:cs typeface="Arial" panose="020B0604020202020204" pitchFamily="34" charset="0"/>
              </a:rPr>
              <a:t>on soojuse ülekandmine </a:t>
            </a:r>
            <a:r>
              <a:rPr lang="et-EE" sz="2500" b="1" i="1" u="sng" dirty="0">
                <a:ea typeface="Times New Roman" panose="02020603050405020304" pitchFamily="18" charset="0"/>
                <a:cs typeface="Arial" panose="020B0604020202020204" pitchFamily="34" charset="0"/>
              </a:rPr>
              <a:t>madala temperatuuriga kehalt kõrgema temperatuuriga </a:t>
            </a:r>
            <a:r>
              <a:rPr lang="et-EE" sz="2500" b="1" i="1" u="sng" dirty="0" smtClean="0">
                <a:ea typeface="Times New Roman" panose="02020603050405020304" pitchFamily="18" charset="0"/>
                <a:cs typeface="Arial" panose="020B0604020202020204" pitchFamily="34" charset="0"/>
              </a:rPr>
              <a:t>kehale.</a:t>
            </a:r>
            <a:endParaRPr lang="en-US" sz="2500" b="1" i="1" u="sng" dirty="0">
              <a:cs typeface="Arial" panose="020B0604020202020204" pitchFamily="34" charset="0"/>
            </a:endParaRPr>
          </a:p>
        </p:txBody>
      </p:sp>
    </p:spTree>
    <p:extLst>
      <p:ext uri="{BB962C8B-B14F-4D97-AF65-F5344CB8AC3E}">
        <p14:creationId xmlns:p14="http://schemas.microsoft.com/office/powerpoint/2010/main" val="82024478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5364088" y="179348"/>
            <a:ext cx="2300630" cy="369332"/>
          </a:xfrm>
          <a:prstGeom prst="rect">
            <a:avLst/>
          </a:prstGeom>
          <a:noFill/>
        </p:spPr>
        <p:txBody>
          <a:bodyPr wrap="none" rtlCol="0">
            <a:spAutoFit/>
          </a:bodyPr>
          <a:lstStyle/>
          <a:p>
            <a:r>
              <a:rPr lang="et-EE" dirty="0" smtClean="0"/>
              <a:t>MAASOOJUSPUMP</a:t>
            </a:r>
            <a:endParaRPr lang="en-US" dirty="0"/>
          </a:p>
        </p:txBody>
      </p:sp>
      <p:pic>
        <p:nvPicPr>
          <p:cNvPr id="2" name="Picture 1"/>
          <p:cNvPicPr>
            <a:picLocks noChangeAspect="1"/>
          </p:cNvPicPr>
          <p:nvPr/>
        </p:nvPicPr>
        <p:blipFill>
          <a:blip r:embed="rId2"/>
          <a:stretch>
            <a:fillRect/>
          </a:stretch>
        </p:blipFill>
        <p:spPr>
          <a:xfrm>
            <a:off x="2035443" y="563835"/>
            <a:ext cx="5629275" cy="6105525"/>
          </a:xfrm>
          <a:prstGeom prst="rect">
            <a:avLst/>
          </a:prstGeom>
        </p:spPr>
      </p:pic>
    </p:spTree>
    <p:extLst>
      <p:ext uri="{BB962C8B-B14F-4D97-AF65-F5344CB8AC3E}">
        <p14:creationId xmlns:p14="http://schemas.microsoft.com/office/powerpoint/2010/main" val="324345006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5364088" y="179348"/>
            <a:ext cx="2300630" cy="369332"/>
          </a:xfrm>
          <a:prstGeom prst="rect">
            <a:avLst/>
          </a:prstGeom>
          <a:noFill/>
        </p:spPr>
        <p:txBody>
          <a:bodyPr wrap="none" rtlCol="0">
            <a:spAutoFit/>
          </a:bodyPr>
          <a:lstStyle/>
          <a:p>
            <a:r>
              <a:rPr lang="et-EE" dirty="0" smtClean="0"/>
              <a:t>MAASOOJUSPUMP</a:t>
            </a:r>
            <a:endParaRPr lang="en-US" dirty="0"/>
          </a:p>
        </p:txBody>
      </p:sp>
      <p:pic>
        <p:nvPicPr>
          <p:cNvPr id="3" name="Picture 2"/>
          <p:cNvPicPr>
            <a:picLocks noChangeAspect="1"/>
          </p:cNvPicPr>
          <p:nvPr/>
        </p:nvPicPr>
        <p:blipFill>
          <a:blip r:embed="rId2"/>
          <a:stretch>
            <a:fillRect/>
          </a:stretch>
        </p:blipFill>
        <p:spPr>
          <a:xfrm>
            <a:off x="142875" y="1464146"/>
            <a:ext cx="8858250" cy="4629150"/>
          </a:xfrm>
          <a:prstGeom prst="rect">
            <a:avLst/>
          </a:prstGeom>
        </p:spPr>
      </p:pic>
    </p:spTree>
    <p:extLst>
      <p:ext uri="{BB962C8B-B14F-4D97-AF65-F5344CB8AC3E}">
        <p14:creationId xmlns:p14="http://schemas.microsoft.com/office/powerpoint/2010/main" val="204079516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5148064" y="188640"/>
            <a:ext cx="3095719" cy="369332"/>
          </a:xfrm>
          <a:prstGeom prst="rect">
            <a:avLst/>
          </a:prstGeom>
          <a:noFill/>
        </p:spPr>
        <p:txBody>
          <a:bodyPr wrap="none" rtlCol="0">
            <a:spAutoFit/>
          </a:bodyPr>
          <a:lstStyle/>
          <a:p>
            <a:r>
              <a:rPr lang="et-EE" dirty="0" smtClean="0"/>
              <a:t>Soojuspumpade kasutamine</a:t>
            </a:r>
            <a:endParaRPr lang="en-US" dirty="0"/>
          </a:p>
        </p:txBody>
      </p:sp>
      <p:sp>
        <p:nvSpPr>
          <p:cNvPr id="7" name="Rectangle 6"/>
          <p:cNvSpPr/>
          <p:nvPr/>
        </p:nvSpPr>
        <p:spPr>
          <a:xfrm>
            <a:off x="1259632" y="620688"/>
            <a:ext cx="7884368" cy="461665"/>
          </a:xfrm>
          <a:prstGeom prst="rect">
            <a:avLst/>
          </a:prstGeom>
          <a:solidFill>
            <a:schemeClr val="tx1"/>
          </a:solidFill>
        </p:spPr>
        <p:txBody>
          <a:bodyPr wrap="square">
            <a:spAutoFit/>
          </a:bodyPr>
          <a:lstStyle/>
          <a:p>
            <a:pPr algn="r"/>
            <a:r>
              <a:rPr lang="et-EE" sz="2400" dirty="0" smtClean="0">
                <a:solidFill>
                  <a:schemeClr val="bg1"/>
                </a:solidFill>
                <a:cs typeface="Arial" panose="020B0604020202020204" pitchFamily="34" charset="0"/>
              </a:rPr>
              <a:t>Tööstuslikud protsessid</a:t>
            </a:r>
            <a:endParaRPr lang="et-EE" sz="2400" dirty="0">
              <a:solidFill>
                <a:schemeClr val="bg1"/>
              </a:solidFill>
              <a:cs typeface="Arial" panose="020B0604020202020204" pitchFamily="34" charset="0"/>
            </a:endParaRPr>
          </a:p>
        </p:txBody>
      </p:sp>
      <p:pic>
        <p:nvPicPr>
          <p:cNvPr id="16386" name="Picture 2" descr="Pildiotsingu industrial compressor chillers tulem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1143000"/>
            <a:ext cx="7620000" cy="571500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215516" y="5085184"/>
            <a:ext cx="2952328" cy="1200329"/>
          </a:xfrm>
          <a:prstGeom prst="rect">
            <a:avLst/>
          </a:prstGeom>
          <a:solidFill>
            <a:srgbClr val="81003E"/>
          </a:solidFill>
        </p:spPr>
        <p:txBody>
          <a:bodyPr wrap="square">
            <a:spAutoFit/>
          </a:bodyPr>
          <a:lstStyle/>
          <a:p>
            <a:r>
              <a:rPr lang="et-EE" sz="2400" dirty="0" smtClean="0">
                <a:solidFill>
                  <a:schemeClr val="bg1"/>
                </a:solidFill>
                <a:cs typeface="Arial" panose="020B0604020202020204" pitchFamily="34" charset="0"/>
              </a:rPr>
              <a:t>Erinevad lahendused ja kombinatsioonid…</a:t>
            </a:r>
            <a:endParaRPr lang="et-EE" sz="2400" dirty="0">
              <a:solidFill>
                <a:schemeClr val="bg1"/>
              </a:solidFill>
              <a:cs typeface="Arial" panose="020B0604020202020204" pitchFamily="34" charset="0"/>
            </a:endParaRPr>
          </a:p>
        </p:txBody>
      </p:sp>
    </p:spTree>
    <p:extLst>
      <p:ext uri="{BB962C8B-B14F-4D97-AF65-F5344CB8AC3E}">
        <p14:creationId xmlns:p14="http://schemas.microsoft.com/office/powerpoint/2010/main" val="78883963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1508" name="Picture 4" descr="DC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0648"/>
            <a:ext cx="9144000" cy="633046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691680" y="620688"/>
            <a:ext cx="7452320" cy="461665"/>
          </a:xfrm>
          <a:prstGeom prst="rect">
            <a:avLst/>
          </a:prstGeom>
          <a:solidFill>
            <a:schemeClr val="tx1"/>
          </a:solidFill>
        </p:spPr>
        <p:txBody>
          <a:bodyPr wrap="square">
            <a:spAutoFit/>
          </a:bodyPr>
          <a:lstStyle/>
          <a:p>
            <a:pPr algn="r"/>
            <a:r>
              <a:rPr lang="en-US" sz="2400" dirty="0">
                <a:solidFill>
                  <a:schemeClr val="bg1"/>
                </a:solidFill>
                <a:cs typeface="Arial" panose="020B0604020202020204" pitchFamily="34" charset="0"/>
              </a:rPr>
              <a:t>Kaugkütte- ja </a:t>
            </a:r>
            <a:r>
              <a:rPr lang="en-US" sz="2400" dirty="0" err="1">
                <a:solidFill>
                  <a:schemeClr val="bg1"/>
                </a:solidFill>
                <a:cs typeface="Arial" panose="020B0604020202020204" pitchFamily="34" charset="0"/>
              </a:rPr>
              <a:t>kaugjahutussüsteemid</a:t>
            </a:r>
            <a:r>
              <a:rPr lang="en-US" sz="2400" dirty="0">
                <a:solidFill>
                  <a:schemeClr val="bg1"/>
                </a:solidFill>
                <a:cs typeface="Arial" panose="020B0604020202020204" pitchFamily="34" charset="0"/>
              </a:rPr>
              <a:t> </a:t>
            </a:r>
            <a:endParaRPr lang="et-EE" sz="2400" dirty="0">
              <a:solidFill>
                <a:schemeClr val="bg1"/>
              </a:solidFill>
              <a:cs typeface="Arial" panose="020B0604020202020204" pitchFamily="34" charset="0"/>
            </a:endParaRPr>
          </a:p>
        </p:txBody>
      </p:sp>
      <p:sp>
        <p:nvSpPr>
          <p:cNvPr id="3" name="TextBox 2"/>
          <p:cNvSpPr txBox="1"/>
          <p:nvPr/>
        </p:nvSpPr>
        <p:spPr>
          <a:xfrm>
            <a:off x="5148064" y="188640"/>
            <a:ext cx="3095719" cy="369332"/>
          </a:xfrm>
          <a:prstGeom prst="rect">
            <a:avLst/>
          </a:prstGeom>
          <a:noFill/>
        </p:spPr>
        <p:txBody>
          <a:bodyPr wrap="none" rtlCol="0">
            <a:spAutoFit/>
          </a:bodyPr>
          <a:lstStyle/>
          <a:p>
            <a:r>
              <a:rPr lang="et-EE" dirty="0" smtClean="0"/>
              <a:t>Soojuspumpade kasutamine</a:t>
            </a:r>
            <a:endParaRPr lang="en-US" dirty="0"/>
          </a:p>
        </p:txBody>
      </p:sp>
      <p:sp>
        <p:nvSpPr>
          <p:cNvPr id="2" name="TextBox 1"/>
          <p:cNvSpPr txBox="1"/>
          <p:nvPr/>
        </p:nvSpPr>
        <p:spPr>
          <a:xfrm>
            <a:off x="251520" y="1741458"/>
            <a:ext cx="699230" cy="369332"/>
          </a:xfrm>
          <a:prstGeom prst="rect">
            <a:avLst/>
          </a:prstGeom>
          <a:noFill/>
        </p:spPr>
        <p:txBody>
          <a:bodyPr wrap="none" rtlCol="0">
            <a:spAutoFit/>
          </a:bodyPr>
          <a:lstStyle/>
          <a:p>
            <a:r>
              <a:rPr lang="et-EE" dirty="0" smtClean="0"/>
              <a:t>+6</a:t>
            </a:r>
            <a:r>
              <a:rPr lang="et-EE" baseline="30000" dirty="0" smtClean="0"/>
              <a:t>o</a:t>
            </a:r>
            <a:r>
              <a:rPr lang="et-EE" dirty="0" smtClean="0"/>
              <a:t>C</a:t>
            </a:r>
            <a:endParaRPr lang="en-US" dirty="0"/>
          </a:p>
        </p:txBody>
      </p:sp>
      <p:sp>
        <p:nvSpPr>
          <p:cNvPr id="8" name="TextBox 7"/>
          <p:cNvSpPr txBox="1"/>
          <p:nvPr/>
        </p:nvSpPr>
        <p:spPr>
          <a:xfrm>
            <a:off x="2411760" y="1556792"/>
            <a:ext cx="1026243" cy="646331"/>
          </a:xfrm>
          <a:prstGeom prst="rect">
            <a:avLst/>
          </a:prstGeom>
          <a:noFill/>
        </p:spPr>
        <p:txBody>
          <a:bodyPr wrap="none" rtlCol="0">
            <a:spAutoFit/>
          </a:bodyPr>
          <a:lstStyle/>
          <a:p>
            <a:r>
              <a:rPr lang="et-EE" dirty="0" smtClean="0"/>
              <a:t>+</a:t>
            </a:r>
            <a:r>
              <a:rPr lang="et-EE" dirty="0"/>
              <a:t> ~</a:t>
            </a:r>
            <a:r>
              <a:rPr lang="et-EE" dirty="0" smtClean="0"/>
              <a:t>15</a:t>
            </a:r>
            <a:r>
              <a:rPr lang="et-EE" baseline="30000" dirty="0" smtClean="0"/>
              <a:t>o</a:t>
            </a:r>
            <a:r>
              <a:rPr lang="et-EE" dirty="0" smtClean="0"/>
              <a:t>C</a:t>
            </a:r>
            <a:endParaRPr lang="en-US" dirty="0"/>
          </a:p>
          <a:p>
            <a:endParaRPr lang="en-US" dirty="0"/>
          </a:p>
        </p:txBody>
      </p:sp>
      <p:sp>
        <p:nvSpPr>
          <p:cNvPr id="6" name="TextBox 5"/>
          <p:cNvSpPr txBox="1"/>
          <p:nvPr/>
        </p:nvSpPr>
        <p:spPr>
          <a:xfrm>
            <a:off x="203197" y="1442393"/>
            <a:ext cx="1454244" cy="369332"/>
          </a:xfrm>
          <a:prstGeom prst="rect">
            <a:avLst/>
          </a:prstGeom>
          <a:noFill/>
        </p:spPr>
        <p:txBody>
          <a:bodyPr wrap="none" rtlCol="0">
            <a:spAutoFit/>
          </a:bodyPr>
          <a:lstStyle/>
          <a:p>
            <a:r>
              <a:rPr lang="et-EE" dirty="0" smtClean="0"/>
              <a:t>aurustamine</a:t>
            </a:r>
            <a:endParaRPr lang="en-US" dirty="0"/>
          </a:p>
        </p:txBody>
      </p:sp>
      <p:sp>
        <p:nvSpPr>
          <p:cNvPr id="12" name="TextBox 11"/>
          <p:cNvSpPr txBox="1"/>
          <p:nvPr/>
        </p:nvSpPr>
        <p:spPr>
          <a:xfrm>
            <a:off x="3347864" y="1552878"/>
            <a:ext cx="2172390" cy="369332"/>
          </a:xfrm>
          <a:prstGeom prst="rect">
            <a:avLst/>
          </a:prstGeom>
          <a:noFill/>
        </p:spPr>
        <p:txBody>
          <a:bodyPr wrap="none" rtlCol="0">
            <a:spAutoFit/>
          </a:bodyPr>
          <a:lstStyle/>
          <a:p>
            <a:r>
              <a:rPr lang="et-EE" dirty="0" smtClean="0"/>
              <a:t>jõevee temperatuur</a:t>
            </a:r>
            <a:endParaRPr lang="en-US" dirty="0"/>
          </a:p>
        </p:txBody>
      </p:sp>
      <p:sp>
        <p:nvSpPr>
          <p:cNvPr id="13" name="TextBox 12"/>
          <p:cNvSpPr txBox="1"/>
          <p:nvPr/>
        </p:nvSpPr>
        <p:spPr>
          <a:xfrm>
            <a:off x="2409483" y="1196752"/>
            <a:ext cx="2018501" cy="369332"/>
          </a:xfrm>
          <a:prstGeom prst="rect">
            <a:avLst/>
          </a:prstGeom>
          <a:noFill/>
        </p:spPr>
        <p:txBody>
          <a:bodyPr wrap="none" rtlCol="0">
            <a:spAutoFit/>
          </a:bodyPr>
          <a:lstStyle/>
          <a:p>
            <a:r>
              <a:rPr lang="et-EE" dirty="0"/>
              <a:t>k</a:t>
            </a:r>
            <a:r>
              <a:rPr lang="et-EE" dirty="0" smtClean="0"/>
              <a:t>ondenseerumine</a:t>
            </a:r>
            <a:endParaRPr lang="en-US" dirty="0"/>
          </a:p>
        </p:txBody>
      </p:sp>
      <p:sp>
        <p:nvSpPr>
          <p:cNvPr id="14" name="TextBox 13"/>
          <p:cNvSpPr txBox="1"/>
          <p:nvPr/>
        </p:nvSpPr>
        <p:spPr>
          <a:xfrm>
            <a:off x="2411760" y="1893858"/>
            <a:ext cx="1026243" cy="646331"/>
          </a:xfrm>
          <a:prstGeom prst="rect">
            <a:avLst/>
          </a:prstGeom>
          <a:noFill/>
        </p:spPr>
        <p:txBody>
          <a:bodyPr wrap="none" rtlCol="0">
            <a:spAutoFit/>
          </a:bodyPr>
          <a:lstStyle/>
          <a:p>
            <a:r>
              <a:rPr lang="et-EE" dirty="0" smtClean="0"/>
              <a:t>+ ~65</a:t>
            </a:r>
            <a:r>
              <a:rPr lang="et-EE" baseline="30000" dirty="0" smtClean="0"/>
              <a:t>o</a:t>
            </a:r>
            <a:r>
              <a:rPr lang="et-EE" dirty="0" smtClean="0"/>
              <a:t>C</a:t>
            </a:r>
            <a:endParaRPr lang="en-US" dirty="0"/>
          </a:p>
          <a:p>
            <a:endParaRPr lang="en-US" dirty="0"/>
          </a:p>
        </p:txBody>
      </p:sp>
      <p:sp>
        <p:nvSpPr>
          <p:cNvPr id="15" name="TextBox 14"/>
          <p:cNvSpPr txBox="1"/>
          <p:nvPr/>
        </p:nvSpPr>
        <p:spPr>
          <a:xfrm>
            <a:off x="3379172" y="1889944"/>
            <a:ext cx="1120820" cy="369332"/>
          </a:xfrm>
          <a:prstGeom prst="rect">
            <a:avLst/>
          </a:prstGeom>
          <a:noFill/>
        </p:spPr>
        <p:txBody>
          <a:bodyPr wrap="none" rtlCol="0">
            <a:spAutoFit/>
          </a:bodyPr>
          <a:lstStyle/>
          <a:p>
            <a:r>
              <a:rPr lang="et-EE" dirty="0" smtClean="0"/>
              <a:t>kaugküte</a:t>
            </a:r>
            <a:endParaRPr lang="en-US" dirty="0"/>
          </a:p>
        </p:txBody>
      </p:sp>
      <p:cxnSp>
        <p:nvCxnSpPr>
          <p:cNvPr id="9" name="Straight Arrow Connector 8"/>
          <p:cNvCxnSpPr/>
          <p:nvPr/>
        </p:nvCxnSpPr>
        <p:spPr>
          <a:xfrm flipV="1">
            <a:off x="1168895" y="1741458"/>
            <a:ext cx="1242865" cy="148486"/>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a:off x="1157822" y="1926124"/>
            <a:ext cx="1251661" cy="184666"/>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4499992" y="1907540"/>
            <a:ext cx="3409570" cy="369332"/>
          </a:xfrm>
          <a:prstGeom prst="rect">
            <a:avLst/>
          </a:prstGeom>
          <a:solidFill>
            <a:srgbClr val="81003E"/>
          </a:solidFill>
        </p:spPr>
        <p:txBody>
          <a:bodyPr wrap="square" rtlCol="0">
            <a:spAutoFit/>
          </a:bodyPr>
          <a:lstStyle/>
          <a:p>
            <a:r>
              <a:rPr lang="et-EE" dirty="0" smtClean="0">
                <a:solidFill>
                  <a:schemeClr val="bg1"/>
                </a:solidFill>
              </a:rPr>
              <a:t>TAASKASUTAME SOOJUST!</a:t>
            </a:r>
            <a:endParaRPr lang="en-US" dirty="0">
              <a:solidFill>
                <a:schemeClr val="bg1"/>
              </a:solidFill>
            </a:endParaRPr>
          </a:p>
        </p:txBody>
      </p:sp>
      <p:sp>
        <p:nvSpPr>
          <p:cNvPr id="16" name="TextBox 15"/>
          <p:cNvSpPr txBox="1"/>
          <p:nvPr/>
        </p:nvSpPr>
        <p:spPr>
          <a:xfrm>
            <a:off x="4499992" y="2276872"/>
            <a:ext cx="3409570" cy="369332"/>
          </a:xfrm>
          <a:prstGeom prst="rect">
            <a:avLst/>
          </a:prstGeom>
          <a:solidFill>
            <a:schemeClr val="tx1"/>
          </a:solidFill>
        </p:spPr>
        <p:txBody>
          <a:bodyPr wrap="square" rtlCol="0">
            <a:spAutoFit/>
          </a:bodyPr>
          <a:lstStyle/>
          <a:p>
            <a:r>
              <a:rPr lang="et-EE" dirty="0" smtClean="0">
                <a:solidFill>
                  <a:schemeClr val="bg1"/>
                </a:solidFill>
              </a:rPr>
              <a:t>- </a:t>
            </a:r>
            <a:r>
              <a:rPr lang="et-EE" dirty="0">
                <a:solidFill>
                  <a:schemeClr val="bg1"/>
                </a:solidFill>
              </a:rPr>
              <a:t>s</a:t>
            </a:r>
            <a:r>
              <a:rPr lang="et-EE" dirty="0" smtClean="0">
                <a:solidFill>
                  <a:schemeClr val="bg1"/>
                </a:solidFill>
              </a:rPr>
              <a:t>amas madalam jahutustegur</a:t>
            </a:r>
            <a:endParaRPr lang="en-US" dirty="0">
              <a:solidFill>
                <a:schemeClr val="bg1"/>
              </a:solidFill>
            </a:endParaRPr>
          </a:p>
        </p:txBody>
      </p:sp>
    </p:spTree>
    <p:extLst>
      <p:ext uri="{BB962C8B-B14F-4D97-AF65-F5344CB8AC3E}">
        <p14:creationId xmlns:p14="http://schemas.microsoft.com/office/powerpoint/2010/main" val="96746805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5" name="Straight Connector 4"/>
          <p:cNvCxnSpPr/>
          <p:nvPr/>
        </p:nvCxnSpPr>
        <p:spPr>
          <a:xfrm flipH="1">
            <a:off x="3707904" y="4797152"/>
            <a:ext cx="4032448" cy="0"/>
          </a:xfrm>
          <a:prstGeom prst="line">
            <a:avLst/>
          </a:prstGeom>
          <a:ln w="53975">
            <a:headEnd type="triangle"/>
          </a:ln>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flipH="1">
            <a:off x="3707904" y="2420888"/>
            <a:ext cx="4032448" cy="0"/>
          </a:xfrm>
          <a:prstGeom prst="line">
            <a:avLst/>
          </a:prstGeom>
          <a:ln w="53975">
            <a:solidFill>
              <a:schemeClr val="accent6">
                <a:lumMod val="75000"/>
              </a:schemeClr>
            </a:solidFill>
            <a:headEnd type="none"/>
            <a:tailEnd type="triangle"/>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7147535" y="4895872"/>
            <a:ext cx="574196" cy="369332"/>
          </a:xfrm>
          <a:prstGeom prst="rect">
            <a:avLst/>
          </a:prstGeom>
          <a:noFill/>
        </p:spPr>
        <p:txBody>
          <a:bodyPr wrap="none" rtlCol="0">
            <a:spAutoFit/>
          </a:bodyPr>
          <a:lstStyle/>
          <a:p>
            <a:r>
              <a:rPr lang="et-EE" b="1" dirty="0" smtClean="0">
                <a:solidFill>
                  <a:schemeClr val="tx2"/>
                </a:solidFill>
              </a:rPr>
              <a:t>6</a:t>
            </a:r>
            <a:r>
              <a:rPr lang="et-EE" b="1" baseline="30000" dirty="0" smtClean="0">
                <a:solidFill>
                  <a:schemeClr val="tx2"/>
                </a:solidFill>
              </a:rPr>
              <a:t>o</a:t>
            </a:r>
            <a:r>
              <a:rPr lang="et-EE" b="1" dirty="0" smtClean="0">
                <a:solidFill>
                  <a:schemeClr val="tx2"/>
                </a:solidFill>
              </a:rPr>
              <a:t>C</a:t>
            </a:r>
            <a:endParaRPr lang="en-US" b="1" dirty="0">
              <a:solidFill>
                <a:schemeClr val="tx2"/>
              </a:solidFill>
            </a:endParaRPr>
          </a:p>
        </p:txBody>
      </p:sp>
      <p:sp>
        <p:nvSpPr>
          <p:cNvPr id="8" name="TextBox 7"/>
          <p:cNvSpPr txBox="1"/>
          <p:nvPr/>
        </p:nvSpPr>
        <p:spPr>
          <a:xfrm>
            <a:off x="6998108" y="2000900"/>
            <a:ext cx="702436" cy="369332"/>
          </a:xfrm>
          <a:prstGeom prst="rect">
            <a:avLst/>
          </a:prstGeom>
          <a:noFill/>
        </p:spPr>
        <p:txBody>
          <a:bodyPr wrap="none" rtlCol="0">
            <a:spAutoFit/>
          </a:bodyPr>
          <a:lstStyle/>
          <a:p>
            <a:r>
              <a:rPr lang="et-EE" b="1" dirty="0" smtClean="0">
                <a:solidFill>
                  <a:schemeClr val="accent6">
                    <a:lumMod val="75000"/>
                  </a:schemeClr>
                </a:solidFill>
              </a:rPr>
              <a:t>16</a:t>
            </a:r>
            <a:r>
              <a:rPr lang="et-EE" b="1" baseline="30000" dirty="0" smtClean="0">
                <a:solidFill>
                  <a:schemeClr val="accent6">
                    <a:lumMod val="75000"/>
                  </a:schemeClr>
                </a:solidFill>
              </a:rPr>
              <a:t>o</a:t>
            </a:r>
            <a:r>
              <a:rPr lang="et-EE" b="1" dirty="0" smtClean="0">
                <a:solidFill>
                  <a:schemeClr val="accent6">
                    <a:lumMod val="75000"/>
                  </a:schemeClr>
                </a:solidFill>
              </a:rPr>
              <a:t>C</a:t>
            </a:r>
            <a:endParaRPr lang="en-US" b="1" dirty="0">
              <a:solidFill>
                <a:schemeClr val="accent6">
                  <a:lumMod val="75000"/>
                </a:schemeClr>
              </a:solidFill>
            </a:endParaRPr>
          </a:p>
        </p:txBody>
      </p:sp>
      <p:cxnSp>
        <p:nvCxnSpPr>
          <p:cNvPr id="10" name="Straight Connector 9"/>
          <p:cNvCxnSpPr/>
          <p:nvPr/>
        </p:nvCxnSpPr>
        <p:spPr>
          <a:xfrm flipV="1">
            <a:off x="3563888" y="908720"/>
            <a:ext cx="0" cy="5616624"/>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7380312" y="3347700"/>
            <a:ext cx="1116524" cy="369332"/>
          </a:xfrm>
          <a:prstGeom prst="rect">
            <a:avLst/>
          </a:prstGeom>
          <a:solidFill>
            <a:schemeClr val="tx1"/>
          </a:solidFill>
        </p:spPr>
        <p:txBody>
          <a:bodyPr wrap="none" rtlCol="0">
            <a:spAutoFit/>
          </a:bodyPr>
          <a:lstStyle/>
          <a:p>
            <a:r>
              <a:rPr lang="et-EE" dirty="0" smtClean="0">
                <a:solidFill>
                  <a:schemeClr val="bg1"/>
                </a:solidFill>
              </a:rPr>
              <a:t>TARBIJA</a:t>
            </a:r>
            <a:endParaRPr lang="en-US" dirty="0">
              <a:solidFill>
                <a:schemeClr val="bg1"/>
              </a:solidFill>
            </a:endParaRPr>
          </a:p>
        </p:txBody>
      </p:sp>
      <p:sp>
        <p:nvSpPr>
          <p:cNvPr id="14" name="TextBox 13"/>
          <p:cNvSpPr txBox="1"/>
          <p:nvPr/>
        </p:nvSpPr>
        <p:spPr>
          <a:xfrm>
            <a:off x="2567262" y="4643844"/>
            <a:ext cx="564578" cy="369332"/>
          </a:xfrm>
          <a:prstGeom prst="rect">
            <a:avLst/>
          </a:prstGeom>
          <a:noFill/>
        </p:spPr>
        <p:txBody>
          <a:bodyPr wrap="none" rtlCol="0">
            <a:spAutoFit/>
          </a:bodyPr>
          <a:lstStyle/>
          <a:p>
            <a:r>
              <a:rPr lang="et-EE" dirty="0" smtClean="0"/>
              <a:t>6</a:t>
            </a:r>
            <a:r>
              <a:rPr lang="et-EE" baseline="30000" dirty="0" smtClean="0"/>
              <a:t>o</a:t>
            </a:r>
            <a:r>
              <a:rPr lang="et-EE" dirty="0" smtClean="0"/>
              <a:t>C</a:t>
            </a:r>
            <a:endParaRPr lang="en-US" dirty="0"/>
          </a:p>
        </p:txBody>
      </p:sp>
      <p:sp>
        <p:nvSpPr>
          <p:cNvPr id="15" name="TextBox 14"/>
          <p:cNvSpPr txBox="1"/>
          <p:nvPr/>
        </p:nvSpPr>
        <p:spPr>
          <a:xfrm>
            <a:off x="2483768" y="2204864"/>
            <a:ext cx="692818" cy="369332"/>
          </a:xfrm>
          <a:prstGeom prst="rect">
            <a:avLst/>
          </a:prstGeom>
          <a:noFill/>
        </p:spPr>
        <p:txBody>
          <a:bodyPr wrap="none" rtlCol="0">
            <a:spAutoFit/>
          </a:bodyPr>
          <a:lstStyle/>
          <a:p>
            <a:r>
              <a:rPr lang="et-EE" dirty="0" smtClean="0"/>
              <a:t>16</a:t>
            </a:r>
            <a:r>
              <a:rPr lang="et-EE" baseline="30000" dirty="0" smtClean="0"/>
              <a:t>o</a:t>
            </a:r>
            <a:r>
              <a:rPr lang="et-EE" dirty="0" smtClean="0"/>
              <a:t>C</a:t>
            </a:r>
            <a:endParaRPr lang="en-US" dirty="0"/>
          </a:p>
        </p:txBody>
      </p:sp>
      <p:sp>
        <p:nvSpPr>
          <p:cNvPr id="16" name="Rectangle 15"/>
          <p:cNvSpPr/>
          <p:nvPr/>
        </p:nvSpPr>
        <p:spPr>
          <a:xfrm>
            <a:off x="6649075" y="1916832"/>
            <a:ext cx="2411760" cy="3456384"/>
          </a:xfrm>
          <a:prstGeom prst="rect">
            <a:avLst/>
          </a:prstGeom>
          <a:noFill/>
          <a:ln>
            <a:solidFill>
              <a:schemeClr val="tx1"/>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7" name="Straight Connector 16"/>
          <p:cNvCxnSpPr/>
          <p:nvPr/>
        </p:nvCxnSpPr>
        <p:spPr>
          <a:xfrm flipV="1">
            <a:off x="2051720" y="908720"/>
            <a:ext cx="0" cy="5616624"/>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3563888" y="822312"/>
            <a:ext cx="3206904" cy="369332"/>
          </a:xfrm>
          <a:prstGeom prst="rect">
            <a:avLst/>
          </a:prstGeom>
          <a:solidFill>
            <a:schemeClr val="tx1"/>
          </a:solidFill>
        </p:spPr>
        <p:txBody>
          <a:bodyPr wrap="none" rtlCol="0">
            <a:spAutoFit/>
          </a:bodyPr>
          <a:lstStyle/>
          <a:p>
            <a:r>
              <a:rPr lang="et-EE" dirty="0" smtClean="0">
                <a:solidFill>
                  <a:schemeClr val="bg1"/>
                </a:solidFill>
              </a:rPr>
              <a:t>VABA JAHUTUS JÕEVEEGA</a:t>
            </a:r>
            <a:endParaRPr lang="en-US" dirty="0">
              <a:solidFill>
                <a:schemeClr val="bg1"/>
              </a:solidFill>
            </a:endParaRPr>
          </a:p>
        </p:txBody>
      </p:sp>
      <p:sp>
        <p:nvSpPr>
          <p:cNvPr id="20" name="TextBox 19"/>
          <p:cNvSpPr txBox="1"/>
          <p:nvPr/>
        </p:nvSpPr>
        <p:spPr>
          <a:xfrm>
            <a:off x="251520" y="836712"/>
            <a:ext cx="1842101" cy="646331"/>
          </a:xfrm>
          <a:prstGeom prst="rect">
            <a:avLst/>
          </a:prstGeom>
          <a:solidFill>
            <a:schemeClr val="tx1"/>
          </a:solidFill>
          <a:ln>
            <a:solidFill>
              <a:schemeClr val="tx1"/>
            </a:solidFill>
          </a:ln>
        </p:spPr>
        <p:txBody>
          <a:bodyPr wrap="square" rtlCol="0">
            <a:spAutoFit/>
          </a:bodyPr>
          <a:lstStyle/>
          <a:p>
            <a:r>
              <a:rPr lang="et-EE" dirty="0" smtClean="0">
                <a:solidFill>
                  <a:schemeClr val="bg1"/>
                </a:solidFill>
              </a:rPr>
              <a:t>KOMPRESSORMASINAD</a:t>
            </a:r>
            <a:endParaRPr lang="en-US" dirty="0">
              <a:solidFill>
                <a:schemeClr val="bg1"/>
              </a:solidFill>
            </a:endParaRPr>
          </a:p>
        </p:txBody>
      </p:sp>
      <p:cxnSp>
        <p:nvCxnSpPr>
          <p:cNvPr id="22" name="Straight Connector 21"/>
          <p:cNvCxnSpPr/>
          <p:nvPr/>
        </p:nvCxnSpPr>
        <p:spPr>
          <a:xfrm>
            <a:off x="3491880" y="2420888"/>
            <a:ext cx="144016"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3491880" y="4797152"/>
            <a:ext cx="144016"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3491880" y="3861048"/>
            <a:ext cx="144016"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2483768" y="3573016"/>
            <a:ext cx="692818" cy="369332"/>
          </a:xfrm>
          <a:prstGeom prst="rect">
            <a:avLst/>
          </a:prstGeom>
          <a:noFill/>
        </p:spPr>
        <p:txBody>
          <a:bodyPr wrap="none" rtlCol="0">
            <a:spAutoFit/>
          </a:bodyPr>
          <a:lstStyle/>
          <a:p>
            <a:r>
              <a:rPr lang="et-EE" dirty="0" smtClean="0"/>
              <a:t>10</a:t>
            </a:r>
            <a:r>
              <a:rPr lang="et-EE" baseline="30000" dirty="0" smtClean="0"/>
              <a:t>o</a:t>
            </a:r>
            <a:r>
              <a:rPr lang="et-EE" dirty="0" smtClean="0"/>
              <a:t>C</a:t>
            </a:r>
            <a:endParaRPr lang="en-US" dirty="0"/>
          </a:p>
        </p:txBody>
      </p:sp>
      <p:sp>
        <p:nvSpPr>
          <p:cNvPr id="27" name="TextBox 26"/>
          <p:cNvSpPr txBox="1"/>
          <p:nvPr/>
        </p:nvSpPr>
        <p:spPr>
          <a:xfrm>
            <a:off x="2567262" y="4067780"/>
            <a:ext cx="564578" cy="369332"/>
          </a:xfrm>
          <a:prstGeom prst="rect">
            <a:avLst/>
          </a:prstGeom>
          <a:noFill/>
        </p:spPr>
        <p:txBody>
          <a:bodyPr wrap="none" rtlCol="0">
            <a:spAutoFit/>
          </a:bodyPr>
          <a:lstStyle/>
          <a:p>
            <a:r>
              <a:rPr lang="et-EE" dirty="0" smtClean="0"/>
              <a:t>8</a:t>
            </a:r>
            <a:r>
              <a:rPr lang="et-EE" baseline="30000" dirty="0" smtClean="0"/>
              <a:t>o</a:t>
            </a:r>
            <a:r>
              <a:rPr lang="et-EE" dirty="0" smtClean="0"/>
              <a:t>C</a:t>
            </a:r>
            <a:endParaRPr lang="en-US" dirty="0"/>
          </a:p>
        </p:txBody>
      </p:sp>
      <p:sp>
        <p:nvSpPr>
          <p:cNvPr id="28" name="TextBox 27"/>
          <p:cNvSpPr txBox="1"/>
          <p:nvPr/>
        </p:nvSpPr>
        <p:spPr>
          <a:xfrm>
            <a:off x="2483768" y="3131676"/>
            <a:ext cx="692818" cy="369332"/>
          </a:xfrm>
          <a:prstGeom prst="rect">
            <a:avLst/>
          </a:prstGeom>
          <a:noFill/>
        </p:spPr>
        <p:txBody>
          <a:bodyPr wrap="none" rtlCol="0">
            <a:spAutoFit/>
          </a:bodyPr>
          <a:lstStyle/>
          <a:p>
            <a:r>
              <a:rPr lang="et-EE" dirty="0" smtClean="0"/>
              <a:t>12</a:t>
            </a:r>
            <a:r>
              <a:rPr lang="et-EE" baseline="30000" dirty="0" smtClean="0"/>
              <a:t>o</a:t>
            </a:r>
            <a:r>
              <a:rPr lang="et-EE" dirty="0" smtClean="0"/>
              <a:t>C</a:t>
            </a:r>
            <a:endParaRPr lang="en-US" dirty="0"/>
          </a:p>
        </p:txBody>
      </p:sp>
      <p:cxnSp>
        <p:nvCxnSpPr>
          <p:cNvPr id="29" name="Straight Connector 28"/>
          <p:cNvCxnSpPr/>
          <p:nvPr/>
        </p:nvCxnSpPr>
        <p:spPr>
          <a:xfrm>
            <a:off x="3491880" y="4293096"/>
            <a:ext cx="144016"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a:off x="3491880" y="3429000"/>
            <a:ext cx="144016"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a:off x="3491880" y="2924944"/>
            <a:ext cx="144016"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32" name="TextBox 31"/>
          <p:cNvSpPr txBox="1"/>
          <p:nvPr/>
        </p:nvSpPr>
        <p:spPr>
          <a:xfrm>
            <a:off x="2483768" y="2699628"/>
            <a:ext cx="692818" cy="369332"/>
          </a:xfrm>
          <a:prstGeom prst="rect">
            <a:avLst/>
          </a:prstGeom>
          <a:noFill/>
        </p:spPr>
        <p:txBody>
          <a:bodyPr wrap="none" rtlCol="0">
            <a:spAutoFit/>
          </a:bodyPr>
          <a:lstStyle/>
          <a:p>
            <a:r>
              <a:rPr lang="et-EE" dirty="0" smtClean="0"/>
              <a:t>14</a:t>
            </a:r>
            <a:r>
              <a:rPr lang="et-EE" baseline="30000" dirty="0" smtClean="0"/>
              <a:t>o</a:t>
            </a:r>
            <a:r>
              <a:rPr lang="et-EE" dirty="0" smtClean="0"/>
              <a:t>C</a:t>
            </a:r>
            <a:endParaRPr lang="en-US" dirty="0"/>
          </a:p>
        </p:txBody>
      </p:sp>
      <p:cxnSp>
        <p:nvCxnSpPr>
          <p:cNvPr id="33" name="Straight Connector 32"/>
          <p:cNvCxnSpPr/>
          <p:nvPr/>
        </p:nvCxnSpPr>
        <p:spPr>
          <a:xfrm>
            <a:off x="1979712" y="2420888"/>
            <a:ext cx="144016"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a:off x="1979712" y="4797152"/>
            <a:ext cx="144016"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a:off x="1979712" y="3789040"/>
            <a:ext cx="144016"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a:off x="1979712" y="4293096"/>
            <a:ext cx="144016"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a:off x="1979712" y="3356992"/>
            <a:ext cx="144016"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a:off x="1979712" y="2852936"/>
            <a:ext cx="144016"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39" name="TextBox 38"/>
          <p:cNvSpPr txBox="1"/>
          <p:nvPr/>
        </p:nvSpPr>
        <p:spPr>
          <a:xfrm>
            <a:off x="2324700" y="1556792"/>
            <a:ext cx="1095172" cy="646331"/>
          </a:xfrm>
          <a:prstGeom prst="rect">
            <a:avLst/>
          </a:prstGeom>
          <a:solidFill>
            <a:schemeClr val="tx1">
              <a:lumMod val="65000"/>
              <a:lumOff val="35000"/>
            </a:schemeClr>
          </a:solidFill>
        </p:spPr>
        <p:txBody>
          <a:bodyPr wrap="none" rtlCol="0">
            <a:spAutoFit/>
          </a:bodyPr>
          <a:lstStyle/>
          <a:p>
            <a:pPr algn="ctr"/>
            <a:r>
              <a:rPr lang="et-EE" dirty="0" smtClean="0">
                <a:solidFill>
                  <a:schemeClr val="bg1"/>
                </a:solidFill>
              </a:rPr>
              <a:t>JÕEVEE</a:t>
            </a:r>
          </a:p>
          <a:p>
            <a:pPr algn="ctr"/>
            <a:r>
              <a:rPr lang="et-EE" dirty="0" smtClean="0">
                <a:solidFill>
                  <a:schemeClr val="bg1"/>
                </a:solidFill>
              </a:rPr>
              <a:t>temp</a:t>
            </a:r>
            <a:endParaRPr lang="en-US" dirty="0">
              <a:solidFill>
                <a:schemeClr val="bg1"/>
              </a:solidFill>
            </a:endParaRPr>
          </a:p>
        </p:txBody>
      </p:sp>
      <p:sp>
        <p:nvSpPr>
          <p:cNvPr id="40" name="TextBox 39"/>
          <p:cNvSpPr txBox="1"/>
          <p:nvPr/>
        </p:nvSpPr>
        <p:spPr>
          <a:xfrm>
            <a:off x="5295256" y="5363924"/>
            <a:ext cx="774571" cy="369332"/>
          </a:xfrm>
          <a:prstGeom prst="rect">
            <a:avLst/>
          </a:prstGeom>
          <a:noFill/>
        </p:spPr>
        <p:txBody>
          <a:bodyPr wrap="none" rtlCol="0">
            <a:spAutoFit/>
          </a:bodyPr>
          <a:lstStyle/>
          <a:p>
            <a:r>
              <a:rPr lang="et-EE" b="1" dirty="0" smtClean="0"/>
              <a:t>100%</a:t>
            </a:r>
            <a:endParaRPr lang="en-US" b="1" dirty="0"/>
          </a:p>
        </p:txBody>
      </p:sp>
      <p:sp>
        <p:nvSpPr>
          <p:cNvPr id="41" name="TextBox 40"/>
          <p:cNvSpPr txBox="1"/>
          <p:nvPr/>
        </p:nvSpPr>
        <p:spPr>
          <a:xfrm>
            <a:off x="3635896" y="3244334"/>
            <a:ext cx="780983" cy="369332"/>
          </a:xfrm>
          <a:prstGeom prst="rect">
            <a:avLst/>
          </a:prstGeom>
          <a:noFill/>
        </p:spPr>
        <p:txBody>
          <a:bodyPr wrap="none" rtlCol="0">
            <a:spAutoFit/>
          </a:bodyPr>
          <a:lstStyle/>
          <a:p>
            <a:r>
              <a:rPr lang="et-EE" dirty="0" smtClean="0"/>
              <a:t>~50%</a:t>
            </a:r>
            <a:endParaRPr lang="en-US" dirty="0"/>
          </a:p>
        </p:txBody>
      </p:sp>
      <p:sp>
        <p:nvSpPr>
          <p:cNvPr id="42" name="TextBox 41"/>
          <p:cNvSpPr txBox="1"/>
          <p:nvPr/>
        </p:nvSpPr>
        <p:spPr>
          <a:xfrm>
            <a:off x="3981901" y="1340768"/>
            <a:ext cx="518091" cy="369332"/>
          </a:xfrm>
          <a:prstGeom prst="rect">
            <a:avLst/>
          </a:prstGeom>
          <a:noFill/>
        </p:spPr>
        <p:txBody>
          <a:bodyPr wrap="none" rtlCol="0">
            <a:spAutoFit/>
          </a:bodyPr>
          <a:lstStyle/>
          <a:p>
            <a:r>
              <a:rPr lang="et-EE" dirty="0" smtClean="0"/>
              <a:t>0%</a:t>
            </a:r>
            <a:endParaRPr lang="en-US" dirty="0"/>
          </a:p>
        </p:txBody>
      </p:sp>
      <p:sp>
        <p:nvSpPr>
          <p:cNvPr id="43" name="TextBox 42"/>
          <p:cNvSpPr txBox="1"/>
          <p:nvPr/>
        </p:nvSpPr>
        <p:spPr>
          <a:xfrm>
            <a:off x="1181553" y="1988840"/>
            <a:ext cx="774571" cy="369332"/>
          </a:xfrm>
          <a:prstGeom prst="rect">
            <a:avLst/>
          </a:prstGeom>
          <a:noFill/>
        </p:spPr>
        <p:txBody>
          <a:bodyPr wrap="none" rtlCol="0">
            <a:spAutoFit/>
          </a:bodyPr>
          <a:lstStyle/>
          <a:p>
            <a:r>
              <a:rPr lang="et-EE" dirty="0" smtClean="0"/>
              <a:t>100%</a:t>
            </a:r>
            <a:endParaRPr lang="en-US" dirty="0"/>
          </a:p>
        </p:txBody>
      </p:sp>
      <p:sp>
        <p:nvSpPr>
          <p:cNvPr id="44" name="TextBox 43"/>
          <p:cNvSpPr txBox="1"/>
          <p:nvPr/>
        </p:nvSpPr>
        <p:spPr>
          <a:xfrm>
            <a:off x="1168277" y="3203683"/>
            <a:ext cx="780983" cy="369332"/>
          </a:xfrm>
          <a:prstGeom prst="rect">
            <a:avLst/>
          </a:prstGeom>
          <a:noFill/>
        </p:spPr>
        <p:txBody>
          <a:bodyPr wrap="none" rtlCol="0">
            <a:spAutoFit/>
          </a:bodyPr>
          <a:lstStyle/>
          <a:p>
            <a:r>
              <a:rPr lang="et-EE" dirty="0" smtClean="0"/>
              <a:t>~50%</a:t>
            </a:r>
            <a:endParaRPr lang="en-US" dirty="0"/>
          </a:p>
        </p:txBody>
      </p:sp>
      <p:sp>
        <p:nvSpPr>
          <p:cNvPr id="45" name="TextBox 44"/>
          <p:cNvSpPr txBox="1"/>
          <p:nvPr/>
        </p:nvSpPr>
        <p:spPr>
          <a:xfrm>
            <a:off x="1352700" y="4618392"/>
            <a:ext cx="518091" cy="369332"/>
          </a:xfrm>
          <a:prstGeom prst="rect">
            <a:avLst/>
          </a:prstGeom>
          <a:noFill/>
        </p:spPr>
        <p:txBody>
          <a:bodyPr wrap="none" rtlCol="0">
            <a:spAutoFit/>
          </a:bodyPr>
          <a:lstStyle/>
          <a:p>
            <a:r>
              <a:rPr lang="et-EE" dirty="0" smtClean="0"/>
              <a:t>0%</a:t>
            </a:r>
            <a:endParaRPr lang="en-US" dirty="0"/>
          </a:p>
        </p:txBody>
      </p:sp>
      <p:sp>
        <p:nvSpPr>
          <p:cNvPr id="46" name="TextBox 45"/>
          <p:cNvSpPr txBox="1"/>
          <p:nvPr/>
        </p:nvSpPr>
        <p:spPr>
          <a:xfrm>
            <a:off x="2567262" y="5085184"/>
            <a:ext cx="564578" cy="369332"/>
          </a:xfrm>
          <a:prstGeom prst="rect">
            <a:avLst/>
          </a:prstGeom>
          <a:noFill/>
        </p:spPr>
        <p:txBody>
          <a:bodyPr wrap="none" rtlCol="0">
            <a:spAutoFit/>
          </a:bodyPr>
          <a:lstStyle/>
          <a:p>
            <a:r>
              <a:rPr lang="et-EE" dirty="0"/>
              <a:t>4</a:t>
            </a:r>
            <a:r>
              <a:rPr lang="et-EE" baseline="30000" dirty="0" smtClean="0"/>
              <a:t>o</a:t>
            </a:r>
            <a:r>
              <a:rPr lang="et-EE" dirty="0" smtClean="0"/>
              <a:t>C</a:t>
            </a:r>
            <a:endParaRPr lang="en-US" dirty="0"/>
          </a:p>
        </p:txBody>
      </p:sp>
      <p:cxnSp>
        <p:nvCxnSpPr>
          <p:cNvPr id="47" name="Straight Connector 46"/>
          <p:cNvCxnSpPr/>
          <p:nvPr/>
        </p:nvCxnSpPr>
        <p:spPr>
          <a:xfrm>
            <a:off x="3491880" y="5301208"/>
            <a:ext cx="144016"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48" name="TextBox 47"/>
          <p:cNvSpPr txBox="1"/>
          <p:nvPr/>
        </p:nvSpPr>
        <p:spPr>
          <a:xfrm>
            <a:off x="2555776" y="5579948"/>
            <a:ext cx="564578" cy="369332"/>
          </a:xfrm>
          <a:prstGeom prst="rect">
            <a:avLst/>
          </a:prstGeom>
          <a:noFill/>
        </p:spPr>
        <p:txBody>
          <a:bodyPr wrap="none" rtlCol="0">
            <a:spAutoFit/>
          </a:bodyPr>
          <a:lstStyle/>
          <a:p>
            <a:r>
              <a:rPr lang="et-EE" dirty="0" smtClean="0"/>
              <a:t>2</a:t>
            </a:r>
            <a:r>
              <a:rPr lang="et-EE" baseline="30000" dirty="0" smtClean="0"/>
              <a:t>o</a:t>
            </a:r>
            <a:r>
              <a:rPr lang="et-EE" dirty="0" smtClean="0"/>
              <a:t>C</a:t>
            </a:r>
            <a:endParaRPr lang="en-US" dirty="0"/>
          </a:p>
        </p:txBody>
      </p:sp>
      <p:cxnSp>
        <p:nvCxnSpPr>
          <p:cNvPr id="49" name="Straight Connector 48"/>
          <p:cNvCxnSpPr/>
          <p:nvPr/>
        </p:nvCxnSpPr>
        <p:spPr>
          <a:xfrm>
            <a:off x="3491880" y="5805264"/>
            <a:ext cx="144016"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p:nvCxnSpPr>
        <p:spPr>
          <a:xfrm>
            <a:off x="5637778" y="4869160"/>
            <a:ext cx="1" cy="504056"/>
          </a:xfrm>
          <a:prstGeom prst="line">
            <a:avLst/>
          </a:prstGeom>
          <a:ln w="53975">
            <a:solidFill>
              <a:schemeClr val="tx1"/>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p:nvCxnSpPr>
        <p:spPr>
          <a:xfrm>
            <a:off x="4776319" y="4293096"/>
            <a:ext cx="1" cy="504056"/>
          </a:xfrm>
          <a:prstGeom prst="line">
            <a:avLst/>
          </a:prstGeom>
          <a:ln w="53975">
            <a:solidFill>
              <a:schemeClr val="tx1"/>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56" name="Straight Connector 55"/>
          <p:cNvCxnSpPr/>
          <p:nvPr/>
        </p:nvCxnSpPr>
        <p:spPr>
          <a:xfrm flipH="1" flipV="1">
            <a:off x="4768885" y="2452246"/>
            <a:ext cx="7435" cy="635041"/>
          </a:xfrm>
          <a:prstGeom prst="line">
            <a:avLst/>
          </a:prstGeom>
          <a:ln w="53975">
            <a:solidFill>
              <a:schemeClr val="tx1"/>
            </a:solidFill>
            <a:headEnd type="none"/>
            <a:tailEnd type="triangle"/>
          </a:ln>
        </p:spPr>
        <p:style>
          <a:lnRef idx="2">
            <a:schemeClr val="accent1"/>
          </a:lnRef>
          <a:fillRef idx="0">
            <a:schemeClr val="accent1"/>
          </a:fillRef>
          <a:effectRef idx="1">
            <a:schemeClr val="accent1"/>
          </a:effectRef>
          <a:fontRef idx="minor">
            <a:schemeClr val="tx1"/>
          </a:fontRef>
        </p:style>
      </p:cxnSp>
      <p:sp>
        <p:nvSpPr>
          <p:cNvPr id="58" name="TextBox 57"/>
          <p:cNvSpPr txBox="1"/>
          <p:nvPr/>
        </p:nvSpPr>
        <p:spPr>
          <a:xfrm>
            <a:off x="4464776" y="3514037"/>
            <a:ext cx="1043876" cy="369332"/>
          </a:xfrm>
          <a:prstGeom prst="rect">
            <a:avLst/>
          </a:prstGeom>
          <a:noFill/>
        </p:spPr>
        <p:txBody>
          <a:bodyPr wrap="none" rtlCol="0">
            <a:spAutoFit/>
          </a:bodyPr>
          <a:lstStyle/>
          <a:p>
            <a:r>
              <a:rPr lang="et-EE" b="1" dirty="0" smtClean="0"/>
              <a:t>0 -100%</a:t>
            </a:r>
            <a:endParaRPr lang="en-US" b="1" dirty="0"/>
          </a:p>
        </p:txBody>
      </p:sp>
      <p:cxnSp>
        <p:nvCxnSpPr>
          <p:cNvPr id="59" name="Straight Connector 58"/>
          <p:cNvCxnSpPr/>
          <p:nvPr/>
        </p:nvCxnSpPr>
        <p:spPr>
          <a:xfrm flipH="1" flipV="1">
            <a:off x="4156608" y="1744262"/>
            <a:ext cx="19558" cy="636911"/>
          </a:xfrm>
          <a:prstGeom prst="line">
            <a:avLst/>
          </a:prstGeom>
          <a:ln w="53975">
            <a:solidFill>
              <a:schemeClr val="tx1"/>
            </a:solidFill>
            <a:headEnd type="none"/>
            <a:tailEnd type="triangle"/>
          </a:ln>
        </p:spPr>
        <p:style>
          <a:lnRef idx="2">
            <a:schemeClr val="accent1"/>
          </a:lnRef>
          <a:fillRef idx="0">
            <a:schemeClr val="accent1"/>
          </a:fillRef>
          <a:effectRef idx="1">
            <a:schemeClr val="accent1"/>
          </a:effectRef>
          <a:fontRef idx="minor">
            <a:schemeClr val="tx1"/>
          </a:fontRef>
        </p:style>
      </p:cxnSp>
      <p:sp>
        <p:nvSpPr>
          <p:cNvPr id="2" name="Arc 1"/>
          <p:cNvSpPr/>
          <p:nvPr/>
        </p:nvSpPr>
        <p:spPr>
          <a:xfrm>
            <a:off x="6372200" y="2420888"/>
            <a:ext cx="2555776" cy="2376264"/>
          </a:xfrm>
          <a:prstGeom prst="arc">
            <a:avLst>
              <a:gd name="adj1" fmla="val 16200000"/>
              <a:gd name="adj2" fmla="val 5286904"/>
            </a:avLst>
          </a:prstGeom>
          <a:ln>
            <a:gradFill>
              <a:gsLst>
                <a:gs pos="31000">
                  <a:schemeClr val="accent6">
                    <a:lumMod val="75000"/>
                  </a:schemeClr>
                </a:gs>
                <a:gs pos="69000">
                  <a:schemeClr val="tx2"/>
                </a:gs>
              </a:gsLst>
              <a:lin ang="5400000" scaled="1"/>
            </a:gra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0" name="Rectangle 49"/>
          <p:cNvSpPr/>
          <p:nvPr/>
        </p:nvSpPr>
        <p:spPr>
          <a:xfrm>
            <a:off x="1691680" y="116632"/>
            <a:ext cx="7452320" cy="461665"/>
          </a:xfrm>
          <a:prstGeom prst="rect">
            <a:avLst/>
          </a:prstGeom>
          <a:solidFill>
            <a:schemeClr val="tx1"/>
          </a:solidFill>
        </p:spPr>
        <p:txBody>
          <a:bodyPr wrap="square">
            <a:spAutoFit/>
          </a:bodyPr>
          <a:lstStyle/>
          <a:p>
            <a:pPr algn="r"/>
            <a:r>
              <a:rPr lang="en-US" sz="2400" dirty="0">
                <a:solidFill>
                  <a:schemeClr val="bg1"/>
                </a:solidFill>
                <a:cs typeface="Arial" panose="020B0604020202020204" pitchFamily="34" charset="0"/>
              </a:rPr>
              <a:t>Kaugkütte- ja </a:t>
            </a:r>
            <a:r>
              <a:rPr lang="en-US" sz="2400" dirty="0" err="1">
                <a:solidFill>
                  <a:schemeClr val="bg1"/>
                </a:solidFill>
                <a:cs typeface="Arial" panose="020B0604020202020204" pitchFamily="34" charset="0"/>
              </a:rPr>
              <a:t>kaugjahutussüsteemid</a:t>
            </a:r>
            <a:r>
              <a:rPr lang="en-US" sz="2400" dirty="0">
                <a:solidFill>
                  <a:schemeClr val="bg1"/>
                </a:solidFill>
                <a:cs typeface="Arial" panose="020B0604020202020204" pitchFamily="34" charset="0"/>
              </a:rPr>
              <a:t> </a:t>
            </a:r>
            <a:endParaRPr lang="et-EE" sz="2400" dirty="0">
              <a:solidFill>
                <a:schemeClr val="bg1"/>
              </a:solidFill>
              <a:cs typeface="Arial" panose="020B0604020202020204" pitchFamily="34" charset="0"/>
            </a:endParaRPr>
          </a:p>
        </p:txBody>
      </p:sp>
    </p:spTree>
    <p:extLst>
      <p:ext uri="{BB962C8B-B14F-4D97-AF65-F5344CB8AC3E}">
        <p14:creationId xmlns:p14="http://schemas.microsoft.com/office/powerpoint/2010/main" val="169933121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1501730" y="764704"/>
            <a:ext cx="7642270" cy="6124754"/>
          </a:xfrm>
          <a:prstGeom prst="rect">
            <a:avLst/>
          </a:prstGeom>
          <a:noFill/>
        </p:spPr>
        <p:txBody>
          <a:bodyPr wrap="square" rtlCol="0">
            <a:spAutoFit/>
          </a:bodyPr>
          <a:lstStyle/>
          <a:p>
            <a:r>
              <a:rPr lang="et-EE" sz="2800" dirty="0" smtClean="0"/>
              <a:t>EELISED: </a:t>
            </a:r>
          </a:p>
          <a:p>
            <a:pPr marL="342900" indent="-342900">
              <a:buAutoNum type="arabicPeriod"/>
            </a:pPr>
            <a:r>
              <a:rPr lang="et-EE" sz="2800" dirty="0" smtClean="0"/>
              <a:t>Osa jahutusest – vaba jahutus. Kompressorseadmed ei tööta. </a:t>
            </a:r>
          </a:p>
          <a:p>
            <a:r>
              <a:rPr lang="et-EE" sz="2800" dirty="0" smtClean="0"/>
              <a:t>Omakorda elektri sääst, CO</a:t>
            </a:r>
            <a:r>
              <a:rPr lang="et-EE" sz="2800" baseline="-25000" dirty="0" smtClean="0"/>
              <a:t>2</a:t>
            </a:r>
            <a:r>
              <a:rPr lang="et-EE" sz="2800" dirty="0" smtClean="0"/>
              <a:t> heitmete vähendamine, kütuste tarbimise vähendamine.</a:t>
            </a:r>
          </a:p>
          <a:p>
            <a:r>
              <a:rPr lang="et-EE" sz="2800" dirty="0" smtClean="0"/>
              <a:t>2. Jääksoojuse taaskasutamise võimalus kaugküttes.</a:t>
            </a:r>
          </a:p>
          <a:p>
            <a:r>
              <a:rPr lang="et-EE" sz="2800" dirty="0" smtClean="0"/>
              <a:t>3. Kompressormasinate töötamise parim efektiivsus. </a:t>
            </a:r>
          </a:p>
          <a:p>
            <a:r>
              <a:rPr lang="et-EE" sz="2800" dirty="0" err="1" smtClean="0"/>
              <a:t>TEMP</a:t>
            </a:r>
            <a:r>
              <a:rPr lang="et-EE" sz="2800" i="1" dirty="0" err="1" smtClean="0"/>
              <a:t>jõevesi</a:t>
            </a:r>
            <a:r>
              <a:rPr lang="et-EE" sz="2800" dirty="0" smtClean="0"/>
              <a:t> - </a:t>
            </a:r>
            <a:r>
              <a:rPr lang="et-EE" sz="2800" dirty="0" err="1" smtClean="0"/>
              <a:t>TEMP</a:t>
            </a:r>
            <a:r>
              <a:rPr lang="et-EE" sz="2800" i="1" dirty="0" err="1" smtClean="0"/>
              <a:t>Toodetud</a:t>
            </a:r>
            <a:r>
              <a:rPr lang="et-EE" sz="2800" i="1" dirty="0" smtClean="0"/>
              <a:t> jahutatud vesi  </a:t>
            </a:r>
            <a:r>
              <a:rPr lang="et-EE" sz="2800" dirty="0" smtClean="0"/>
              <a:t>väiksem kui</a:t>
            </a:r>
          </a:p>
          <a:p>
            <a:r>
              <a:rPr lang="et-EE" sz="2800" dirty="0" err="1" smtClean="0"/>
              <a:t>TEMP</a:t>
            </a:r>
            <a:r>
              <a:rPr lang="et-EE" sz="2800" i="1" dirty="0" err="1" smtClean="0"/>
              <a:t>välisõhk</a:t>
            </a:r>
            <a:r>
              <a:rPr lang="et-EE" sz="2800" i="1" dirty="0" smtClean="0"/>
              <a:t> </a:t>
            </a:r>
            <a:r>
              <a:rPr lang="et-EE" sz="2800" dirty="0" smtClean="0"/>
              <a:t>– </a:t>
            </a:r>
            <a:r>
              <a:rPr lang="et-EE" sz="2800" dirty="0" err="1" smtClean="0"/>
              <a:t>TEMP</a:t>
            </a:r>
            <a:r>
              <a:rPr lang="et-EE" sz="2800" i="1" dirty="0" err="1"/>
              <a:t>T</a:t>
            </a:r>
            <a:r>
              <a:rPr lang="et-EE" sz="2800" i="1" dirty="0" err="1" smtClean="0"/>
              <a:t>oodetud</a:t>
            </a:r>
            <a:r>
              <a:rPr lang="et-EE" sz="2800" i="1" dirty="0" smtClean="0"/>
              <a:t> jahutatud vesi</a:t>
            </a:r>
          </a:p>
          <a:p>
            <a:r>
              <a:rPr lang="et-EE" sz="2800" dirty="0" smtClean="0"/>
              <a:t>4. Suuremad seadmed – mastaabi efekt. Väiksemad hoolduse erikulu.</a:t>
            </a:r>
            <a:endParaRPr lang="en-US" sz="2800" dirty="0"/>
          </a:p>
        </p:txBody>
      </p:sp>
      <p:sp>
        <p:nvSpPr>
          <p:cNvPr id="50" name="Rectangle 49"/>
          <p:cNvSpPr/>
          <p:nvPr/>
        </p:nvSpPr>
        <p:spPr>
          <a:xfrm>
            <a:off x="1691680" y="116632"/>
            <a:ext cx="7452320" cy="461665"/>
          </a:xfrm>
          <a:prstGeom prst="rect">
            <a:avLst/>
          </a:prstGeom>
          <a:solidFill>
            <a:schemeClr val="tx1"/>
          </a:solidFill>
        </p:spPr>
        <p:txBody>
          <a:bodyPr wrap="square">
            <a:spAutoFit/>
          </a:bodyPr>
          <a:lstStyle/>
          <a:p>
            <a:pPr algn="r"/>
            <a:r>
              <a:rPr lang="en-US" sz="2400" dirty="0">
                <a:solidFill>
                  <a:schemeClr val="bg1"/>
                </a:solidFill>
                <a:cs typeface="Arial" panose="020B0604020202020204" pitchFamily="34" charset="0"/>
              </a:rPr>
              <a:t>Kaugkütte- ja </a:t>
            </a:r>
            <a:r>
              <a:rPr lang="en-US" sz="2400" dirty="0" err="1">
                <a:solidFill>
                  <a:schemeClr val="bg1"/>
                </a:solidFill>
                <a:cs typeface="Arial" panose="020B0604020202020204" pitchFamily="34" charset="0"/>
              </a:rPr>
              <a:t>kaugjahutussüsteemid</a:t>
            </a:r>
            <a:r>
              <a:rPr lang="en-US" sz="2400" dirty="0">
                <a:solidFill>
                  <a:schemeClr val="bg1"/>
                </a:solidFill>
                <a:cs typeface="Arial" panose="020B0604020202020204" pitchFamily="34" charset="0"/>
              </a:rPr>
              <a:t> </a:t>
            </a:r>
            <a:endParaRPr lang="et-EE" sz="2400" dirty="0">
              <a:solidFill>
                <a:schemeClr val="bg1"/>
              </a:solidFill>
              <a:cs typeface="Arial" panose="020B0604020202020204" pitchFamily="34" charset="0"/>
            </a:endParaRPr>
          </a:p>
        </p:txBody>
      </p:sp>
    </p:spTree>
    <p:extLst>
      <p:ext uri="{BB962C8B-B14F-4D97-AF65-F5344CB8AC3E}">
        <p14:creationId xmlns:p14="http://schemas.microsoft.com/office/powerpoint/2010/main" val="412799714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1763688" y="3023954"/>
            <a:ext cx="6334363" cy="477054"/>
          </a:xfrm>
          <a:prstGeom prst="rect">
            <a:avLst/>
          </a:prstGeom>
          <a:noFill/>
        </p:spPr>
        <p:txBody>
          <a:bodyPr wrap="none" rtlCol="0">
            <a:spAutoFit/>
          </a:bodyPr>
          <a:lstStyle/>
          <a:p>
            <a:r>
              <a:rPr lang="et-EE" sz="2500" cap="all" dirty="0" smtClean="0"/>
              <a:t>ENERGIASÄÄST JA KESKKONNAMÕJUD</a:t>
            </a:r>
            <a:endParaRPr lang="en-US" sz="2500" cap="all" dirty="0"/>
          </a:p>
        </p:txBody>
      </p:sp>
    </p:spTree>
    <p:extLst>
      <p:ext uri="{BB962C8B-B14F-4D97-AF65-F5344CB8AC3E}">
        <p14:creationId xmlns:p14="http://schemas.microsoft.com/office/powerpoint/2010/main" val="306030131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2915816" y="188640"/>
            <a:ext cx="2185214" cy="369332"/>
          </a:xfrm>
          <a:prstGeom prst="rect">
            <a:avLst/>
          </a:prstGeom>
        </p:spPr>
        <p:txBody>
          <a:bodyPr wrap="none">
            <a:spAutoFit/>
          </a:bodyPr>
          <a:lstStyle/>
          <a:p>
            <a:r>
              <a:rPr lang="en-US" dirty="0" err="1"/>
              <a:t>Energiasäästutegur</a:t>
            </a:r>
            <a:endParaRPr lang="en-US" dirty="0"/>
          </a:p>
        </p:txBody>
      </p:sp>
      <p:pic>
        <p:nvPicPr>
          <p:cNvPr id="22530" name="Picture 2" descr="Pildiotsingu Electricity production and transmission tulem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95239"/>
            <a:ext cx="9144000" cy="226986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699438" y="200478"/>
            <a:ext cx="774571" cy="369332"/>
          </a:xfrm>
          <a:prstGeom prst="rect">
            <a:avLst/>
          </a:prstGeom>
          <a:solidFill>
            <a:schemeClr val="bg1"/>
          </a:solidFill>
        </p:spPr>
        <p:txBody>
          <a:bodyPr wrap="none" rtlCol="0">
            <a:spAutoFit/>
          </a:bodyPr>
          <a:lstStyle/>
          <a:p>
            <a:r>
              <a:rPr lang="et-EE" b="1" dirty="0" smtClean="0"/>
              <a:t>100%</a:t>
            </a:r>
            <a:endParaRPr lang="en-US" b="1" dirty="0"/>
          </a:p>
        </p:txBody>
      </p:sp>
      <p:sp>
        <p:nvSpPr>
          <p:cNvPr id="7" name="Rectangle 6"/>
          <p:cNvSpPr/>
          <p:nvPr/>
        </p:nvSpPr>
        <p:spPr>
          <a:xfrm>
            <a:off x="-18995" y="1736812"/>
            <a:ext cx="9162995" cy="396044"/>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42173" y="1412776"/>
            <a:ext cx="720405" cy="369332"/>
          </a:xfrm>
          <a:prstGeom prst="rect">
            <a:avLst/>
          </a:prstGeom>
          <a:solidFill>
            <a:schemeClr val="bg1"/>
          </a:solidFill>
        </p:spPr>
        <p:txBody>
          <a:bodyPr wrap="square" rtlCol="0">
            <a:spAutoFit/>
          </a:bodyPr>
          <a:lstStyle/>
          <a:p>
            <a:r>
              <a:rPr lang="et-EE" b="1" dirty="0" smtClean="0"/>
              <a:t>100</a:t>
            </a:r>
            <a:endParaRPr lang="en-US" b="1" dirty="0"/>
          </a:p>
        </p:txBody>
      </p:sp>
      <p:sp>
        <p:nvSpPr>
          <p:cNvPr id="10" name="TextBox 9"/>
          <p:cNvSpPr txBox="1"/>
          <p:nvPr/>
        </p:nvSpPr>
        <p:spPr>
          <a:xfrm>
            <a:off x="912404" y="1763524"/>
            <a:ext cx="1135247" cy="369332"/>
          </a:xfrm>
          <a:prstGeom prst="rect">
            <a:avLst/>
          </a:prstGeom>
          <a:solidFill>
            <a:srgbClr val="81003E"/>
          </a:solidFill>
          <a:ln>
            <a:noFill/>
          </a:ln>
        </p:spPr>
        <p:txBody>
          <a:bodyPr wrap="none" rtlCol="0">
            <a:spAutoFit/>
          </a:bodyPr>
          <a:lstStyle/>
          <a:p>
            <a:r>
              <a:rPr lang="et-EE" b="1" i="1" dirty="0" smtClean="0">
                <a:solidFill>
                  <a:schemeClr val="bg1"/>
                </a:solidFill>
              </a:rPr>
              <a:t>Ƞe =30%</a:t>
            </a:r>
            <a:endParaRPr lang="en-US" b="1" i="1" dirty="0">
              <a:solidFill>
                <a:schemeClr val="bg1"/>
              </a:solidFill>
            </a:endParaRPr>
          </a:p>
        </p:txBody>
      </p:sp>
      <p:sp>
        <p:nvSpPr>
          <p:cNvPr id="11" name="TextBox 10"/>
          <p:cNvSpPr txBox="1"/>
          <p:nvPr/>
        </p:nvSpPr>
        <p:spPr>
          <a:xfrm>
            <a:off x="2197477" y="1763524"/>
            <a:ext cx="441146" cy="369332"/>
          </a:xfrm>
          <a:prstGeom prst="rect">
            <a:avLst/>
          </a:prstGeom>
          <a:solidFill>
            <a:schemeClr val="bg1"/>
          </a:solidFill>
        </p:spPr>
        <p:txBody>
          <a:bodyPr wrap="none" rtlCol="0">
            <a:spAutoFit/>
          </a:bodyPr>
          <a:lstStyle/>
          <a:p>
            <a:r>
              <a:rPr lang="et-EE" b="1" dirty="0" smtClean="0"/>
              <a:t>30</a:t>
            </a:r>
            <a:endParaRPr lang="en-US" b="1" dirty="0"/>
          </a:p>
        </p:txBody>
      </p:sp>
      <p:sp>
        <p:nvSpPr>
          <p:cNvPr id="12" name="TextBox 11"/>
          <p:cNvSpPr txBox="1"/>
          <p:nvPr/>
        </p:nvSpPr>
        <p:spPr>
          <a:xfrm>
            <a:off x="2843808" y="1763524"/>
            <a:ext cx="4392488" cy="369332"/>
          </a:xfrm>
          <a:prstGeom prst="rect">
            <a:avLst/>
          </a:prstGeom>
          <a:solidFill>
            <a:srgbClr val="81003E"/>
          </a:solidFill>
          <a:ln>
            <a:noFill/>
          </a:ln>
        </p:spPr>
        <p:txBody>
          <a:bodyPr wrap="square" rtlCol="0">
            <a:spAutoFit/>
          </a:bodyPr>
          <a:lstStyle/>
          <a:p>
            <a:pPr algn="ctr"/>
            <a:r>
              <a:rPr lang="et-EE" b="1" i="1" dirty="0" smtClean="0">
                <a:solidFill>
                  <a:schemeClr val="bg1"/>
                </a:solidFill>
              </a:rPr>
              <a:t>Ƞe = 95%</a:t>
            </a:r>
            <a:endParaRPr lang="en-US" b="1" i="1" dirty="0">
              <a:solidFill>
                <a:schemeClr val="bg1"/>
              </a:solidFill>
            </a:endParaRPr>
          </a:p>
        </p:txBody>
      </p:sp>
      <p:sp>
        <p:nvSpPr>
          <p:cNvPr id="13" name="TextBox 12"/>
          <p:cNvSpPr txBox="1"/>
          <p:nvPr/>
        </p:nvSpPr>
        <p:spPr>
          <a:xfrm>
            <a:off x="8305309" y="1375384"/>
            <a:ext cx="633507" cy="369332"/>
          </a:xfrm>
          <a:prstGeom prst="rect">
            <a:avLst/>
          </a:prstGeom>
          <a:solidFill>
            <a:schemeClr val="bg1"/>
          </a:solidFill>
        </p:spPr>
        <p:txBody>
          <a:bodyPr wrap="none" rtlCol="0">
            <a:spAutoFit/>
          </a:bodyPr>
          <a:lstStyle/>
          <a:p>
            <a:r>
              <a:rPr lang="et-EE" b="1" dirty="0" smtClean="0"/>
              <a:t>28,5</a:t>
            </a:r>
            <a:endParaRPr lang="en-US" b="1" dirty="0"/>
          </a:p>
        </p:txBody>
      </p:sp>
      <p:sp>
        <p:nvSpPr>
          <p:cNvPr id="16" name="TextBox 15"/>
          <p:cNvSpPr txBox="1"/>
          <p:nvPr/>
        </p:nvSpPr>
        <p:spPr>
          <a:xfrm>
            <a:off x="3687904" y="1187460"/>
            <a:ext cx="1505540" cy="369332"/>
          </a:xfrm>
          <a:prstGeom prst="rect">
            <a:avLst/>
          </a:prstGeom>
          <a:solidFill>
            <a:schemeClr val="bg1"/>
          </a:solidFill>
          <a:ln w="28575">
            <a:solidFill>
              <a:srgbClr val="81003E"/>
            </a:solidFill>
          </a:ln>
        </p:spPr>
        <p:txBody>
          <a:bodyPr wrap="none" rtlCol="0">
            <a:spAutoFit/>
          </a:bodyPr>
          <a:lstStyle/>
          <a:p>
            <a:r>
              <a:rPr lang="et-EE" b="1" dirty="0" smtClean="0"/>
              <a:t>71.5 - KADU</a:t>
            </a:r>
            <a:endParaRPr lang="en-US" b="1" dirty="0"/>
          </a:p>
        </p:txBody>
      </p:sp>
      <p:cxnSp>
        <p:nvCxnSpPr>
          <p:cNvPr id="14" name="Straight Arrow Connector 13"/>
          <p:cNvCxnSpPr>
            <a:endCxn id="13" idx="1"/>
          </p:cNvCxnSpPr>
          <p:nvPr/>
        </p:nvCxnSpPr>
        <p:spPr>
          <a:xfrm flipV="1">
            <a:off x="611560" y="1560050"/>
            <a:ext cx="7693749" cy="0"/>
          </a:xfrm>
          <a:prstGeom prst="straightConnector1">
            <a:avLst/>
          </a:prstGeom>
          <a:ln>
            <a:solidFill>
              <a:srgbClr val="81003E"/>
            </a:solidFill>
            <a:headEnd type="ova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3670201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2915816" y="188640"/>
            <a:ext cx="2185214" cy="369332"/>
          </a:xfrm>
          <a:prstGeom prst="rect">
            <a:avLst/>
          </a:prstGeom>
        </p:spPr>
        <p:txBody>
          <a:bodyPr wrap="none">
            <a:spAutoFit/>
          </a:bodyPr>
          <a:lstStyle/>
          <a:p>
            <a:r>
              <a:rPr lang="en-US" dirty="0" err="1"/>
              <a:t>Energiasäästutegur</a:t>
            </a:r>
            <a:endParaRPr lang="en-US" dirty="0"/>
          </a:p>
        </p:txBody>
      </p:sp>
      <p:sp>
        <p:nvSpPr>
          <p:cNvPr id="7" name="Rectangle 6"/>
          <p:cNvSpPr/>
          <p:nvPr/>
        </p:nvSpPr>
        <p:spPr>
          <a:xfrm>
            <a:off x="-18995" y="1486172"/>
            <a:ext cx="9162995" cy="396044"/>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18995" y="1162136"/>
            <a:ext cx="569387" cy="369332"/>
          </a:xfrm>
          <a:prstGeom prst="rect">
            <a:avLst/>
          </a:prstGeom>
          <a:solidFill>
            <a:schemeClr val="bg1"/>
          </a:solidFill>
        </p:spPr>
        <p:txBody>
          <a:bodyPr wrap="none" rtlCol="0">
            <a:spAutoFit/>
          </a:bodyPr>
          <a:lstStyle/>
          <a:p>
            <a:r>
              <a:rPr lang="et-EE" b="1" dirty="0" smtClean="0"/>
              <a:t>100</a:t>
            </a:r>
            <a:endParaRPr lang="en-US" b="1" dirty="0"/>
          </a:p>
        </p:txBody>
      </p:sp>
      <p:sp>
        <p:nvSpPr>
          <p:cNvPr id="11" name="TextBox 10"/>
          <p:cNvSpPr txBox="1"/>
          <p:nvPr/>
        </p:nvSpPr>
        <p:spPr>
          <a:xfrm>
            <a:off x="2197477" y="1512884"/>
            <a:ext cx="441146" cy="369332"/>
          </a:xfrm>
          <a:prstGeom prst="rect">
            <a:avLst/>
          </a:prstGeom>
          <a:solidFill>
            <a:schemeClr val="bg1"/>
          </a:solidFill>
        </p:spPr>
        <p:txBody>
          <a:bodyPr wrap="none" rtlCol="0">
            <a:spAutoFit/>
          </a:bodyPr>
          <a:lstStyle/>
          <a:p>
            <a:r>
              <a:rPr lang="et-EE" b="1" dirty="0" smtClean="0"/>
              <a:t>95</a:t>
            </a:r>
            <a:endParaRPr lang="en-US" b="1" dirty="0"/>
          </a:p>
        </p:txBody>
      </p:sp>
      <p:sp>
        <p:nvSpPr>
          <p:cNvPr id="13" name="TextBox 12"/>
          <p:cNvSpPr txBox="1"/>
          <p:nvPr/>
        </p:nvSpPr>
        <p:spPr>
          <a:xfrm>
            <a:off x="8305309" y="1124744"/>
            <a:ext cx="441146" cy="369332"/>
          </a:xfrm>
          <a:prstGeom prst="rect">
            <a:avLst/>
          </a:prstGeom>
          <a:solidFill>
            <a:schemeClr val="bg1"/>
          </a:solidFill>
        </p:spPr>
        <p:txBody>
          <a:bodyPr wrap="none" rtlCol="0">
            <a:spAutoFit/>
          </a:bodyPr>
          <a:lstStyle/>
          <a:p>
            <a:r>
              <a:rPr lang="et-EE" b="1" dirty="0" smtClean="0"/>
              <a:t>8</a:t>
            </a:r>
            <a:r>
              <a:rPr lang="et-EE" b="1" dirty="0"/>
              <a:t>0</a:t>
            </a:r>
            <a:endParaRPr lang="en-US" b="1" dirty="0"/>
          </a:p>
        </p:txBody>
      </p:sp>
      <p:cxnSp>
        <p:nvCxnSpPr>
          <p:cNvPr id="14" name="Straight Arrow Connector 13"/>
          <p:cNvCxnSpPr>
            <a:stCxn id="6" idx="3"/>
            <a:endCxn id="13" idx="1"/>
          </p:cNvCxnSpPr>
          <p:nvPr/>
        </p:nvCxnSpPr>
        <p:spPr>
          <a:xfrm flipV="1">
            <a:off x="550392" y="1309410"/>
            <a:ext cx="7754917" cy="37392"/>
          </a:xfrm>
          <a:prstGeom prst="straightConnector1">
            <a:avLst/>
          </a:prstGeom>
          <a:ln>
            <a:solidFill>
              <a:srgbClr val="81003E"/>
            </a:solidFill>
            <a:headEnd type="oval"/>
            <a:tailEnd type="triangle"/>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3687904" y="1043444"/>
            <a:ext cx="1184940" cy="369332"/>
          </a:xfrm>
          <a:prstGeom prst="rect">
            <a:avLst/>
          </a:prstGeom>
          <a:solidFill>
            <a:schemeClr val="bg1"/>
          </a:solidFill>
          <a:ln w="28575">
            <a:solidFill>
              <a:srgbClr val="81003E"/>
            </a:solidFill>
          </a:ln>
        </p:spPr>
        <p:txBody>
          <a:bodyPr wrap="none" rtlCol="0">
            <a:spAutoFit/>
          </a:bodyPr>
          <a:lstStyle/>
          <a:p>
            <a:r>
              <a:rPr lang="et-EE" b="1" dirty="0" smtClean="0"/>
              <a:t>5 - KADU</a:t>
            </a:r>
            <a:endParaRPr lang="en-US" b="1" dirty="0"/>
          </a:p>
        </p:txBody>
      </p:sp>
      <p:sp>
        <p:nvSpPr>
          <p:cNvPr id="15" name="TextBox 14"/>
          <p:cNvSpPr txBox="1"/>
          <p:nvPr/>
        </p:nvSpPr>
        <p:spPr>
          <a:xfrm>
            <a:off x="654271" y="1508998"/>
            <a:ext cx="1342034" cy="369332"/>
          </a:xfrm>
          <a:prstGeom prst="rect">
            <a:avLst/>
          </a:prstGeom>
          <a:solidFill>
            <a:srgbClr val="81003E"/>
          </a:solidFill>
          <a:ln>
            <a:noFill/>
          </a:ln>
        </p:spPr>
        <p:txBody>
          <a:bodyPr wrap="none" rtlCol="0">
            <a:spAutoFit/>
          </a:bodyPr>
          <a:lstStyle/>
          <a:p>
            <a:r>
              <a:rPr lang="et-EE" b="1" i="1" dirty="0" smtClean="0">
                <a:solidFill>
                  <a:schemeClr val="bg1"/>
                </a:solidFill>
              </a:rPr>
              <a:t>Ƞkm =95%</a:t>
            </a:r>
            <a:endParaRPr lang="en-US" b="1" i="1" dirty="0">
              <a:solidFill>
                <a:schemeClr val="bg1"/>
              </a:solidFill>
            </a:endParaRPr>
          </a:p>
        </p:txBody>
      </p:sp>
      <p:sp>
        <p:nvSpPr>
          <p:cNvPr id="17" name="TextBox 16"/>
          <p:cNvSpPr txBox="1"/>
          <p:nvPr/>
        </p:nvSpPr>
        <p:spPr>
          <a:xfrm>
            <a:off x="3151712" y="1523564"/>
            <a:ext cx="4392488" cy="369332"/>
          </a:xfrm>
          <a:prstGeom prst="rect">
            <a:avLst/>
          </a:prstGeom>
          <a:solidFill>
            <a:srgbClr val="81003E"/>
          </a:solidFill>
          <a:ln>
            <a:noFill/>
          </a:ln>
        </p:spPr>
        <p:txBody>
          <a:bodyPr wrap="square" rtlCol="0">
            <a:spAutoFit/>
          </a:bodyPr>
          <a:lstStyle/>
          <a:p>
            <a:pPr algn="ctr"/>
            <a:r>
              <a:rPr lang="et-EE" b="1" i="1" dirty="0" smtClean="0">
                <a:solidFill>
                  <a:schemeClr val="bg1"/>
                </a:solidFill>
              </a:rPr>
              <a:t>Ƞ</a:t>
            </a:r>
            <a:r>
              <a:rPr lang="et-EE" b="1" i="1" dirty="0" err="1" smtClean="0">
                <a:solidFill>
                  <a:schemeClr val="bg1"/>
                </a:solidFill>
              </a:rPr>
              <a:t>sv</a:t>
            </a:r>
            <a:r>
              <a:rPr lang="et-EE" b="1" i="1" dirty="0" smtClean="0">
                <a:solidFill>
                  <a:schemeClr val="bg1"/>
                </a:solidFill>
              </a:rPr>
              <a:t> = 85%</a:t>
            </a:r>
            <a:endParaRPr lang="en-US" b="1" i="1" dirty="0">
              <a:solidFill>
                <a:schemeClr val="bg1"/>
              </a:solidFill>
            </a:endParaRPr>
          </a:p>
        </p:txBody>
      </p:sp>
      <p:pic>
        <p:nvPicPr>
          <p:cNvPr id="3" name="Picture 2"/>
          <p:cNvPicPr>
            <a:picLocks noChangeAspect="1"/>
          </p:cNvPicPr>
          <p:nvPr/>
        </p:nvPicPr>
        <p:blipFill>
          <a:blip r:embed="rId2"/>
          <a:stretch>
            <a:fillRect/>
          </a:stretch>
        </p:blipFill>
        <p:spPr>
          <a:xfrm>
            <a:off x="249747" y="2108448"/>
            <a:ext cx="1304925" cy="1752600"/>
          </a:xfrm>
          <a:prstGeom prst="rect">
            <a:avLst/>
          </a:prstGeom>
        </p:spPr>
      </p:pic>
      <p:pic>
        <p:nvPicPr>
          <p:cNvPr id="9" name="Picture 8"/>
          <p:cNvPicPr>
            <a:picLocks noChangeAspect="1"/>
          </p:cNvPicPr>
          <p:nvPr/>
        </p:nvPicPr>
        <p:blipFill>
          <a:blip r:embed="rId3"/>
          <a:stretch>
            <a:fillRect/>
          </a:stretch>
        </p:blipFill>
        <p:spPr>
          <a:xfrm>
            <a:off x="7611390" y="2235433"/>
            <a:ext cx="1524000" cy="2019300"/>
          </a:xfrm>
          <a:prstGeom prst="rect">
            <a:avLst/>
          </a:prstGeom>
        </p:spPr>
      </p:pic>
      <p:cxnSp>
        <p:nvCxnSpPr>
          <p:cNvPr id="23" name="Straight Arrow Connector 22"/>
          <p:cNvCxnSpPr/>
          <p:nvPr/>
        </p:nvCxnSpPr>
        <p:spPr>
          <a:xfrm>
            <a:off x="1554672" y="3212976"/>
            <a:ext cx="713072" cy="0"/>
          </a:xfrm>
          <a:prstGeom prst="straightConnector1">
            <a:avLst/>
          </a:prstGeom>
          <a:ln>
            <a:solidFill>
              <a:srgbClr val="81003E"/>
            </a:solidFill>
            <a:headEnd type="oval"/>
            <a:tailEnd type="triangle"/>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a:off x="7308304" y="3215720"/>
            <a:ext cx="497048" cy="0"/>
          </a:xfrm>
          <a:prstGeom prst="straightConnector1">
            <a:avLst/>
          </a:prstGeom>
          <a:ln>
            <a:solidFill>
              <a:srgbClr val="81003E"/>
            </a:solidFill>
            <a:headEnd type="oval"/>
            <a:tailEnd type="triangle"/>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1996305" y="2108448"/>
            <a:ext cx="0" cy="1968624"/>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pic>
        <p:nvPicPr>
          <p:cNvPr id="24578" name="Picture 2" descr="Pildiotsingu district heating tulemu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0444" y="2384300"/>
            <a:ext cx="2762250" cy="1657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883779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2915816" y="188640"/>
            <a:ext cx="2185214" cy="369332"/>
          </a:xfrm>
          <a:prstGeom prst="rect">
            <a:avLst/>
          </a:prstGeom>
        </p:spPr>
        <p:txBody>
          <a:bodyPr wrap="none">
            <a:spAutoFit/>
          </a:bodyPr>
          <a:lstStyle/>
          <a:p>
            <a:r>
              <a:rPr lang="en-US" dirty="0" err="1"/>
              <a:t>Energiasäästutegur</a:t>
            </a:r>
            <a:endParaRPr lang="en-US" dirty="0"/>
          </a:p>
        </p:txBody>
      </p:sp>
      <p:sp>
        <p:nvSpPr>
          <p:cNvPr id="6" name="TextBox 5"/>
          <p:cNvSpPr txBox="1"/>
          <p:nvPr/>
        </p:nvSpPr>
        <p:spPr>
          <a:xfrm>
            <a:off x="-18995" y="1162136"/>
            <a:ext cx="569387" cy="369332"/>
          </a:xfrm>
          <a:prstGeom prst="rect">
            <a:avLst/>
          </a:prstGeom>
          <a:solidFill>
            <a:schemeClr val="bg1"/>
          </a:solidFill>
        </p:spPr>
        <p:txBody>
          <a:bodyPr wrap="none" rtlCol="0">
            <a:spAutoFit/>
          </a:bodyPr>
          <a:lstStyle/>
          <a:p>
            <a:r>
              <a:rPr lang="et-EE" b="1" dirty="0" smtClean="0"/>
              <a:t>100</a:t>
            </a:r>
            <a:endParaRPr lang="en-US" b="1" dirty="0"/>
          </a:p>
        </p:txBody>
      </p:sp>
      <p:sp>
        <p:nvSpPr>
          <p:cNvPr id="13" name="TextBox 12"/>
          <p:cNvSpPr txBox="1"/>
          <p:nvPr/>
        </p:nvSpPr>
        <p:spPr>
          <a:xfrm>
            <a:off x="8305309" y="1124744"/>
            <a:ext cx="441146" cy="369332"/>
          </a:xfrm>
          <a:prstGeom prst="rect">
            <a:avLst/>
          </a:prstGeom>
          <a:solidFill>
            <a:schemeClr val="bg1"/>
          </a:solidFill>
        </p:spPr>
        <p:txBody>
          <a:bodyPr wrap="none" rtlCol="0">
            <a:spAutoFit/>
          </a:bodyPr>
          <a:lstStyle/>
          <a:p>
            <a:r>
              <a:rPr lang="et-EE" b="1" dirty="0" smtClean="0"/>
              <a:t>8</a:t>
            </a:r>
            <a:r>
              <a:rPr lang="et-EE" b="1" dirty="0"/>
              <a:t>0</a:t>
            </a:r>
            <a:endParaRPr lang="en-US" b="1" dirty="0"/>
          </a:p>
        </p:txBody>
      </p:sp>
      <p:cxnSp>
        <p:nvCxnSpPr>
          <p:cNvPr id="14" name="Straight Arrow Connector 13"/>
          <p:cNvCxnSpPr>
            <a:stCxn id="6" idx="3"/>
            <a:endCxn id="13" idx="1"/>
          </p:cNvCxnSpPr>
          <p:nvPr/>
        </p:nvCxnSpPr>
        <p:spPr>
          <a:xfrm flipV="1">
            <a:off x="550392" y="1309410"/>
            <a:ext cx="7754917" cy="37392"/>
          </a:xfrm>
          <a:prstGeom prst="straightConnector1">
            <a:avLst/>
          </a:prstGeom>
          <a:ln>
            <a:solidFill>
              <a:srgbClr val="81003E"/>
            </a:solidFill>
            <a:headEnd type="oval"/>
            <a:tailEnd type="triangle"/>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3687904" y="1043444"/>
            <a:ext cx="1184940" cy="369332"/>
          </a:xfrm>
          <a:prstGeom prst="rect">
            <a:avLst/>
          </a:prstGeom>
          <a:solidFill>
            <a:schemeClr val="bg1"/>
          </a:solidFill>
          <a:ln w="28575">
            <a:solidFill>
              <a:srgbClr val="81003E"/>
            </a:solidFill>
          </a:ln>
        </p:spPr>
        <p:txBody>
          <a:bodyPr wrap="none" rtlCol="0">
            <a:spAutoFit/>
          </a:bodyPr>
          <a:lstStyle/>
          <a:p>
            <a:r>
              <a:rPr lang="et-EE" b="1" dirty="0" smtClean="0"/>
              <a:t>5 - KADU</a:t>
            </a:r>
            <a:endParaRPr lang="en-US" b="1" dirty="0"/>
          </a:p>
        </p:txBody>
      </p:sp>
      <p:sp>
        <p:nvSpPr>
          <p:cNvPr id="18" name="TextBox 17"/>
          <p:cNvSpPr txBox="1"/>
          <p:nvPr/>
        </p:nvSpPr>
        <p:spPr>
          <a:xfrm>
            <a:off x="-12118" y="3425742"/>
            <a:ext cx="720405" cy="369332"/>
          </a:xfrm>
          <a:prstGeom prst="rect">
            <a:avLst/>
          </a:prstGeom>
          <a:solidFill>
            <a:schemeClr val="bg1"/>
          </a:solidFill>
        </p:spPr>
        <p:txBody>
          <a:bodyPr wrap="square" rtlCol="0">
            <a:spAutoFit/>
          </a:bodyPr>
          <a:lstStyle/>
          <a:p>
            <a:r>
              <a:rPr lang="et-EE" b="1" dirty="0" smtClean="0"/>
              <a:t>100</a:t>
            </a:r>
            <a:endParaRPr lang="en-US" b="1" dirty="0"/>
          </a:p>
        </p:txBody>
      </p:sp>
      <p:sp>
        <p:nvSpPr>
          <p:cNvPr id="19" name="TextBox 18"/>
          <p:cNvSpPr txBox="1"/>
          <p:nvPr/>
        </p:nvSpPr>
        <p:spPr>
          <a:xfrm>
            <a:off x="8251018" y="3388350"/>
            <a:ext cx="633507" cy="369332"/>
          </a:xfrm>
          <a:prstGeom prst="rect">
            <a:avLst/>
          </a:prstGeom>
          <a:solidFill>
            <a:schemeClr val="bg1"/>
          </a:solidFill>
        </p:spPr>
        <p:txBody>
          <a:bodyPr wrap="none" rtlCol="0">
            <a:spAutoFit/>
          </a:bodyPr>
          <a:lstStyle/>
          <a:p>
            <a:r>
              <a:rPr lang="et-EE" b="1" dirty="0" smtClean="0"/>
              <a:t>28,5</a:t>
            </a:r>
            <a:endParaRPr lang="en-US" b="1" dirty="0"/>
          </a:p>
        </p:txBody>
      </p:sp>
      <p:sp>
        <p:nvSpPr>
          <p:cNvPr id="20" name="TextBox 19"/>
          <p:cNvSpPr txBox="1"/>
          <p:nvPr/>
        </p:nvSpPr>
        <p:spPr>
          <a:xfrm>
            <a:off x="3633613" y="3200426"/>
            <a:ext cx="1505540" cy="369332"/>
          </a:xfrm>
          <a:prstGeom prst="rect">
            <a:avLst/>
          </a:prstGeom>
          <a:solidFill>
            <a:schemeClr val="bg1"/>
          </a:solidFill>
          <a:ln w="28575">
            <a:solidFill>
              <a:srgbClr val="81003E"/>
            </a:solidFill>
          </a:ln>
        </p:spPr>
        <p:txBody>
          <a:bodyPr wrap="none" rtlCol="0">
            <a:spAutoFit/>
          </a:bodyPr>
          <a:lstStyle/>
          <a:p>
            <a:r>
              <a:rPr lang="et-EE" b="1" dirty="0" smtClean="0"/>
              <a:t>71.5 - KADU</a:t>
            </a:r>
            <a:endParaRPr lang="en-US" b="1" dirty="0"/>
          </a:p>
        </p:txBody>
      </p:sp>
      <p:cxnSp>
        <p:nvCxnSpPr>
          <p:cNvPr id="21" name="Straight Arrow Connector 20"/>
          <p:cNvCxnSpPr>
            <a:endCxn id="19" idx="1"/>
          </p:cNvCxnSpPr>
          <p:nvPr/>
        </p:nvCxnSpPr>
        <p:spPr>
          <a:xfrm flipV="1">
            <a:off x="557269" y="3573016"/>
            <a:ext cx="7693749" cy="0"/>
          </a:xfrm>
          <a:prstGeom prst="straightConnector1">
            <a:avLst/>
          </a:prstGeom>
          <a:ln>
            <a:solidFill>
              <a:srgbClr val="81003E"/>
            </a:solidFill>
            <a:headEnd type="oval"/>
            <a:tailEnd type="triangle"/>
          </a:ln>
        </p:spPr>
        <p:style>
          <a:lnRef idx="2">
            <a:schemeClr val="accent1"/>
          </a:lnRef>
          <a:fillRef idx="0">
            <a:schemeClr val="accent1"/>
          </a:fillRef>
          <a:effectRef idx="1">
            <a:schemeClr val="accent1"/>
          </a:effectRef>
          <a:fontRef idx="minor">
            <a:schemeClr val="tx1"/>
          </a:fontRef>
        </p:style>
      </p:cxnSp>
      <p:sp>
        <p:nvSpPr>
          <p:cNvPr id="2" name="Oval 1"/>
          <p:cNvSpPr/>
          <p:nvPr/>
        </p:nvSpPr>
        <p:spPr>
          <a:xfrm>
            <a:off x="6156176" y="1628800"/>
            <a:ext cx="1801560" cy="1796942"/>
          </a:xfrm>
          <a:prstGeom prst="ellipse">
            <a:avLst/>
          </a:prstGeom>
          <a:solidFill>
            <a:schemeClr val="tx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t-EE" sz="3000" dirty="0" smtClean="0">
                <a:latin typeface="Arial" panose="020B0604020202020204" pitchFamily="34" charset="0"/>
                <a:cs typeface="Arial" panose="020B0604020202020204" pitchFamily="34" charset="0"/>
              </a:rPr>
              <a:t>2.8 korda</a:t>
            </a:r>
            <a:endParaRPr lang="en-US" sz="3000" dirty="0">
              <a:latin typeface="Arial" panose="020B0604020202020204" pitchFamily="34" charset="0"/>
              <a:cs typeface="Arial" panose="020B0604020202020204" pitchFamily="34" charset="0"/>
            </a:endParaRPr>
          </a:p>
        </p:txBody>
      </p:sp>
      <p:sp>
        <p:nvSpPr>
          <p:cNvPr id="15" name="TextBox 14"/>
          <p:cNvSpPr txBox="1"/>
          <p:nvPr/>
        </p:nvSpPr>
        <p:spPr>
          <a:xfrm>
            <a:off x="708286" y="4633035"/>
            <a:ext cx="8435713" cy="1338828"/>
          </a:xfrm>
          <a:prstGeom prst="rect">
            <a:avLst/>
          </a:prstGeom>
          <a:solidFill>
            <a:schemeClr val="tx1"/>
          </a:solidFill>
        </p:spPr>
        <p:txBody>
          <a:bodyPr wrap="square" rtlCol="0">
            <a:spAutoFit/>
          </a:bodyPr>
          <a:lstStyle/>
          <a:p>
            <a:r>
              <a:rPr lang="et-EE" b="1" u="sng" dirty="0" smtClean="0">
                <a:solidFill>
                  <a:schemeClr val="bg1"/>
                </a:solidFill>
              </a:rPr>
              <a:t>SAMA KÜTUSE KOGUSEGA </a:t>
            </a:r>
            <a:r>
              <a:rPr lang="et-EE" b="1" dirty="0" smtClean="0">
                <a:solidFill>
                  <a:schemeClr val="bg1"/>
                </a:solidFill>
              </a:rPr>
              <a:t>[MWh</a:t>
            </a:r>
            <a:r>
              <a:rPr lang="et-EE" b="1" dirty="0">
                <a:solidFill>
                  <a:schemeClr val="bg1"/>
                </a:solidFill>
              </a:rPr>
              <a:t>] SAAB </a:t>
            </a:r>
            <a:r>
              <a:rPr lang="et-EE" b="1" dirty="0" smtClean="0">
                <a:solidFill>
                  <a:schemeClr val="bg1"/>
                </a:solidFill>
              </a:rPr>
              <a:t>KAUGKÜTTE KORRAL TOOTA </a:t>
            </a:r>
            <a:endParaRPr lang="et-EE" b="1" dirty="0">
              <a:solidFill>
                <a:schemeClr val="bg1"/>
              </a:solidFill>
            </a:endParaRPr>
          </a:p>
          <a:p>
            <a:r>
              <a:rPr lang="et-EE" b="1" dirty="0" smtClean="0">
                <a:solidFill>
                  <a:schemeClr val="bg1"/>
                </a:solidFill>
              </a:rPr>
              <a:t>(konkreetsed näitajad)</a:t>
            </a:r>
          </a:p>
          <a:p>
            <a:pPr algn="ctr"/>
            <a:r>
              <a:rPr lang="et-EE" sz="3000" b="1" dirty="0" smtClean="0">
                <a:solidFill>
                  <a:schemeClr val="bg1"/>
                </a:solidFill>
              </a:rPr>
              <a:t>2.8 korda rohkem sooja kui otse elektriküttel!</a:t>
            </a:r>
          </a:p>
          <a:p>
            <a:pPr algn="ctr"/>
            <a:r>
              <a:rPr lang="et-EE" sz="1500" b="1" dirty="0">
                <a:solidFill>
                  <a:schemeClr val="bg1"/>
                </a:solidFill>
              </a:rPr>
              <a:t>j</a:t>
            </a:r>
            <a:r>
              <a:rPr lang="et-EE" sz="1500" b="1" dirty="0" smtClean="0">
                <a:solidFill>
                  <a:schemeClr val="bg1"/>
                </a:solidFill>
              </a:rPr>
              <a:t>a vastupidi…</a:t>
            </a:r>
          </a:p>
        </p:txBody>
      </p:sp>
    </p:spTree>
    <p:extLst>
      <p:ext uri="{BB962C8B-B14F-4D97-AF65-F5344CB8AC3E}">
        <p14:creationId xmlns:p14="http://schemas.microsoft.com/office/powerpoint/2010/main" val="40711736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itle 1"/>
          <p:cNvSpPr txBox="1">
            <a:spLocks/>
          </p:cNvSpPr>
          <p:nvPr/>
        </p:nvSpPr>
        <p:spPr bwMode="auto">
          <a:xfrm>
            <a:off x="1460627" y="0"/>
            <a:ext cx="6817610" cy="655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sz="3200" kern="1200">
                <a:solidFill>
                  <a:schemeClr val="tx1"/>
                </a:solidFill>
                <a:latin typeface="Verdana"/>
                <a:ea typeface="Verdana" pitchFamily="34" charset="0"/>
                <a:cs typeface="Verdana"/>
              </a:defRPr>
            </a:lvl1pPr>
            <a:lvl2pPr algn="l" defTabSz="457200" rtl="0" eaLnBrk="1" fontAlgn="base" hangingPunct="1">
              <a:spcBef>
                <a:spcPct val="0"/>
              </a:spcBef>
              <a:spcAft>
                <a:spcPct val="0"/>
              </a:spcAft>
              <a:defRPr sz="3200">
                <a:solidFill>
                  <a:schemeClr val="tx1"/>
                </a:solidFill>
                <a:latin typeface="Verdana" pitchFamily="34" charset="0"/>
                <a:ea typeface="Verdana" pitchFamily="34" charset="0"/>
                <a:cs typeface="Verdana" pitchFamily="34" charset="0"/>
              </a:defRPr>
            </a:lvl2pPr>
            <a:lvl3pPr algn="l" defTabSz="457200" rtl="0" eaLnBrk="1" fontAlgn="base" hangingPunct="1">
              <a:spcBef>
                <a:spcPct val="0"/>
              </a:spcBef>
              <a:spcAft>
                <a:spcPct val="0"/>
              </a:spcAft>
              <a:defRPr sz="3200">
                <a:solidFill>
                  <a:schemeClr val="tx1"/>
                </a:solidFill>
                <a:latin typeface="Verdana" pitchFamily="34" charset="0"/>
                <a:ea typeface="Verdana" pitchFamily="34" charset="0"/>
                <a:cs typeface="Verdana" pitchFamily="34" charset="0"/>
              </a:defRPr>
            </a:lvl3pPr>
            <a:lvl4pPr algn="l" defTabSz="457200" rtl="0" eaLnBrk="1" fontAlgn="base" hangingPunct="1">
              <a:spcBef>
                <a:spcPct val="0"/>
              </a:spcBef>
              <a:spcAft>
                <a:spcPct val="0"/>
              </a:spcAft>
              <a:defRPr sz="3200">
                <a:solidFill>
                  <a:schemeClr val="tx1"/>
                </a:solidFill>
                <a:latin typeface="Verdana" pitchFamily="34" charset="0"/>
                <a:ea typeface="Verdana" pitchFamily="34" charset="0"/>
                <a:cs typeface="Verdana" pitchFamily="34" charset="0"/>
              </a:defRPr>
            </a:lvl4pPr>
            <a:lvl5pPr algn="l" defTabSz="457200" rtl="0" eaLnBrk="1" fontAlgn="base" hangingPunct="1">
              <a:spcBef>
                <a:spcPct val="0"/>
              </a:spcBef>
              <a:spcAft>
                <a:spcPct val="0"/>
              </a:spcAft>
              <a:defRPr sz="3200">
                <a:solidFill>
                  <a:schemeClr val="tx1"/>
                </a:solidFill>
                <a:latin typeface="Verdana" pitchFamily="34" charset="0"/>
                <a:ea typeface="Verdana" pitchFamily="34" charset="0"/>
                <a:cs typeface="Verdana" pitchFamily="34" charset="0"/>
              </a:defRPr>
            </a:lvl5pPr>
            <a:lvl6pPr marL="457200" algn="l" defTabSz="457200" rtl="0" eaLnBrk="1" fontAlgn="base" hangingPunct="1">
              <a:spcBef>
                <a:spcPct val="0"/>
              </a:spcBef>
              <a:spcAft>
                <a:spcPct val="0"/>
              </a:spcAft>
              <a:defRPr sz="3200">
                <a:solidFill>
                  <a:schemeClr val="tx1"/>
                </a:solidFill>
                <a:latin typeface="Verdana" pitchFamily="34" charset="0"/>
              </a:defRPr>
            </a:lvl6pPr>
            <a:lvl7pPr marL="914400" algn="l" defTabSz="457200" rtl="0" eaLnBrk="1" fontAlgn="base" hangingPunct="1">
              <a:spcBef>
                <a:spcPct val="0"/>
              </a:spcBef>
              <a:spcAft>
                <a:spcPct val="0"/>
              </a:spcAft>
              <a:defRPr sz="3200">
                <a:solidFill>
                  <a:schemeClr val="tx1"/>
                </a:solidFill>
                <a:latin typeface="Verdana" pitchFamily="34" charset="0"/>
              </a:defRPr>
            </a:lvl7pPr>
            <a:lvl8pPr marL="1371600" algn="l" defTabSz="457200" rtl="0" eaLnBrk="1" fontAlgn="base" hangingPunct="1">
              <a:spcBef>
                <a:spcPct val="0"/>
              </a:spcBef>
              <a:spcAft>
                <a:spcPct val="0"/>
              </a:spcAft>
              <a:defRPr sz="3200">
                <a:solidFill>
                  <a:schemeClr val="tx1"/>
                </a:solidFill>
                <a:latin typeface="Verdana" pitchFamily="34" charset="0"/>
              </a:defRPr>
            </a:lvl8pPr>
            <a:lvl9pPr marL="1828800" algn="l" defTabSz="457200" rtl="0" eaLnBrk="1" fontAlgn="base" hangingPunct="1">
              <a:spcBef>
                <a:spcPct val="0"/>
              </a:spcBef>
              <a:spcAft>
                <a:spcPct val="0"/>
              </a:spcAft>
              <a:defRPr sz="3200">
                <a:solidFill>
                  <a:schemeClr val="tx1"/>
                </a:solidFill>
                <a:latin typeface="Verdana" pitchFamily="34" charset="0"/>
              </a:defRPr>
            </a:lvl9pPr>
          </a:lstStyle>
          <a:p>
            <a:pPr algn="r"/>
            <a:r>
              <a:rPr lang="et-EE" altLang="en-US" sz="2700" dirty="0" err="1" smtClean="0">
                <a:latin typeface="Arial" panose="020B0604020202020204" pitchFamily="34" charset="0"/>
                <a:cs typeface="Arial" panose="020B0604020202020204" pitchFamily="34" charset="0"/>
              </a:rPr>
              <a:t>Üldmõisted</a:t>
            </a:r>
            <a:r>
              <a:rPr lang="et-EE" altLang="en-US" sz="2700" dirty="0" smtClean="0">
                <a:latin typeface="Arial" panose="020B0604020202020204" pitchFamily="34" charset="0"/>
                <a:cs typeface="Arial" panose="020B0604020202020204" pitchFamily="34" charset="0"/>
              </a:rPr>
              <a:t>. Soojuse transformatsioon.</a:t>
            </a:r>
            <a:endParaRPr lang="en-GB" altLang="en-US" sz="2700" dirty="0" smtClean="0">
              <a:latin typeface="Arial" panose="020B0604020202020204" pitchFamily="34" charset="0"/>
              <a:cs typeface="Arial" panose="020B0604020202020204" pitchFamily="34" charset="0"/>
            </a:endParaRPr>
          </a:p>
        </p:txBody>
      </p:sp>
      <p:sp>
        <p:nvSpPr>
          <p:cNvPr id="3" name="Rectangle 2"/>
          <p:cNvSpPr/>
          <p:nvPr/>
        </p:nvSpPr>
        <p:spPr>
          <a:xfrm>
            <a:off x="1460627" y="1462425"/>
            <a:ext cx="6822547" cy="1246495"/>
          </a:xfrm>
          <a:prstGeom prst="rect">
            <a:avLst/>
          </a:prstGeom>
        </p:spPr>
        <p:txBody>
          <a:bodyPr wrap="square">
            <a:spAutoFit/>
          </a:bodyPr>
          <a:lstStyle/>
          <a:p>
            <a:r>
              <a:rPr lang="et-EE" sz="2500" b="1" u="sng" dirty="0">
                <a:solidFill>
                  <a:srgbClr val="AC0000"/>
                </a:solidFill>
                <a:ea typeface="Times New Roman" panose="02020603050405020304" pitchFamily="18" charset="0"/>
                <a:cs typeface="Arial" panose="020B0604020202020204" pitchFamily="34" charset="0"/>
              </a:rPr>
              <a:t>Soojuse transformatsioon</a:t>
            </a:r>
            <a:r>
              <a:rPr lang="et-EE" sz="2500" dirty="0">
                <a:solidFill>
                  <a:srgbClr val="AC0000"/>
                </a:solidFill>
                <a:ea typeface="Times New Roman" panose="02020603050405020304" pitchFamily="18" charset="0"/>
                <a:cs typeface="Arial" panose="020B0604020202020204" pitchFamily="34" charset="0"/>
              </a:rPr>
              <a:t> </a:t>
            </a:r>
            <a:r>
              <a:rPr lang="et-EE" sz="2500" dirty="0">
                <a:ea typeface="Times New Roman" panose="02020603050405020304" pitchFamily="18" charset="0"/>
                <a:cs typeface="Arial" panose="020B0604020202020204" pitchFamily="34" charset="0"/>
              </a:rPr>
              <a:t>on soojuse ülekandmine </a:t>
            </a:r>
            <a:r>
              <a:rPr lang="et-EE" sz="2500" b="1" i="1" u="sng" dirty="0">
                <a:ea typeface="Times New Roman" panose="02020603050405020304" pitchFamily="18" charset="0"/>
                <a:cs typeface="Arial" panose="020B0604020202020204" pitchFamily="34" charset="0"/>
              </a:rPr>
              <a:t>madala temperatuuriga kehalt kõrgema temperatuuriga </a:t>
            </a:r>
            <a:r>
              <a:rPr lang="et-EE" sz="2500" b="1" i="1" u="sng" dirty="0" smtClean="0">
                <a:ea typeface="Times New Roman" panose="02020603050405020304" pitchFamily="18" charset="0"/>
                <a:cs typeface="Arial" panose="020B0604020202020204" pitchFamily="34" charset="0"/>
              </a:rPr>
              <a:t>kehale.</a:t>
            </a:r>
            <a:endParaRPr lang="en-US" sz="2500" b="1" i="1" u="sng" dirty="0">
              <a:cs typeface="Arial" panose="020B0604020202020204" pitchFamily="34" charset="0"/>
            </a:endParaRPr>
          </a:p>
        </p:txBody>
      </p:sp>
      <p:sp>
        <p:nvSpPr>
          <p:cNvPr id="5" name="Rectangle 4"/>
          <p:cNvSpPr/>
          <p:nvPr/>
        </p:nvSpPr>
        <p:spPr>
          <a:xfrm>
            <a:off x="0" y="3140968"/>
            <a:ext cx="9108504" cy="2015936"/>
          </a:xfrm>
          <a:prstGeom prst="rect">
            <a:avLst/>
          </a:prstGeom>
          <a:solidFill>
            <a:schemeClr val="tx1"/>
          </a:solidFill>
        </p:spPr>
        <p:txBody>
          <a:bodyPr wrap="square">
            <a:spAutoFit/>
          </a:bodyPr>
          <a:lstStyle/>
          <a:p>
            <a:r>
              <a:rPr lang="en-US" sz="2500" b="1" dirty="0" err="1">
                <a:solidFill>
                  <a:schemeClr val="bg1"/>
                </a:solidFill>
                <a:cs typeface="Arial" panose="020B0604020202020204" pitchFamily="34" charset="0"/>
              </a:rPr>
              <a:t>Termodünaamika</a:t>
            </a:r>
            <a:r>
              <a:rPr lang="en-US" sz="2500" b="1" dirty="0">
                <a:solidFill>
                  <a:schemeClr val="bg1"/>
                </a:solidFill>
                <a:cs typeface="Arial" panose="020B0604020202020204" pitchFamily="34" charset="0"/>
              </a:rPr>
              <a:t> </a:t>
            </a:r>
            <a:r>
              <a:rPr lang="en-US" sz="2500" b="1" dirty="0" err="1">
                <a:solidFill>
                  <a:schemeClr val="bg1"/>
                </a:solidFill>
                <a:cs typeface="Arial" panose="020B0604020202020204" pitchFamily="34" charset="0"/>
              </a:rPr>
              <a:t>teine</a:t>
            </a:r>
            <a:r>
              <a:rPr lang="en-US" sz="2500" b="1" dirty="0">
                <a:solidFill>
                  <a:schemeClr val="bg1"/>
                </a:solidFill>
                <a:cs typeface="Arial" panose="020B0604020202020204" pitchFamily="34" charset="0"/>
              </a:rPr>
              <a:t> </a:t>
            </a:r>
            <a:r>
              <a:rPr lang="en-US" sz="2500" b="1" dirty="0" err="1">
                <a:solidFill>
                  <a:schemeClr val="bg1"/>
                </a:solidFill>
                <a:cs typeface="Arial" panose="020B0604020202020204" pitchFamily="34" charset="0"/>
              </a:rPr>
              <a:t>seadus</a:t>
            </a:r>
            <a:r>
              <a:rPr lang="en-US" sz="2500" dirty="0">
                <a:solidFill>
                  <a:schemeClr val="bg1"/>
                </a:solidFill>
                <a:cs typeface="Arial" panose="020B0604020202020204" pitchFamily="34" charset="0"/>
              </a:rPr>
              <a:t> </a:t>
            </a:r>
            <a:r>
              <a:rPr lang="en-US" sz="2500" dirty="0" err="1">
                <a:solidFill>
                  <a:schemeClr val="bg1"/>
                </a:solidFill>
                <a:cs typeface="Arial" panose="020B0604020202020204" pitchFamily="34" charset="0"/>
              </a:rPr>
              <a:t>ütleb</a:t>
            </a:r>
            <a:r>
              <a:rPr lang="en-US" sz="2500" dirty="0">
                <a:solidFill>
                  <a:schemeClr val="bg1"/>
                </a:solidFill>
                <a:cs typeface="Arial" panose="020B0604020202020204" pitchFamily="34" charset="0"/>
              </a:rPr>
              <a:t>, et </a:t>
            </a:r>
            <a:r>
              <a:rPr lang="en-US" sz="2500" u="sng" dirty="0" err="1">
                <a:solidFill>
                  <a:schemeClr val="bg1"/>
                </a:solidFill>
                <a:cs typeface="Arial" panose="020B0604020202020204" pitchFamily="34" charset="0"/>
              </a:rPr>
              <a:t>soojus</a:t>
            </a:r>
            <a:r>
              <a:rPr lang="en-US" sz="2500" u="sng" dirty="0">
                <a:solidFill>
                  <a:schemeClr val="bg1"/>
                </a:solidFill>
                <a:cs typeface="Arial" panose="020B0604020202020204" pitchFamily="34" charset="0"/>
              </a:rPr>
              <a:t> </a:t>
            </a:r>
            <a:r>
              <a:rPr lang="en-US" sz="2500" u="sng" dirty="0" err="1">
                <a:solidFill>
                  <a:schemeClr val="bg1"/>
                </a:solidFill>
                <a:cs typeface="Arial" panose="020B0604020202020204" pitchFamily="34" charset="0"/>
              </a:rPr>
              <a:t>ei</a:t>
            </a:r>
            <a:r>
              <a:rPr lang="en-US" sz="2500" u="sng" dirty="0">
                <a:solidFill>
                  <a:schemeClr val="bg1"/>
                </a:solidFill>
                <a:cs typeface="Arial" panose="020B0604020202020204" pitchFamily="34" charset="0"/>
              </a:rPr>
              <a:t> </a:t>
            </a:r>
            <a:r>
              <a:rPr lang="en-US" sz="2500" u="sng" dirty="0" err="1">
                <a:solidFill>
                  <a:schemeClr val="bg1"/>
                </a:solidFill>
                <a:cs typeface="Arial" panose="020B0604020202020204" pitchFamily="34" charset="0"/>
              </a:rPr>
              <a:t>saa</a:t>
            </a:r>
            <a:r>
              <a:rPr lang="en-US" sz="2500" u="sng" dirty="0">
                <a:solidFill>
                  <a:schemeClr val="bg1"/>
                </a:solidFill>
                <a:cs typeface="Arial" panose="020B0604020202020204" pitchFamily="34" charset="0"/>
              </a:rPr>
              <a:t> </a:t>
            </a:r>
            <a:r>
              <a:rPr lang="en-US" sz="2500" u="sng" dirty="0" err="1">
                <a:solidFill>
                  <a:schemeClr val="bg1"/>
                </a:solidFill>
                <a:cs typeface="Arial" panose="020B0604020202020204" pitchFamily="34" charset="0"/>
              </a:rPr>
              <a:t>iseeneslikult</a:t>
            </a:r>
            <a:r>
              <a:rPr lang="en-US" sz="2500" u="sng" dirty="0">
                <a:solidFill>
                  <a:schemeClr val="bg1"/>
                </a:solidFill>
                <a:cs typeface="Arial" panose="020B0604020202020204" pitchFamily="34" charset="0"/>
              </a:rPr>
              <a:t> </a:t>
            </a:r>
            <a:r>
              <a:rPr lang="en-US" sz="2500" u="sng" dirty="0" err="1">
                <a:solidFill>
                  <a:schemeClr val="bg1"/>
                </a:solidFill>
                <a:cs typeface="Arial" panose="020B0604020202020204" pitchFamily="34" charset="0"/>
              </a:rPr>
              <a:t>kanduda</a:t>
            </a:r>
            <a:r>
              <a:rPr lang="en-US" sz="2500" u="sng" dirty="0">
                <a:solidFill>
                  <a:schemeClr val="bg1"/>
                </a:solidFill>
                <a:cs typeface="Arial" panose="020B0604020202020204" pitchFamily="34" charset="0"/>
              </a:rPr>
              <a:t> </a:t>
            </a:r>
            <a:r>
              <a:rPr lang="en-US" sz="2500" u="sng" dirty="0" err="1">
                <a:solidFill>
                  <a:schemeClr val="bg1"/>
                </a:solidFill>
                <a:cs typeface="Arial" panose="020B0604020202020204" pitchFamily="34" charset="0"/>
              </a:rPr>
              <a:t>külmemalt</a:t>
            </a:r>
            <a:r>
              <a:rPr lang="en-US" sz="2500" u="sng" dirty="0">
                <a:solidFill>
                  <a:schemeClr val="bg1"/>
                </a:solidFill>
                <a:cs typeface="Arial" panose="020B0604020202020204" pitchFamily="34" charset="0"/>
              </a:rPr>
              <a:t> </a:t>
            </a:r>
            <a:r>
              <a:rPr lang="en-US" sz="2500" u="sng" dirty="0" err="1">
                <a:solidFill>
                  <a:schemeClr val="bg1"/>
                </a:solidFill>
                <a:cs typeface="Arial" panose="020B0604020202020204" pitchFamily="34" charset="0"/>
              </a:rPr>
              <a:t>kehalt</a:t>
            </a:r>
            <a:r>
              <a:rPr lang="en-US" sz="2500" u="sng" dirty="0">
                <a:solidFill>
                  <a:schemeClr val="bg1"/>
                </a:solidFill>
                <a:cs typeface="Arial" panose="020B0604020202020204" pitchFamily="34" charset="0"/>
              </a:rPr>
              <a:t> </a:t>
            </a:r>
            <a:r>
              <a:rPr lang="en-US" sz="2500" u="sng" dirty="0" err="1">
                <a:solidFill>
                  <a:schemeClr val="bg1"/>
                </a:solidFill>
                <a:cs typeface="Arial" panose="020B0604020202020204" pitchFamily="34" charset="0"/>
              </a:rPr>
              <a:t>soojemale</a:t>
            </a:r>
            <a:r>
              <a:rPr lang="en-US" sz="2500" u="sng" dirty="0">
                <a:solidFill>
                  <a:schemeClr val="bg1"/>
                </a:solidFill>
                <a:cs typeface="Arial" panose="020B0604020202020204" pitchFamily="34" charset="0"/>
              </a:rPr>
              <a:t>. </a:t>
            </a:r>
            <a:endParaRPr lang="et-EE" sz="2500" u="sng" dirty="0" smtClean="0">
              <a:solidFill>
                <a:schemeClr val="bg1"/>
              </a:solidFill>
              <a:cs typeface="Arial" panose="020B0604020202020204" pitchFamily="34" charset="0"/>
            </a:endParaRPr>
          </a:p>
          <a:p>
            <a:endParaRPr lang="et-EE" sz="2500" u="sng" dirty="0">
              <a:solidFill>
                <a:schemeClr val="bg1"/>
              </a:solidFill>
              <a:cs typeface="Arial" panose="020B0604020202020204" pitchFamily="34" charset="0"/>
            </a:endParaRPr>
          </a:p>
          <a:p>
            <a:r>
              <a:rPr lang="en-US" sz="2500" dirty="0" err="1" smtClean="0">
                <a:solidFill>
                  <a:schemeClr val="bg1"/>
                </a:solidFill>
                <a:cs typeface="Arial" panose="020B0604020202020204" pitchFamily="34" charset="0"/>
              </a:rPr>
              <a:t>Soojuse</a:t>
            </a:r>
            <a:r>
              <a:rPr lang="en-US" sz="2500" dirty="0" smtClean="0">
                <a:solidFill>
                  <a:schemeClr val="bg1"/>
                </a:solidFill>
                <a:cs typeface="Arial" panose="020B0604020202020204" pitchFamily="34" charset="0"/>
              </a:rPr>
              <a:t> </a:t>
            </a:r>
            <a:r>
              <a:rPr lang="en-US" sz="2500" dirty="0" err="1">
                <a:solidFill>
                  <a:schemeClr val="bg1"/>
                </a:solidFill>
                <a:cs typeface="Arial" panose="020B0604020202020204" pitchFamily="34" charset="0"/>
              </a:rPr>
              <a:t>liikumise</a:t>
            </a:r>
            <a:r>
              <a:rPr lang="en-US" sz="2500" dirty="0">
                <a:solidFill>
                  <a:schemeClr val="bg1"/>
                </a:solidFill>
                <a:cs typeface="Arial" panose="020B0604020202020204" pitchFamily="34" charset="0"/>
              </a:rPr>
              <a:t> </a:t>
            </a:r>
            <a:r>
              <a:rPr lang="en-US" sz="2500" dirty="0" err="1">
                <a:solidFill>
                  <a:schemeClr val="bg1"/>
                </a:solidFill>
                <a:cs typeface="Arial" panose="020B0604020202020204" pitchFamily="34" charset="0"/>
              </a:rPr>
              <a:t>loomulik</a:t>
            </a:r>
            <a:r>
              <a:rPr lang="en-US" sz="2500" dirty="0">
                <a:solidFill>
                  <a:schemeClr val="bg1"/>
                </a:solidFill>
                <a:cs typeface="Arial" panose="020B0604020202020204" pitchFamily="34" charset="0"/>
              </a:rPr>
              <a:t> </a:t>
            </a:r>
            <a:r>
              <a:rPr lang="en-US" sz="2500" dirty="0" err="1">
                <a:solidFill>
                  <a:schemeClr val="bg1"/>
                </a:solidFill>
                <a:cs typeface="Arial" panose="020B0604020202020204" pitchFamily="34" charset="0"/>
              </a:rPr>
              <a:t>suund</a:t>
            </a:r>
            <a:r>
              <a:rPr lang="en-US" sz="2500" dirty="0">
                <a:solidFill>
                  <a:schemeClr val="bg1"/>
                </a:solidFill>
                <a:cs typeface="Arial" panose="020B0604020202020204" pitchFamily="34" charset="0"/>
              </a:rPr>
              <a:t> on </a:t>
            </a:r>
            <a:r>
              <a:rPr lang="en-US" sz="2500" dirty="0" err="1">
                <a:solidFill>
                  <a:schemeClr val="bg1"/>
                </a:solidFill>
                <a:cs typeface="Arial" panose="020B0604020202020204" pitchFamily="34" charset="0"/>
              </a:rPr>
              <a:t>alati</a:t>
            </a:r>
            <a:r>
              <a:rPr lang="en-US" sz="2500" dirty="0">
                <a:solidFill>
                  <a:schemeClr val="bg1"/>
                </a:solidFill>
                <a:cs typeface="Arial" panose="020B0604020202020204" pitchFamily="34" charset="0"/>
              </a:rPr>
              <a:t> </a:t>
            </a:r>
            <a:r>
              <a:rPr lang="en-US" sz="2500" dirty="0" err="1">
                <a:solidFill>
                  <a:schemeClr val="bg1"/>
                </a:solidFill>
                <a:cs typeface="Arial" panose="020B0604020202020204" pitchFamily="34" charset="0"/>
              </a:rPr>
              <a:t>kuumemalt</a:t>
            </a:r>
            <a:r>
              <a:rPr lang="en-US" sz="2500" dirty="0">
                <a:solidFill>
                  <a:schemeClr val="bg1"/>
                </a:solidFill>
                <a:cs typeface="Arial" panose="020B0604020202020204" pitchFamily="34" charset="0"/>
              </a:rPr>
              <a:t> </a:t>
            </a:r>
            <a:r>
              <a:rPr lang="en-US" sz="2500" dirty="0" err="1">
                <a:solidFill>
                  <a:schemeClr val="bg1"/>
                </a:solidFill>
                <a:cs typeface="Arial" panose="020B0604020202020204" pitchFamily="34" charset="0"/>
              </a:rPr>
              <a:t>kehalt</a:t>
            </a:r>
            <a:r>
              <a:rPr lang="en-US" sz="2500" dirty="0">
                <a:solidFill>
                  <a:schemeClr val="bg1"/>
                </a:solidFill>
                <a:cs typeface="Arial" panose="020B0604020202020204" pitchFamily="34" charset="0"/>
              </a:rPr>
              <a:t> </a:t>
            </a:r>
            <a:r>
              <a:rPr lang="en-US" sz="2500" dirty="0" err="1">
                <a:solidFill>
                  <a:schemeClr val="bg1"/>
                </a:solidFill>
                <a:cs typeface="Arial" panose="020B0604020202020204" pitchFamily="34" charset="0"/>
              </a:rPr>
              <a:t>külmemale</a:t>
            </a:r>
            <a:r>
              <a:rPr lang="en-US" sz="2500" dirty="0">
                <a:solidFill>
                  <a:schemeClr val="bg1"/>
                </a:solidFill>
                <a:cs typeface="Arial" panose="020B0604020202020204" pitchFamily="34" charset="0"/>
              </a:rPr>
              <a:t>.</a:t>
            </a:r>
          </a:p>
        </p:txBody>
      </p:sp>
      <p:cxnSp>
        <p:nvCxnSpPr>
          <p:cNvPr id="4" name="Straight Arrow Connector 3"/>
          <p:cNvCxnSpPr>
            <a:endCxn id="6" idx="1"/>
          </p:cNvCxnSpPr>
          <p:nvPr/>
        </p:nvCxnSpPr>
        <p:spPr>
          <a:xfrm>
            <a:off x="1043608" y="3789040"/>
            <a:ext cx="2385779" cy="2278997"/>
          </a:xfrm>
          <a:prstGeom prst="straightConnector1">
            <a:avLst/>
          </a:prstGeom>
          <a:ln w="38100">
            <a:solidFill>
              <a:schemeClr val="accent3">
                <a:lumMod val="75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3429387" y="5791038"/>
            <a:ext cx="2424382" cy="553998"/>
          </a:xfrm>
          <a:prstGeom prst="rect">
            <a:avLst/>
          </a:prstGeom>
          <a:noFill/>
        </p:spPr>
        <p:txBody>
          <a:bodyPr wrap="none" rtlCol="0">
            <a:spAutoFit/>
          </a:bodyPr>
          <a:lstStyle/>
          <a:p>
            <a:r>
              <a:rPr lang="et-EE" sz="3000" dirty="0" smtClean="0">
                <a:solidFill>
                  <a:schemeClr val="accent3">
                    <a:lumMod val="75000"/>
                  </a:schemeClr>
                </a:solidFill>
              </a:rPr>
              <a:t>ABISTAME!!!</a:t>
            </a:r>
            <a:endParaRPr lang="en-US" sz="3000" dirty="0">
              <a:solidFill>
                <a:schemeClr val="accent3">
                  <a:lumMod val="75000"/>
                </a:schemeClr>
              </a:solidFill>
            </a:endParaRPr>
          </a:p>
        </p:txBody>
      </p:sp>
    </p:spTree>
    <p:extLst>
      <p:ext uri="{BB962C8B-B14F-4D97-AF65-F5344CB8AC3E}">
        <p14:creationId xmlns:p14="http://schemas.microsoft.com/office/powerpoint/2010/main" val="2405515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878470"/>
            <a:ext cx="9144000" cy="5574866"/>
          </a:xfrm>
          <a:prstGeom prst="rect">
            <a:avLst/>
          </a:prstGeom>
        </p:spPr>
      </p:pic>
      <p:sp>
        <p:nvSpPr>
          <p:cNvPr id="5" name="TextBox 4"/>
          <p:cNvSpPr txBox="1"/>
          <p:nvPr/>
        </p:nvSpPr>
        <p:spPr>
          <a:xfrm>
            <a:off x="5148064" y="188640"/>
            <a:ext cx="3313728" cy="369332"/>
          </a:xfrm>
          <a:prstGeom prst="rect">
            <a:avLst/>
          </a:prstGeom>
          <a:noFill/>
        </p:spPr>
        <p:txBody>
          <a:bodyPr wrap="none" rtlCol="0">
            <a:spAutoFit/>
          </a:bodyPr>
          <a:lstStyle/>
          <a:p>
            <a:r>
              <a:rPr lang="et-EE" b="1" dirty="0" smtClean="0"/>
              <a:t>Soojuspumpade kasutamine</a:t>
            </a:r>
            <a:endParaRPr lang="en-US" b="1" dirty="0"/>
          </a:p>
        </p:txBody>
      </p:sp>
      <p:sp>
        <p:nvSpPr>
          <p:cNvPr id="6" name="Rectangle 5"/>
          <p:cNvSpPr/>
          <p:nvPr/>
        </p:nvSpPr>
        <p:spPr>
          <a:xfrm>
            <a:off x="2915816" y="188640"/>
            <a:ext cx="2185214" cy="369332"/>
          </a:xfrm>
          <a:prstGeom prst="rect">
            <a:avLst/>
          </a:prstGeom>
        </p:spPr>
        <p:txBody>
          <a:bodyPr wrap="none">
            <a:spAutoFit/>
          </a:bodyPr>
          <a:lstStyle/>
          <a:p>
            <a:r>
              <a:rPr lang="en-US" dirty="0" err="1"/>
              <a:t>Energiasäästutegur</a:t>
            </a:r>
            <a:endParaRPr lang="en-US" dirty="0"/>
          </a:p>
        </p:txBody>
      </p:sp>
      <p:sp>
        <p:nvSpPr>
          <p:cNvPr id="2" name="TextBox 1"/>
          <p:cNvSpPr txBox="1"/>
          <p:nvPr/>
        </p:nvSpPr>
        <p:spPr>
          <a:xfrm>
            <a:off x="2411760" y="4077072"/>
            <a:ext cx="1505540" cy="369332"/>
          </a:xfrm>
          <a:prstGeom prst="rect">
            <a:avLst/>
          </a:prstGeom>
          <a:noFill/>
        </p:spPr>
        <p:txBody>
          <a:bodyPr wrap="none" rtlCol="0">
            <a:spAutoFit/>
          </a:bodyPr>
          <a:lstStyle/>
          <a:p>
            <a:r>
              <a:rPr lang="et-EE" b="1" dirty="0" smtClean="0"/>
              <a:t>soojustegur</a:t>
            </a:r>
            <a:endParaRPr lang="en-US" b="1" dirty="0"/>
          </a:p>
        </p:txBody>
      </p:sp>
      <p:cxnSp>
        <p:nvCxnSpPr>
          <p:cNvPr id="7" name="Straight Arrow Connector 6"/>
          <p:cNvCxnSpPr/>
          <p:nvPr/>
        </p:nvCxnSpPr>
        <p:spPr>
          <a:xfrm flipH="1">
            <a:off x="2051720" y="4261738"/>
            <a:ext cx="360040" cy="103366"/>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1" name="Straight Arrow Connector 10"/>
          <p:cNvCxnSpPr/>
          <p:nvPr/>
        </p:nvCxnSpPr>
        <p:spPr>
          <a:xfrm flipH="1">
            <a:off x="2699792" y="557972"/>
            <a:ext cx="648072" cy="135886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2" name="Rounded Rectangle 11"/>
          <p:cNvSpPr/>
          <p:nvPr/>
        </p:nvSpPr>
        <p:spPr>
          <a:xfrm>
            <a:off x="2411760" y="1916832"/>
            <a:ext cx="360040" cy="432048"/>
          </a:xfrm>
          <a:prstGeom prst="round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2674918" y="188640"/>
            <a:ext cx="312906" cy="369332"/>
          </a:xfrm>
          <a:prstGeom prst="rect">
            <a:avLst/>
          </a:prstGeom>
          <a:solidFill>
            <a:schemeClr val="tx1"/>
          </a:solidFill>
        </p:spPr>
        <p:txBody>
          <a:bodyPr wrap="none" rtlCol="0">
            <a:spAutoFit/>
          </a:bodyPr>
          <a:lstStyle/>
          <a:p>
            <a:r>
              <a:rPr lang="et-EE" b="1" dirty="0" smtClean="0">
                <a:solidFill>
                  <a:schemeClr val="bg1"/>
                </a:solidFill>
              </a:rPr>
              <a:t>1</a:t>
            </a:r>
            <a:endParaRPr lang="en-US" b="1" dirty="0">
              <a:solidFill>
                <a:schemeClr val="bg1"/>
              </a:solidFill>
            </a:endParaRPr>
          </a:p>
        </p:txBody>
      </p:sp>
      <p:sp>
        <p:nvSpPr>
          <p:cNvPr id="14" name="TextBox 13"/>
          <p:cNvSpPr txBox="1"/>
          <p:nvPr/>
        </p:nvSpPr>
        <p:spPr>
          <a:xfrm>
            <a:off x="323528" y="4365104"/>
            <a:ext cx="312906" cy="369332"/>
          </a:xfrm>
          <a:prstGeom prst="rect">
            <a:avLst/>
          </a:prstGeom>
          <a:solidFill>
            <a:schemeClr val="tx1"/>
          </a:solidFill>
        </p:spPr>
        <p:txBody>
          <a:bodyPr wrap="none" rtlCol="0">
            <a:spAutoFit/>
          </a:bodyPr>
          <a:lstStyle/>
          <a:p>
            <a:r>
              <a:rPr lang="et-EE" b="1" dirty="0">
                <a:solidFill>
                  <a:schemeClr val="bg1"/>
                </a:solidFill>
              </a:rPr>
              <a:t>2</a:t>
            </a:r>
            <a:endParaRPr lang="en-US" b="1" dirty="0">
              <a:solidFill>
                <a:schemeClr val="bg1"/>
              </a:solidFill>
            </a:endParaRPr>
          </a:p>
        </p:txBody>
      </p:sp>
      <p:sp>
        <p:nvSpPr>
          <p:cNvPr id="15" name="TextBox 14"/>
          <p:cNvSpPr txBox="1"/>
          <p:nvPr/>
        </p:nvSpPr>
        <p:spPr>
          <a:xfrm>
            <a:off x="8305339" y="4283804"/>
            <a:ext cx="312906" cy="369332"/>
          </a:xfrm>
          <a:prstGeom prst="rect">
            <a:avLst/>
          </a:prstGeom>
          <a:solidFill>
            <a:schemeClr val="tx1"/>
          </a:solidFill>
        </p:spPr>
        <p:txBody>
          <a:bodyPr wrap="none" rtlCol="0">
            <a:spAutoFit/>
          </a:bodyPr>
          <a:lstStyle/>
          <a:p>
            <a:r>
              <a:rPr lang="et-EE" b="1" dirty="0" smtClean="0">
                <a:solidFill>
                  <a:schemeClr val="bg1"/>
                </a:solidFill>
              </a:rPr>
              <a:t>3</a:t>
            </a:r>
            <a:endParaRPr lang="en-US" b="1" dirty="0">
              <a:solidFill>
                <a:schemeClr val="bg1"/>
              </a:solidFill>
            </a:endParaRPr>
          </a:p>
        </p:txBody>
      </p:sp>
      <p:cxnSp>
        <p:nvCxnSpPr>
          <p:cNvPr id="16" name="Straight Arrow Connector 15"/>
          <p:cNvCxnSpPr/>
          <p:nvPr/>
        </p:nvCxnSpPr>
        <p:spPr>
          <a:xfrm flipV="1">
            <a:off x="1403648" y="3789040"/>
            <a:ext cx="3456384" cy="948596"/>
          </a:xfrm>
          <a:prstGeom prst="straightConnector1">
            <a:avLst/>
          </a:prstGeom>
          <a:ln>
            <a:solidFill>
              <a:srgbClr val="AC0000"/>
            </a:solidFill>
            <a:prstDash val="sysDot"/>
            <a:tailEnd type="triangle"/>
          </a:ln>
        </p:spPr>
        <p:style>
          <a:lnRef idx="2">
            <a:schemeClr val="dk1"/>
          </a:lnRef>
          <a:fillRef idx="0">
            <a:schemeClr val="dk1"/>
          </a:fillRef>
          <a:effectRef idx="1">
            <a:schemeClr val="dk1"/>
          </a:effectRef>
          <a:fontRef idx="minor">
            <a:schemeClr val="tx1"/>
          </a:fontRef>
        </p:style>
      </p:cxnSp>
      <p:cxnSp>
        <p:nvCxnSpPr>
          <p:cNvPr id="18" name="Straight Arrow Connector 17"/>
          <p:cNvCxnSpPr/>
          <p:nvPr/>
        </p:nvCxnSpPr>
        <p:spPr>
          <a:xfrm flipH="1" flipV="1">
            <a:off x="1403648" y="1658558"/>
            <a:ext cx="432048" cy="2654863"/>
          </a:xfrm>
          <a:prstGeom prst="straightConnector1">
            <a:avLst/>
          </a:prstGeom>
          <a:ln>
            <a:solidFill>
              <a:srgbClr val="81003E"/>
            </a:solidFill>
            <a:prstDash val="sysDot"/>
            <a:tailEnd type="triangle"/>
          </a:ln>
        </p:spPr>
        <p:style>
          <a:lnRef idx="2">
            <a:schemeClr val="dk1"/>
          </a:lnRef>
          <a:fillRef idx="0">
            <a:schemeClr val="dk1"/>
          </a:fillRef>
          <a:effectRef idx="1">
            <a:schemeClr val="dk1"/>
          </a:effectRef>
          <a:fontRef idx="minor">
            <a:schemeClr val="tx1"/>
          </a:fontRef>
        </p:style>
      </p:cxnSp>
      <p:sp>
        <p:nvSpPr>
          <p:cNvPr id="21" name="Oval 20"/>
          <p:cNvSpPr/>
          <p:nvPr/>
        </p:nvSpPr>
        <p:spPr>
          <a:xfrm>
            <a:off x="1619672" y="4293096"/>
            <a:ext cx="360040" cy="320498"/>
          </a:xfrm>
          <a:prstGeom prst="ellipse">
            <a:avLst/>
          </a:prstGeom>
          <a:noFill/>
          <a:ln w="25400">
            <a:solidFill>
              <a:srgbClr val="81003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Oval 21"/>
          <p:cNvSpPr/>
          <p:nvPr/>
        </p:nvSpPr>
        <p:spPr>
          <a:xfrm>
            <a:off x="1187624" y="4692678"/>
            <a:ext cx="360040" cy="320498"/>
          </a:xfrm>
          <a:prstGeom prst="ellipse">
            <a:avLst/>
          </a:prstGeom>
          <a:noFill/>
          <a:ln w="25400">
            <a:solidFill>
              <a:srgbClr val="81003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0107987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p:cNvSpPr txBox="1"/>
          <p:nvPr/>
        </p:nvSpPr>
        <p:spPr>
          <a:xfrm>
            <a:off x="5148064" y="188640"/>
            <a:ext cx="3313728" cy="369332"/>
          </a:xfrm>
          <a:prstGeom prst="rect">
            <a:avLst/>
          </a:prstGeom>
          <a:noFill/>
        </p:spPr>
        <p:txBody>
          <a:bodyPr wrap="none" rtlCol="0">
            <a:spAutoFit/>
          </a:bodyPr>
          <a:lstStyle/>
          <a:p>
            <a:r>
              <a:rPr lang="et-EE" b="1" dirty="0" smtClean="0"/>
              <a:t>Soojuspumpade kasutamine</a:t>
            </a:r>
            <a:endParaRPr lang="en-US" b="1" dirty="0"/>
          </a:p>
        </p:txBody>
      </p:sp>
      <p:sp>
        <p:nvSpPr>
          <p:cNvPr id="6" name="Rectangle 5"/>
          <p:cNvSpPr/>
          <p:nvPr/>
        </p:nvSpPr>
        <p:spPr>
          <a:xfrm>
            <a:off x="2915816" y="188640"/>
            <a:ext cx="2185214" cy="369332"/>
          </a:xfrm>
          <a:prstGeom prst="rect">
            <a:avLst/>
          </a:prstGeom>
        </p:spPr>
        <p:txBody>
          <a:bodyPr wrap="none">
            <a:spAutoFit/>
          </a:bodyPr>
          <a:lstStyle/>
          <a:p>
            <a:r>
              <a:rPr lang="en-US" dirty="0" err="1"/>
              <a:t>Energiasäästutegur</a:t>
            </a:r>
            <a:endParaRPr lang="en-US" dirty="0"/>
          </a:p>
        </p:txBody>
      </p:sp>
      <p:pic>
        <p:nvPicPr>
          <p:cNvPr id="2" name="Picture 1"/>
          <p:cNvPicPr>
            <a:picLocks noChangeAspect="1"/>
          </p:cNvPicPr>
          <p:nvPr/>
        </p:nvPicPr>
        <p:blipFill>
          <a:blip r:embed="rId2"/>
          <a:stretch>
            <a:fillRect/>
          </a:stretch>
        </p:blipFill>
        <p:spPr>
          <a:xfrm>
            <a:off x="0" y="1737978"/>
            <a:ext cx="9144000" cy="3923270"/>
          </a:xfrm>
          <a:prstGeom prst="rect">
            <a:avLst/>
          </a:prstGeom>
        </p:spPr>
      </p:pic>
      <p:sp>
        <p:nvSpPr>
          <p:cNvPr id="3" name="TextBox 2"/>
          <p:cNvSpPr txBox="1"/>
          <p:nvPr/>
        </p:nvSpPr>
        <p:spPr>
          <a:xfrm>
            <a:off x="1475656" y="836712"/>
            <a:ext cx="7668343" cy="830997"/>
          </a:xfrm>
          <a:prstGeom prst="rect">
            <a:avLst/>
          </a:prstGeom>
          <a:solidFill>
            <a:srgbClr val="81003E"/>
          </a:solidFill>
        </p:spPr>
        <p:txBody>
          <a:bodyPr wrap="square" rtlCol="0">
            <a:spAutoFit/>
          </a:bodyPr>
          <a:lstStyle/>
          <a:p>
            <a:r>
              <a:rPr lang="et-EE" sz="2400" dirty="0" smtClean="0">
                <a:solidFill>
                  <a:schemeClr val="bg1"/>
                </a:solidFill>
              </a:rPr>
              <a:t>Toodetud soojusega kaasnevad CO</a:t>
            </a:r>
            <a:r>
              <a:rPr lang="et-EE" sz="2400" baseline="-25000" dirty="0" smtClean="0">
                <a:solidFill>
                  <a:schemeClr val="bg1"/>
                </a:solidFill>
              </a:rPr>
              <a:t>2</a:t>
            </a:r>
            <a:r>
              <a:rPr lang="et-EE" sz="2400" dirty="0" smtClean="0">
                <a:solidFill>
                  <a:schemeClr val="bg1"/>
                </a:solidFill>
              </a:rPr>
              <a:t> heitmed sõltuvad ennekõike elektri tootmisest (kütused, efektiivsus)</a:t>
            </a:r>
            <a:endParaRPr lang="en-US" sz="2400" dirty="0">
              <a:solidFill>
                <a:schemeClr val="bg1"/>
              </a:solidFill>
            </a:endParaRPr>
          </a:p>
        </p:txBody>
      </p:sp>
      <p:cxnSp>
        <p:nvCxnSpPr>
          <p:cNvPr id="8" name="Straight Arrow Connector 7"/>
          <p:cNvCxnSpPr/>
          <p:nvPr/>
        </p:nvCxnSpPr>
        <p:spPr>
          <a:xfrm flipH="1">
            <a:off x="1979712" y="1667709"/>
            <a:ext cx="1656184" cy="537155"/>
          </a:xfrm>
          <a:prstGeom prst="straightConnector1">
            <a:avLst/>
          </a:prstGeom>
          <a:ln>
            <a:solidFill>
              <a:srgbClr val="81003E"/>
            </a:solidFill>
            <a:tailEnd type="triangle"/>
          </a:ln>
        </p:spPr>
        <p:style>
          <a:lnRef idx="2">
            <a:schemeClr val="accent1"/>
          </a:lnRef>
          <a:fillRef idx="0">
            <a:schemeClr val="accent1"/>
          </a:fillRef>
          <a:effectRef idx="1">
            <a:schemeClr val="accent1"/>
          </a:effectRef>
          <a:fontRef idx="minor">
            <a:schemeClr val="tx1"/>
          </a:fontRef>
        </p:style>
      </p:cxnSp>
      <p:sp>
        <p:nvSpPr>
          <p:cNvPr id="9" name="Oval 8"/>
          <p:cNvSpPr/>
          <p:nvPr/>
        </p:nvSpPr>
        <p:spPr>
          <a:xfrm>
            <a:off x="1691680" y="1988840"/>
            <a:ext cx="360040" cy="360040"/>
          </a:xfrm>
          <a:prstGeom prst="ellipse">
            <a:avLst/>
          </a:prstGeom>
          <a:noFill/>
          <a:ln w="3492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6535704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5604" name="Picture 4" descr="Pildiotsingu electricity Co2 emission factor tulem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836712"/>
            <a:ext cx="6840760" cy="595399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285661" y="116632"/>
            <a:ext cx="7668343" cy="830997"/>
          </a:xfrm>
          <a:prstGeom prst="rect">
            <a:avLst/>
          </a:prstGeom>
          <a:solidFill>
            <a:srgbClr val="81003E"/>
          </a:solidFill>
        </p:spPr>
        <p:txBody>
          <a:bodyPr wrap="square" rtlCol="0">
            <a:spAutoFit/>
          </a:bodyPr>
          <a:lstStyle/>
          <a:p>
            <a:r>
              <a:rPr lang="et-EE" sz="2400" dirty="0" smtClean="0">
                <a:solidFill>
                  <a:schemeClr val="bg1"/>
                </a:solidFill>
              </a:rPr>
              <a:t>Toodetud soojusega kaasnevad CO</a:t>
            </a:r>
            <a:r>
              <a:rPr lang="et-EE" sz="2400" baseline="-25000" dirty="0" smtClean="0">
                <a:solidFill>
                  <a:schemeClr val="bg1"/>
                </a:solidFill>
              </a:rPr>
              <a:t>2</a:t>
            </a:r>
            <a:r>
              <a:rPr lang="et-EE" sz="2400" dirty="0" smtClean="0">
                <a:solidFill>
                  <a:schemeClr val="bg1"/>
                </a:solidFill>
              </a:rPr>
              <a:t> heitmed sõltuvad ennekõike elektri tootmisest (kütused, efektiivsus)</a:t>
            </a:r>
            <a:endParaRPr lang="en-US" sz="2400" dirty="0">
              <a:solidFill>
                <a:schemeClr val="bg1"/>
              </a:solidFill>
            </a:endParaRPr>
          </a:p>
        </p:txBody>
      </p:sp>
    </p:spTree>
    <p:extLst>
      <p:ext uri="{BB962C8B-B14F-4D97-AF65-F5344CB8AC3E}">
        <p14:creationId xmlns:p14="http://schemas.microsoft.com/office/powerpoint/2010/main" val="13142997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itle 1"/>
          <p:cNvSpPr txBox="1">
            <a:spLocks/>
          </p:cNvSpPr>
          <p:nvPr/>
        </p:nvSpPr>
        <p:spPr bwMode="auto">
          <a:xfrm>
            <a:off x="1460627" y="0"/>
            <a:ext cx="6817610" cy="655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sz="3200" kern="1200">
                <a:solidFill>
                  <a:schemeClr val="tx1"/>
                </a:solidFill>
                <a:latin typeface="Verdana"/>
                <a:ea typeface="Verdana" pitchFamily="34" charset="0"/>
                <a:cs typeface="Verdana"/>
              </a:defRPr>
            </a:lvl1pPr>
            <a:lvl2pPr algn="l" defTabSz="457200" rtl="0" eaLnBrk="1" fontAlgn="base" hangingPunct="1">
              <a:spcBef>
                <a:spcPct val="0"/>
              </a:spcBef>
              <a:spcAft>
                <a:spcPct val="0"/>
              </a:spcAft>
              <a:defRPr sz="3200">
                <a:solidFill>
                  <a:schemeClr val="tx1"/>
                </a:solidFill>
                <a:latin typeface="Verdana" pitchFamily="34" charset="0"/>
                <a:ea typeface="Verdana" pitchFamily="34" charset="0"/>
                <a:cs typeface="Verdana" pitchFamily="34" charset="0"/>
              </a:defRPr>
            </a:lvl2pPr>
            <a:lvl3pPr algn="l" defTabSz="457200" rtl="0" eaLnBrk="1" fontAlgn="base" hangingPunct="1">
              <a:spcBef>
                <a:spcPct val="0"/>
              </a:spcBef>
              <a:spcAft>
                <a:spcPct val="0"/>
              </a:spcAft>
              <a:defRPr sz="3200">
                <a:solidFill>
                  <a:schemeClr val="tx1"/>
                </a:solidFill>
                <a:latin typeface="Verdana" pitchFamily="34" charset="0"/>
                <a:ea typeface="Verdana" pitchFamily="34" charset="0"/>
                <a:cs typeface="Verdana" pitchFamily="34" charset="0"/>
              </a:defRPr>
            </a:lvl3pPr>
            <a:lvl4pPr algn="l" defTabSz="457200" rtl="0" eaLnBrk="1" fontAlgn="base" hangingPunct="1">
              <a:spcBef>
                <a:spcPct val="0"/>
              </a:spcBef>
              <a:spcAft>
                <a:spcPct val="0"/>
              </a:spcAft>
              <a:defRPr sz="3200">
                <a:solidFill>
                  <a:schemeClr val="tx1"/>
                </a:solidFill>
                <a:latin typeface="Verdana" pitchFamily="34" charset="0"/>
                <a:ea typeface="Verdana" pitchFamily="34" charset="0"/>
                <a:cs typeface="Verdana" pitchFamily="34" charset="0"/>
              </a:defRPr>
            </a:lvl4pPr>
            <a:lvl5pPr algn="l" defTabSz="457200" rtl="0" eaLnBrk="1" fontAlgn="base" hangingPunct="1">
              <a:spcBef>
                <a:spcPct val="0"/>
              </a:spcBef>
              <a:spcAft>
                <a:spcPct val="0"/>
              </a:spcAft>
              <a:defRPr sz="3200">
                <a:solidFill>
                  <a:schemeClr val="tx1"/>
                </a:solidFill>
                <a:latin typeface="Verdana" pitchFamily="34" charset="0"/>
                <a:ea typeface="Verdana" pitchFamily="34" charset="0"/>
                <a:cs typeface="Verdana" pitchFamily="34" charset="0"/>
              </a:defRPr>
            </a:lvl5pPr>
            <a:lvl6pPr marL="457200" algn="l" defTabSz="457200" rtl="0" eaLnBrk="1" fontAlgn="base" hangingPunct="1">
              <a:spcBef>
                <a:spcPct val="0"/>
              </a:spcBef>
              <a:spcAft>
                <a:spcPct val="0"/>
              </a:spcAft>
              <a:defRPr sz="3200">
                <a:solidFill>
                  <a:schemeClr val="tx1"/>
                </a:solidFill>
                <a:latin typeface="Verdana" pitchFamily="34" charset="0"/>
              </a:defRPr>
            </a:lvl6pPr>
            <a:lvl7pPr marL="914400" algn="l" defTabSz="457200" rtl="0" eaLnBrk="1" fontAlgn="base" hangingPunct="1">
              <a:spcBef>
                <a:spcPct val="0"/>
              </a:spcBef>
              <a:spcAft>
                <a:spcPct val="0"/>
              </a:spcAft>
              <a:defRPr sz="3200">
                <a:solidFill>
                  <a:schemeClr val="tx1"/>
                </a:solidFill>
                <a:latin typeface="Verdana" pitchFamily="34" charset="0"/>
              </a:defRPr>
            </a:lvl7pPr>
            <a:lvl8pPr marL="1371600" algn="l" defTabSz="457200" rtl="0" eaLnBrk="1" fontAlgn="base" hangingPunct="1">
              <a:spcBef>
                <a:spcPct val="0"/>
              </a:spcBef>
              <a:spcAft>
                <a:spcPct val="0"/>
              </a:spcAft>
              <a:defRPr sz="3200">
                <a:solidFill>
                  <a:schemeClr val="tx1"/>
                </a:solidFill>
                <a:latin typeface="Verdana" pitchFamily="34" charset="0"/>
              </a:defRPr>
            </a:lvl8pPr>
            <a:lvl9pPr marL="1828800" algn="l" defTabSz="457200" rtl="0" eaLnBrk="1" fontAlgn="base" hangingPunct="1">
              <a:spcBef>
                <a:spcPct val="0"/>
              </a:spcBef>
              <a:spcAft>
                <a:spcPct val="0"/>
              </a:spcAft>
              <a:defRPr sz="3200">
                <a:solidFill>
                  <a:schemeClr val="tx1"/>
                </a:solidFill>
                <a:latin typeface="Verdana" pitchFamily="34" charset="0"/>
              </a:defRPr>
            </a:lvl9pPr>
          </a:lstStyle>
          <a:p>
            <a:pPr algn="r"/>
            <a:r>
              <a:rPr lang="et-EE" altLang="en-US" sz="2700" dirty="0" err="1" smtClean="0">
                <a:latin typeface="Arial" panose="020B0604020202020204" pitchFamily="34" charset="0"/>
                <a:cs typeface="Arial" panose="020B0604020202020204" pitchFamily="34" charset="0"/>
              </a:rPr>
              <a:t>Üldmõisted</a:t>
            </a:r>
            <a:r>
              <a:rPr lang="et-EE" altLang="en-US" sz="2700" dirty="0" smtClean="0">
                <a:latin typeface="Arial" panose="020B0604020202020204" pitchFamily="34" charset="0"/>
                <a:cs typeface="Arial" panose="020B0604020202020204" pitchFamily="34" charset="0"/>
              </a:rPr>
              <a:t>. Soojuse transformatsioon.</a:t>
            </a:r>
            <a:endParaRPr lang="en-GB" altLang="en-US" sz="2700" dirty="0" smtClean="0">
              <a:latin typeface="Arial" panose="020B0604020202020204" pitchFamily="34" charset="0"/>
              <a:cs typeface="Arial" panose="020B0604020202020204" pitchFamily="34" charset="0"/>
            </a:endParaRPr>
          </a:p>
        </p:txBody>
      </p:sp>
      <p:sp>
        <p:nvSpPr>
          <p:cNvPr id="2" name="Rectangle 1"/>
          <p:cNvSpPr/>
          <p:nvPr/>
        </p:nvSpPr>
        <p:spPr>
          <a:xfrm>
            <a:off x="1460627" y="1772816"/>
            <a:ext cx="6817609" cy="2208297"/>
          </a:xfrm>
          <a:prstGeom prst="rect">
            <a:avLst/>
          </a:prstGeom>
        </p:spPr>
        <p:txBody>
          <a:bodyPr wrap="square">
            <a:spAutoFit/>
          </a:bodyPr>
          <a:lstStyle/>
          <a:p>
            <a:pPr>
              <a:lnSpc>
                <a:spcPct val="150000"/>
              </a:lnSpc>
              <a:spcAft>
                <a:spcPts val="0"/>
              </a:spcAft>
            </a:pPr>
            <a:r>
              <a:rPr lang="et-EE" sz="2500" b="1" dirty="0" smtClean="0">
                <a:ea typeface="Times New Roman" panose="02020603050405020304" pitchFamily="18" charset="0"/>
                <a:cs typeface="Arial" panose="020B0604020202020204" pitchFamily="34" charset="0"/>
              </a:rPr>
              <a:t>Kuidas </a:t>
            </a:r>
            <a:r>
              <a:rPr lang="et-EE" sz="2500" b="1" dirty="0" smtClean="0">
                <a:solidFill>
                  <a:schemeClr val="accent3">
                    <a:lumMod val="75000"/>
                  </a:schemeClr>
                </a:solidFill>
                <a:ea typeface="Times New Roman" panose="02020603050405020304" pitchFamily="18" charset="0"/>
                <a:cs typeface="Arial" panose="020B0604020202020204" pitchFamily="34" charset="0"/>
              </a:rPr>
              <a:t>„abistamine“ </a:t>
            </a:r>
            <a:r>
              <a:rPr lang="et-EE" sz="2500" b="1" dirty="0">
                <a:ea typeface="Times New Roman" panose="02020603050405020304" pitchFamily="18" charset="0"/>
                <a:cs typeface="Arial" panose="020B0604020202020204" pitchFamily="34" charset="0"/>
              </a:rPr>
              <a:t>toimib?:</a:t>
            </a:r>
            <a:endParaRPr lang="en-US" sz="2500" dirty="0">
              <a:ea typeface="Times New Roman" panose="02020603050405020304" pitchFamily="18" charset="0"/>
              <a:cs typeface="Arial" panose="020B0604020202020204" pitchFamily="34" charset="0"/>
            </a:endParaRPr>
          </a:p>
          <a:p>
            <a:pPr marL="457200">
              <a:spcAft>
                <a:spcPts val="0"/>
              </a:spcAft>
            </a:pPr>
            <a:r>
              <a:rPr lang="et-EE" sz="2500" dirty="0">
                <a:ea typeface="Times New Roman" panose="02020603050405020304" pitchFamily="18" charset="0"/>
                <a:cs typeface="Arial" panose="020B0604020202020204" pitchFamily="34" charset="0"/>
              </a:rPr>
              <a:t>Vastavalt termodünaamika teisele seadusele võib soojuse transformatsioon toimuda vaid </a:t>
            </a:r>
            <a:r>
              <a:rPr lang="et-EE" sz="2500" b="1" i="1" dirty="0">
                <a:solidFill>
                  <a:srgbClr val="AC0000"/>
                </a:solidFill>
                <a:ea typeface="Times New Roman" panose="02020603050405020304" pitchFamily="18" charset="0"/>
                <a:cs typeface="Arial" panose="020B0604020202020204" pitchFamily="34" charset="0"/>
              </a:rPr>
              <a:t>välise energia või soojuse arvel.</a:t>
            </a:r>
            <a:endParaRPr lang="en-US" sz="2500" dirty="0">
              <a:solidFill>
                <a:srgbClr val="AC0000"/>
              </a:solidFill>
              <a:effectLst/>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8294081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itle 1"/>
          <p:cNvSpPr txBox="1">
            <a:spLocks/>
          </p:cNvSpPr>
          <p:nvPr/>
        </p:nvSpPr>
        <p:spPr bwMode="auto">
          <a:xfrm>
            <a:off x="1460627" y="0"/>
            <a:ext cx="6817610" cy="655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sz="3200" kern="1200">
                <a:solidFill>
                  <a:schemeClr val="tx1"/>
                </a:solidFill>
                <a:latin typeface="Verdana"/>
                <a:ea typeface="Verdana" pitchFamily="34" charset="0"/>
                <a:cs typeface="Verdana"/>
              </a:defRPr>
            </a:lvl1pPr>
            <a:lvl2pPr algn="l" defTabSz="457200" rtl="0" eaLnBrk="1" fontAlgn="base" hangingPunct="1">
              <a:spcBef>
                <a:spcPct val="0"/>
              </a:spcBef>
              <a:spcAft>
                <a:spcPct val="0"/>
              </a:spcAft>
              <a:defRPr sz="3200">
                <a:solidFill>
                  <a:schemeClr val="tx1"/>
                </a:solidFill>
                <a:latin typeface="Verdana" pitchFamily="34" charset="0"/>
                <a:ea typeface="Verdana" pitchFamily="34" charset="0"/>
                <a:cs typeface="Verdana" pitchFamily="34" charset="0"/>
              </a:defRPr>
            </a:lvl2pPr>
            <a:lvl3pPr algn="l" defTabSz="457200" rtl="0" eaLnBrk="1" fontAlgn="base" hangingPunct="1">
              <a:spcBef>
                <a:spcPct val="0"/>
              </a:spcBef>
              <a:spcAft>
                <a:spcPct val="0"/>
              </a:spcAft>
              <a:defRPr sz="3200">
                <a:solidFill>
                  <a:schemeClr val="tx1"/>
                </a:solidFill>
                <a:latin typeface="Verdana" pitchFamily="34" charset="0"/>
                <a:ea typeface="Verdana" pitchFamily="34" charset="0"/>
                <a:cs typeface="Verdana" pitchFamily="34" charset="0"/>
              </a:defRPr>
            </a:lvl3pPr>
            <a:lvl4pPr algn="l" defTabSz="457200" rtl="0" eaLnBrk="1" fontAlgn="base" hangingPunct="1">
              <a:spcBef>
                <a:spcPct val="0"/>
              </a:spcBef>
              <a:spcAft>
                <a:spcPct val="0"/>
              </a:spcAft>
              <a:defRPr sz="3200">
                <a:solidFill>
                  <a:schemeClr val="tx1"/>
                </a:solidFill>
                <a:latin typeface="Verdana" pitchFamily="34" charset="0"/>
                <a:ea typeface="Verdana" pitchFamily="34" charset="0"/>
                <a:cs typeface="Verdana" pitchFamily="34" charset="0"/>
              </a:defRPr>
            </a:lvl4pPr>
            <a:lvl5pPr algn="l" defTabSz="457200" rtl="0" eaLnBrk="1" fontAlgn="base" hangingPunct="1">
              <a:spcBef>
                <a:spcPct val="0"/>
              </a:spcBef>
              <a:spcAft>
                <a:spcPct val="0"/>
              </a:spcAft>
              <a:defRPr sz="3200">
                <a:solidFill>
                  <a:schemeClr val="tx1"/>
                </a:solidFill>
                <a:latin typeface="Verdana" pitchFamily="34" charset="0"/>
                <a:ea typeface="Verdana" pitchFamily="34" charset="0"/>
                <a:cs typeface="Verdana" pitchFamily="34" charset="0"/>
              </a:defRPr>
            </a:lvl5pPr>
            <a:lvl6pPr marL="457200" algn="l" defTabSz="457200" rtl="0" eaLnBrk="1" fontAlgn="base" hangingPunct="1">
              <a:spcBef>
                <a:spcPct val="0"/>
              </a:spcBef>
              <a:spcAft>
                <a:spcPct val="0"/>
              </a:spcAft>
              <a:defRPr sz="3200">
                <a:solidFill>
                  <a:schemeClr val="tx1"/>
                </a:solidFill>
                <a:latin typeface="Verdana" pitchFamily="34" charset="0"/>
              </a:defRPr>
            </a:lvl6pPr>
            <a:lvl7pPr marL="914400" algn="l" defTabSz="457200" rtl="0" eaLnBrk="1" fontAlgn="base" hangingPunct="1">
              <a:spcBef>
                <a:spcPct val="0"/>
              </a:spcBef>
              <a:spcAft>
                <a:spcPct val="0"/>
              </a:spcAft>
              <a:defRPr sz="3200">
                <a:solidFill>
                  <a:schemeClr val="tx1"/>
                </a:solidFill>
                <a:latin typeface="Verdana" pitchFamily="34" charset="0"/>
              </a:defRPr>
            </a:lvl7pPr>
            <a:lvl8pPr marL="1371600" algn="l" defTabSz="457200" rtl="0" eaLnBrk="1" fontAlgn="base" hangingPunct="1">
              <a:spcBef>
                <a:spcPct val="0"/>
              </a:spcBef>
              <a:spcAft>
                <a:spcPct val="0"/>
              </a:spcAft>
              <a:defRPr sz="3200">
                <a:solidFill>
                  <a:schemeClr val="tx1"/>
                </a:solidFill>
                <a:latin typeface="Verdana" pitchFamily="34" charset="0"/>
              </a:defRPr>
            </a:lvl8pPr>
            <a:lvl9pPr marL="1828800" algn="l" defTabSz="457200" rtl="0" eaLnBrk="1" fontAlgn="base" hangingPunct="1">
              <a:spcBef>
                <a:spcPct val="0"/>
              </a:spcBef>
              <a:spcAft>
                <a:spcPct val="0"/>
              </a:spcAft>
              <a:defRPr sz="3200">
                <a:solidFill>
                  <a:schemeClr val="tx1"/>
                </a:solidFill>
                <a:latin typeface="Verdana" pitchFamily="34" charset="0"/>
              </a:defRPr>
            </a:lvl9pPr>
          </a:lstStyle>
          <a:p>
            <a:pPr algn="r"/>
            <a:r>
              <a:rPr lang="et-EE" altLang="en-US" sz="2700" dirty="0" err="1" smtClean="0">
                <a:latin typeface="Arial" panose="020B0604020202020204" pitchFamily="34" charset="0"/>
                <a:cs typeface="Arial" panose="020B0604020202020204" pitchFamily="34" charset="0"/>
              </a:rPr>
              <a:t>Üldmõisted</a:t>
            </a:r>
            <a:r>
              <a:rPr lang="et-EE" altLang="en-US" sz="2700" dirty="0" smtClean="0">
                <a:latin typeface="Arial" panose="020B0604020202020204" pitchFamily="34" charset="0"/>
                <a:cs typeface="Arial" panose="020B0604020202020204" pitchFamily="34" charset="0"/>
              </a:rPr>
              <a:t>. Protsessid.</a:t>
            </a:r>
            <a:endParaRPr lang="en-GB" altLang="en-US" sz="2700" dirty="0" smtClean="0">
              <a:latin typeface="Arial" panose="020B0604020202020204" pitchFamily="34" charset="0"/>
              <a:cs typeface="Arial" panose="020B0604020202020204" pitchFamily="34" charset="0"/>
            </a:endParaRPr>
          </a:p>
        </p:txBody>
      </p:sp>
      <p:sp>
        <p:nvSpPr>
          <p:cNvPr id="3" name="Rectangle 2"/>
          <p:cNvSpPr/>
          <p:nvPr/>
        </p:nvSpPr>
        <p:spPr>
          <a:xfrm>
            <a:off x="1440432" y="836712"/>
            <a:ext cx="7703568" cy="5663089"/>
          </a:xfrm>
          <a:prstGeom prst="rect">
            <a:avLst/>
          </a:prstGeom>
        </p:spPr>
        <p:txBody>
          <a:bodyPr wrap="square">
            <a:spAutoFit/>
          </a:bodyPr>
          <a:lstStyle/>
          <a:p>
            <a:pPr>
              <a:spcAft>
                <a:spcPts val="0"/>
              </a:spcAft>
            </a:pPr>
            <a:r>
              <a:rPr lang="et-EE" b="1" i="1" dirty="0">
                <a:ea typeface="Times New Roman" panose="02020603050405020304" pitchFamily="18" charset="0"/>
                <a:cs typeface="Arial" panose="020B0604020202020204" pitchFamily="34" charset="0"/>
              </a:rPr>
              <a:t>Sõltuvalt madalama temperatuuriga keha ja kõrgema temperatuuriga keha temperatuuride suhtest väliskeskkonna temperatuuri jagatakse protsesse</a:t>
            </a:r>
            <a:r>
              <a:rPr lang="et-EE" b="1" i="1" dirty="0" smtClean="0">
                <a:ea typeface="Times New Roman" panose="02020603050405020304" pitchFamily="18" charset="0"/>
                <a:cs typeface="Arial" panose="020B0604020202020204" pitchFamily="34" charset="0"/>
              </a:rPr>
              <a:t>:</a:t>
            </a:r>
          </a:p>
          <a:p>
            <a:pPr>
              <a:spcAft>
                <a:spcPts val="0"/>
              </a:spcAft>
            </a:pPr>
            <a:endParaRPr lang="en-US" sz="2200" dirty="0">
              <a:ea typeface="Times New Roman" panose="02020603050405020304" pitchFamily="18" charset="0"/>
              <a:cs typeface="Arial" panose="020B0604020202020204" pitchFamily="34" charset="0"/>
            </a:endParaRPr>
          </a:p>
          <a:p>
            <a:pPr>
              <a:spcAft>
                <a:spcPts val="0"/>
              </a:spcAft>
            </a:pPr>
            <a:r>
              <a:rPr lang="et-EE" sz="2200" b="1" i="1" u="sng" dirty="0" smtClean="0">
                <a:solidFill>
                  <a:srgbClr val="AC0000"/>
                </a:solidFill>
                <a:ea typeface="Times New Roman" panose="02020603050405020304" pitchFamily="18" charset="0"/>
                <a:cs typeface="Arial" panose="020B0604020202020204" pitchFamily="34" charset="0"/>
              </a:rPr>
              <a:t>Külmutusprotsessid</a:t>
            </a:r>
            <a:r>
              <a:rPr lang="et-EE" sz="2200" i="1" dirty="0" smtClean="0">
                <a:solidFill>
                  <a:srgbClr val="AC0000"/>
                </a:solidFill>
                <a:ea typeface="Times New Roman" panose="02020603050405020304" pitchFamily="18" charset="0"/>
                <a:cs typeface="Arial" panose="020B0604020202020204" pitchFamily="34" charset="0"/>
              </a:rPr>
              <a:t>-</a:t>
            </a:r>
            <a:r>
              <a:rPr lang="et-EE" sz="2200" dirty="0" smtClean="0">
                <a:ea typeface="Times New Roman" panose="02020603050405020304" pitchFamily="18" charset="0"/>
                <a:cs typeface="Arial" panose="020B0604020202020204" pitchFamily="34" charset="0"/>
              </a:rPr>
              <a:t> alumine soojusallika temperatuur on madalam väliskeskkonna temperatuurist, ning ülemise keha temperatuur võrdub väliskeskkonna temperatuuriga</a:t>
            </a:r>
            <a:endParaRPr lang="en-US" sz="2200" dirty="0" smtClean="0">
              <a:ea typeface="Times New Roman" panose="02020603050405020304" pitchFamily="18" charset="0"/>
              <a:cs typeface="Arial" panose="020B0604020202020204" pitchFamily="34" charset="0"/>
            </a:endParaRPr>
          </a:p>
          <a:p>
            <a:pPr>
              <a:spcAft>
                <a:spcPts val="0"/>
              </a:spcAft>
            </a:pPr>
            <a:r>
              <a:rPr lang="et-EE" sz="2200" dirty="0" smtClean="0">
                <a:ea typeface="Times New Roman" panose="02020603050405020304" pitchFamily="18" charset="0"/>
                <a:cs typeface="Arial" panose="020B0604020202020204" pitchFamily="34" charset="0"/>
              </a:rPr>
              <a:t> </a:t>
            </a:r>
            <a:endParaRPr lang="en-US" sz="2200" dirty="0" smtClean="0">
              <a:ea typeface="Times New Roman" panose="02020603050405020304" pitchFamily="18" charset="0"/>
              <a:cs typeface="Arial" panose="020B0604020202020204" pitchFamily="34" charset="0"/>
            </a:endParaRPr>
          </a:p>
          <a:p>
            <a:pPr>
              <a:spcAft>
                <a:spcPts val="0"/>
              </a:spcAft>
            </a:pPr>
            <a:r>
              <a:rPr lang="et-EE" sz="2200" b="1" i="1" u="sng" dirty="0" smtClean="0">
                <a:solidFill>
                  <a:srgbClr val="AC0000"/>
                </a:solidFill>
                <a:ea typeface="Times New Roman" panose="02020603050405020304" pitchFamily="18" charset="0"/>
                <a:cs typeface="Arial" panose="020B0604020202020204" pitchFamily="34" charset="0"/>
              </a:rPr>
              <a:t>Soojuspumpprotsess</a:t>
            </a:r>
            <a:r>
              <a:rPr lang="et-EE" sz="2200" dirty="0" smtClean="0">
                <a:ea typeface="Times New Roman" panose="02020603050405020304" pitchFamily="18" charset="0"/>
                <a:cs typeface="Arial" panose="020B0604020202020204" pitchFamily="34" charset="0"/>
              </a:rPr>
              <a:t>- alumine soojusallika temperatuur on kas võrdne või suurem väliskeskkonna temperatuurist ning ülemise allika temperatuur ületab väliskeskkonna temperatuuri</a:t>
            </a:r>
            <a:endParaRPr lang="en-US" sz="2200" dirty="0" smtClean="0">
              <a:ea typeface="Times New Roman" panose="02020603050405020304" pitchFamily="18" charset="0"/>
              <a:cs typeface="Arial" panose="020B0604020202020204" pitchFamily="34" charset="0"/>
            </a:endParaRPr>
          </a:p>
          <a:p>
            <a:pPr>
              <a:spcAft>
                <a:spcPts val="0"/>
              </a:spcAft>
            </a:pPr>
            <a:r>
              <a:rPr lang="et-EE" sz="2200" dirty="0" smtClean="0">
                <a:ea typeface="Times New Roman" panose="02020603050405020304" pitchFamily="18" charset="0"/>
                <a:cs typeface="Arial" panose="020B0604020202020204" pitchFamily="34" charset="0"/>
              </a:rPr>
              <a:t> </a:t>
            </a:r>
            <a:endParaRPr lang="en-US" sz="2200" dirty="0" smtClean="0">
              <a:ea typeface="Times New Roman" panose="02020603050405020304" pitchFamily="18" charset="0"/>
              <a:cs typeface="Arial" panose="020B0604020202020204" pitchFamily="34" charset="0"/>
            </a:endParaRPr>
          </a:p>
          <a:p>
            <a:pPr>
              <a:spcAft>
                <a:spcPts val="0"/>
              </a:spcAft>
            </a:pPr>
            <a:r>
              <a:rPr lang="et-EE" sz="2200" b="1" i="1" u="sng" dirty="0" smtClean="0">
                <a:solidFill>
                  <a:srgbClr val="AC0000"/>
                </a:solidFill>
                <a:ea typeface="Times New Roman" panose="02020603050405020304" pitchFamily="18" charset="0"/>
                <a:cs typeface="Arial" panose="020B0604020202020204" pitchFamily="34" charset="0"/>
              </a:rPr>
              <a:t>Kombineeritud </a:t>
            </a:r>
            <a:r>
              <a:rPr lang="et-EE" sz="2200" b="1" i="1" u="sng" dirty="0">
                <a:solidFill>
                  <a:srgbClr val="AC0000"/>
                </a:solidFill>
                <a:ea typeface="Times New Roman" panose="02020603050405020304" pitchFamily="18" charset="0"/>
                <a:cs typeface="Arial" panose="020B0604020202020204" pitchFamily="34" charset="0"/>
              </a:rPr>
              <a:t>–jahutus-külmutus-soojuspumpprotsessid</a:t>
            </a:r>
            <a:r>
              <a:rPr lang="et-EE" sz="2200" dirty="0">
                <a:ea typeface="Times New Roman" panose="02020603050405020304" pitchFamily="18" charset="0"/>
                <a:cs typeface="Arial" panose="020B0604020202020204" pitchFamily="34" charset="0"/>
              </a:rPr>
              <a:t>-alumine soojusallika temperatuur on madalam kui keskkonna temperatuur ja ülemise allika temperatuur on kõrgem kui väliskeskkonna temperatuur</a:t>
            </a:r>
            <a:endParaRPr lang="en-US" sz="2200" dirty="0">
              <a:effectLst/>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8095311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itle 1"/>
          <p:cNvSpPr txBox="1">
            <a:spLocks/>
          </p:cNvSpPr>
          <p:nvPr/>
        </p:nvSpPr>
        <p:spPr bwMode="auto">
          <a:xfrm>
            <a:off x="1460627" y="0"/>
            <a:ext cx="6817610" cy="655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sz="3200" kern="1200">
                <a:solidFill>
                  <a:schemeClr val="tx1"/>
                </a:solidFill>
                <a:latin typeface="Verdana"/>
                <a:ea typeface="Verdana" pitchFamily="34" charset="0"/>
                <a:cs typeface="Verdana"/>
              </a:defRPr>
            </a:lvl1pPr>
            <a:lvl2pPr algn="l" defTabSz="457200" rtl="0" eaLnBrk="1" fontAlgn="base" hangingPunct="1">
              <a:spcBef>
                <a:spcPct val="0"/>
              </a:spcBef>
              <a:spcAft>
                <a:spcPct val="0"/>
              </a:spcAft>
              <a:defRPr sz="3200">
                <a:solidFill>
                  <a:schemeClr val="tx1"/>
                </a:solidFill>
                <a:latin typeface="Verdana" pitchFamily="34" charset="0"/>
                <a:ea typeface="Verdana" pitchFamily="34" charset="0"/>
                <a:cs typeface="Verdana" pitchFamily="34" charset="0"/>
              </a:defRPr>
            </a:lvl2pPr>
            <a:lvl3pPr algn="l" defTabSz="457200" rtl="0" eaLnBrk="1" fontAlgn="base" hangingPunct="1">
              <a:spcBef>
                <a:spcPct val="0"/>
              </a:spcBef>
              <a:spcAft>
                <a:spcPct val="0"/>
              </a:spcAft>
              <a:defRPr sz="3200">
                <a:solidFill>
                  <a:schemeClr val="tx1"/>
                </a:solidFill>
                <a:latin typeface="Verdana" pitchFamily="34" charset="0"/>
                <a:ea typeface="Verdana" pitchFamily="34" charset="0"/>
                <a:cs typeface="Verdana" pitchFamily="34" charset="0"/>
              </a:defRPr>
            </a:lvl3pPr>
            <a:lvl4pPr algn="l" defTabSz="457200" rtl="0" eaLnBrk="1" fontAlgn="base" hangingPunct="1">
              <a:spcBef>
                <a:spcPct val="0"/>
              </a:spcBef>
              <a:spcAft>
                <a:spcPct val="0"/>
              </a:spcAft>
              <a:defRPr sz="3200">
                <a:solidFill>
                  <a:schemeClr val="tx1"/>
                </a:solidFill>
                <a:latin typeface="Verdana" pitchFamily="34" charset="0"/>
                <a:ea typeface="Verdana" pitchFamily="34" charset="0"/>
                <a:cs typeface="Verdana" pitchFamily="34" charset="0"/>
              </a:defRPr>
            </a:lvl4pPr>
            <a:lvl5pPr algn="l" defTabSz="457200" rtl="0" eaLnBrk="1" fontAlgn="base" hangingPunct="1">
              <a:spcBef>
                <a:spcPct val="0"/>
              </a:spcBef>
              <a:spcAft>
                <a:spcPct val="0"/>
              </a:spcAft>
              <a:defRPr sz="3200">
                <a:solidFill>
                  <a:schemeClr val="tx1"/>
                </a:solidFill>
                <a:latin typeface="Verdana" pitchFamily="34" charset="0"/>
                <a:ea typeface="Verdana" pitchFamily="34" charset="0"/>
                <a:cs typeface="Verdana" pitchFamily="34" charset="0"/>
              </a:defRPr>
            </a:lvl5pPr>
            <a:lvl6pPr marL="457200" algn="l" defTabSz="457200" rtl="0" eaLnBrk="1" fontAlgn="base" hangingPunct="1">
              <a:spcBef>
                <a:spcPct val="0"/>
              </a:spcBef>
              <a:spcAft>
                <a:spcPct val="0"/>
              </a:spcAft>
              <a:defRPr sz="3200">
                <a:solidFill>
                  <a:schemeClr val="tx1"/>
                </a:solidFill>
                <a:latin typeface="Verdana" pitchFamily="34" charset="0"/>
              </a:defRPr>
            </a:lvl6pPr>
            <a:lvl7pPr marL="914400" algn="l" defTabSz="457200" rtl="0" eaLnBrk="1" fontAlgn="base" hangingPunct="1">
              <a:spcBef>
                <a:spcPct val="0"/>
              </a:spcBef>
              <a:spcAft>
                <a:spcPct val="0"/>
              </a:spcAft>
              <a:defRPr sz="3200">
                <a:solidFill>
                  <a:schemeClr val="tx1"/>
                </a:solidFill>
                <a:latin typeface="Verdana" pitchFamily="34" charset="0"/>
              </a:defRPr>
            </a:lvl7pPr>
            <a:lvl8pPr marL="1371600" algn="l" defTabSz="457200" rtl="0" eaLnBrk="1" fontAlgn="base" hangingPunct="1">
              <a:spcBef>
                <a:spcPct val="0"/>
              </a:spcBef>
              <a:spcAft>
                <a:spcPct val="0"/>
              </a:spcAft>
              <a:defRPr sz="3200">
                <a:solidFill>
                  <a:schemeClr val="tx1"/>
                </a:solidFill>
                <a:latin typeface="Verdana" pitchFamily="34" charset="0"/>
              </a:defRPr>
            </a:lvl8pPr>
            <a:lvl9pPr marL="1828800" algn="l" defTabSz="457200" rtl="0" eaLnBrk="1" fontAlgn="base" hangingPunct="1">
              <a:spcBef>
                <a:spcPct val="0"/>
              </a:spcBef>
              <a:spcAft>
                <a:spcPct val="0"/>
              </a:spcAft>
              <a:defRPr sz="3200">
                <a:solidFill>
                  <a:schemeClr val="tx1"/>
                </a:solidFill>
                <a:latin typeface="Verdana" pitchFamily="34" charset="0"/>
              </a:defRPr>
            </a:lvl9pPr>
          </a:lstStyle>
          <a:p>
            <a:pPr algn="r"/>
            <a:r>
              <a:rPr lang="et-EE" altLang="en-US" sz="2700" dirty="0" err="1">
                <a:latin typeface="Arial" panose="020B0604020202020204" pitchFamily="34" charset="0"/>
                <a:cs typeface="Arial" panose="020B0604020202020204" pitchFamily="34" charset="0"/>
              </a:rPr>
              <a:t>Üldmõisted</a:t>
            </a:r>
            <a:endParaRPr lang="en-GB" altLang="en-US" sz="2700" dirty="0" smtClean="0">
              <a:latin typeface="Arial" panose="020B0604020202020204" pitchFamily="34" charset="0"/>
              <a:cs typeface="Arial" panose="020B0604020202020204" pitchFamily="34" charset="0"/>
            </a:endParaRPr>
          </a:p>
        </p:txBody>
      </p:sp>
      <p:sp>
        <p:nvSpPr>
          <p:cNvPr id="3" name="Rectangle 2"/>
          <p:cNvSpPr/>
          <p:nvPr/>
        </p:nvSpPr>
        <p:spPr>
          <a:xfrm>
            <a:off x="3131840" y="1700808"/>
            <a:ext cx="6012160" cy="1446550"/>
          </a:xfrm>
          <a:prstGeom prst="rect">
            <a:avLst/>
          </a:prstGeom>
        </p:spPr>
        <p:txBody>
          <a:bodyPr wrap="square">
            <a:spAutoFit/>
          </a:bodyPr>
          <a:lstStyle/>
          <a:p>
            <a:pPr>
              <a:spcAft>
                <a:spcPts val="0"/>
              </a:spcAft>
            </a:pPr>
            <a:r>
              <a:rPr lang="et-EE" sz="2200" b="1" u="sng" dirty="0" smtClean="0">
                <a:solidFill>
                  <a:srgbClr val="AC0000"/>
                </a:solidFill>
                <a:ea typeface="Times New Roman" panose="02020603050405020304" pitchFamily="18" charset="0"/>
                <a:cs typeface="Arial" panose="020B0604020202020204" pitchFamily="34" charset="0"/>
              </a:rPr>
              <a:t>Külmutusprotsessid</a:t>
            </a:r>
            <a:r>
              <a:rPr lang="et-EE" sz="2200" dirty="0" smtClean="0">
                <a:solidFill>
                  <a:srgbClr val="AC0000"/>
                </a:solidFill>
                <a:ea typeface="Times New Roman" panose="02020603050405020304" pitchFamily="18" charset="0"/>
                <a:cs typeface="Arial" panose="020B0604020202020204" pitchFamily="34" charset="0"/>
              </a:rPr>
              <a:t>-</a:t>
            </a:r>
            <a:r>
              <a:rPr lang="et-EE" sz="2200" dirty="0" smtClean="0">
                <a:ea typeface="Times New Roman" panose="02020603050405020304" pitchFamily="18" charset="0"/>
                <a:cs typeface="Arial" panose="020B0604020202020204" pitchFamily="34" charset="0"/>
              </a:rPr>
              <a:t> alumine soojusallika temperatuur on madalam väliskeskkonna temperatuurist, ning ülemise keha temperatuur võrdub väliskeskkonna temperatuuriga</a:t>
            </a:r>
            <a:endParaRPr lang="en-US" sz="2200" dirty="0" smtClean="0">
              <a:ea typeface="Times New Roman" panose="02020603050405020304" pitchFamily="18" charset="0"/>
              <a:cs typeface="Arial" panose="020B0604020202020204" pitchFamily="34" charset="0"/>
            </a:endParaRPr>
          </a:p>
        </p:txBody>
      </p:sp>
      <p:sp>
        <p:nvSpPr>
          <p:cNvPr id="4" name="Rectangle 3"/>
          <p:cNvSpPr/>
          <p:nvPr/>
        </p:nvSpPr>
        <p:spPr>
          <a:xfrm>
            <a:off x="3131840" y="3356992"/>
            <a:ext cx="3717684" cy="369332"/>
          </a:xfrm>
          <a:prstGeom prst="rect">
            <a:avLst/>
          </a:prstGeom>
        </p:spPr>
        <p:txBody>
          <a:bodyPr wrap="none">
            <a:spAutoFit/>
          </a:bodyPr>
          <a:lstStyle/>
          <a:p>
            <a:r>
              <a:rPr lang="et-EE" dirty="0" smtClean="0">
                <a:latin typeface="Times New Roman" panose="02020603050405020304" pitchFamily="18" charset="0"/>
                <a:ea typeface="Times New Roman" panose="02020603050405020304" pitchFamily="18" charset="0"/>
              </a:rPr>
              <a:t>Külmuti </a:t>
            </a:r>
            <a:r>
              <a:rPr lang="et-EE" dirty="0">
                <a:latin typeface="Times New Roman" panose="02020603050405020304" pitchFamily="18" charset="0"/>
                <a:ea typeface="Times New Roman" panose="02020603050405020304" pitchFamily="18" charset="0"/>
              </a:rPr>
              <a:t>eesmärk: eemaldada soojust</a:t>
            </a:r>
            <a:endParaRPr lang="en-US" dirty="0"/>
          </a:p>
        </p:txBody>
      </p:sp>
      <p:pic>
        <p:nvPicPr>
          <p:cNvPr id="5" name="Picture 4"/>
          <p:cNvPicPr>
            <a:picLocks noChangeAspect="1"/>
          </p:cNvPicPr>
          <p:nvPr/>
        </p:nvPicPr>
        <p:blipFill>
          <a:blip r:embed="rId2"/>
          <a:stretch>
            <a:fillRect/>
          </a:stretch>
        </p:blipFill>
        <p:spPr>
          <a:xfrm>
            <a:off x="-22315" y="773128"/>
            <a:ext cx="2627784" cy="4467233"/>
          </a:xfrm>
          <a:prstGeom prst="rect">
            <a:avLst/>
          </a:prstGeom>
        </p:spPr>
      </p:pic>
    </p:spTree>
    <p:extLst>
      <p:ext uri="{BB962C8B-B14F-4D97-AF65-F5344CB8AC3E}">
        <p14:creationId xmlns:p14="http://schemas.microsoft.com/office/powerpoint/2010/main" val="3055572458"/>
      </p:ext>
    </p:extLst>
  </p:cSld>
  <p:clrMapOvr>
    <a:masterClrMapping/>
  </p:clrMapOvr>
  <p:timing>
    <p:tnLst>
      <p:par>
        <p:cTn id="1" dur="indefinite" restart="never" nodeType="tmRoot"/>
      </p:par>
    </p:tnLst>
  </p:timing>
</p:sld>
</file>

<file path=ppt/theme/theme1.xml><?xml version="1.0" encoding="utf-8"?>
<a:theme xmlns:a="http://schemas.openxmlformats.org/drawingml/2006/main" name="TTY_esitluse pohi_EST_201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Presentatsiooni_pohi_EST</Template>
  <TotalTime>4214</TotalTime>
  <Words>1132</Words>
  <Application>Microsoft Office PowerPoint</Application>
  <PresentationFormat>On-screen Show (4:3)</PresentationFormat>
  <Paragraphs>224</Paragraphs>
  <Slides>62</Slides>
  <Notes>1</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62</vt:i4>
      </vt:variant>
    </vt:vector>
  </HeadingPairs>
  <TitlesOfParts>
    <vt:vector size="68" baseType="lpstr">
      <vt:lpstr>Arial</vt:lpstr>
      <vt:lpstr>Calibri</vt:lpstr>
      <vt:lpstr>Times New Roman</vt:lpstr>
      <vt:lpstr>Verdana</vt:lpstr>
      <vt:lpstr>TTY_esitluse pohi_EST_2011</vt:lpstr>
      <vt:lpstr>Equation</vt:lpstr>
      <vt:lpstr>EIS4120 – Soojus- ja külmavarustussüsteemid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217</cp:revision>
  <dcterms:created xsi:type="dcterms:W3CDTF">2015-08-30T11:50:39Z</dcterms:created>
  <dcterms:modified xsi:type="dcterms:W3CDTF">2019-02-07T11:59:38Z</dcterms:modified>
</cp:coreProperties>
</file>