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1" r:id="rId3"/>
    <p:sldId id="373" r:id="rId4"/>
    <p:sldId id="374" r:id="rId5"/>
    <p:sldId id="317" r:id="rId6"/>
    <p:sldId id="375" r:id="rId7"/>
    <p:sldId id="363" r:id="rId8"/>
    <p:sldId id="376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003E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34" autoAdjust="0"/>
  </p:normalViewPr>
  <p:slideViewPr>
    <p:cSldViewPr snapToObjects="1">
      <p:cViewPr varScale="1">
        <p:scale>
          <a:sx n="86" d="100"/>
          <a:sy n="86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1D4D8-849A-404C-B542-0517DD0A5D22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758F-B0D8-4D12-9E87-3AC4B19E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69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AA26-C538-4B04-A4C3-BD2DBE24BCA0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F475E-9CC6-4110-82B8-6FBE07D1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F475E-9CC6-4110-82B8-6FBE07D134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1" y="2130425"/>
            <a:ext cx="622799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1" y="3886200"/>
            <a:ext cx="622799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75627D-E058-4015-9EA9-5C935B562698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F1AF33B-44FF-4BFF-B466-AE1321940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5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67A1E9-8DE0-4A77-9C03-DF8989330A57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7E8F691-50B2-4FAF-89B3-55D7A1A74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02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D01632-E8B6-40BD-87DA-B4DD084BB5E5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98C40E8-20EA-48DB-B167-A939B6D5B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3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2527B4-89F9-4CBD-B72C-50C32EEF5671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4DCD6E6-323D-48F6-9EEB-97AEE9BB2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7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69AB9F-B30F-4653-B6F8-BC1F78563640}" type="datetime1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ADCFDE-71D7-4A6B-A752-0803A7B3F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04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36633E-EF4C-42EB-9E8E-BF612BABCDDB}" type="datetime1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FAFE61-D9D4-4753-AFB5-841D37653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45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B61CDF-AF83-4B4F-82DE-E1EE93E0CF34}" type="datetime1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C270BAB-574E-41F3-AB5D-CE2383C28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0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B6C656-3375-4887-8B99-A7ED8D03D908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71D3DA0-75F4-4C92-B1C7-04721D037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4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CFF803-969B-4EC6-8928-BB1390E2DDDB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293CEF-0958-45A4-A26A-D663550A1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0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pt_sisupohi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457200"/>
            <a:ext cx="62277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tiitlilaadi muutmiseks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905000"/>
            <a:ext cx="62277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juhtslaidi teksti laadide redigeerimiseks</a:t>
            </a:r>
          </a:p>
          <a:p>
            <a:pPr lvl="1"/>
            <a:r>
              <a:rPr lang="et-EE" altLang="en-US" smtClean="0"/>
              <a:t>Teine tase</a:t>
            </a:r>
          </a:p>
          <a:p>
            <a:pPr lvl="2"/>
            <a:r>
              <a:rPr lang="et-EE" altLang="en-US" smtClean="0"/>
              <a:t>Kolmas tase</a:t>
            </a:r>
          </a:p>
          <a:p>
            <a:pPr lvl="3"/>
            <a:r>
              <a:rPr lang="et-EE" altLang="en-US" smtClean="0"/>
              <a:t>Neljas tase</a:t>
            </a:r>
          </a:p>
          <a:p>
            <a:pPr lvl="4"/>
            <a:r>
              <a:rPr lang="et-EE" altLang="en-US" smtClean="0"/>
              <a:t>Viies tase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60" r:id="rId12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35400"/>
            <a:ext cx="7056784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t-EE" sz="2400" dirty="0" smtClean="0">
                <a:ea typeface="+mn-ea"/>
              </a:rPr>
              <a:t>Loengu konspekt 10</a:t>
            </a:r>
            <a:r>
              <a:rPr lang="et-EE" sz="2400" dirty="0">
                <a:ea typeface="+mn-ea"/>
              </a:rPr>
              <a:t>. Sooja tarbevee koormus </a:t>
            </a:r>
            <a:endParaRPr lang="en-US" sz="2400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t-EE" alt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EIS4120 – Soojus- ja külmavarustussüsteemid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3"/>
          <p:cNvSpPr>
            <a:spLocks noGrp="1"/>
          </p:cNvSpPr>
          <p:nvPr>
            <p:ph idx="1"/>
          </p:nvPr>
        </p:nvSpPr>
        <p:spPr>
          <a:xfrm>
            <a:off x="1259632" y="1052513"/>
            <a:ext cx="7884368" cy="3810000"/>
          </a:xfrm>
        </p:spPr>
        <p:txBody>
          <a:bodyPr/>
          <a:lstStyle/>
          <a:p>
            <a:pPr algn="just"/>
            <a:r>
              <a:rPr lang="et-EE" altLang="en-US" sz="2400" dirty="0" smtClean="0"/>
              <a:t>Lihtne arvutus eelpool esitatud valemi järgi annab näiteks ühele dušile töötava sooja tarbevee süsteemi võimsuseks 37,7 kW (nominaalne vooluhulk dušile 0,2 l/s, külma vee temperatuur 10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C, sooja tarbevee temperatuur 55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C). </a:t>
            </a:r>
          </a:p>
          <a:p>
            <a:pPr algn="just"/>
            <a:endParaRPr lang="et-EE" altLang="en-US" sz="2400" dirty="0" smtClean="0"/>
          </a:p>
          <a:p>
            <a:pPr algn="just"/>
            <a:r>
              <a:rPr lang="et-EE" altLang="en-US" sz="2400" dirty="0" smtClean="0"/>
              <a:t>Kui peetakse silmas vanni täitmist sooja tarbeveega, siis annab arvutus vajalikuks võimsuseks (nominaalne vee vooluhulk on 0,3 l/s) ca 56 kW. </a:t>
            </a:r>
          </a:p>
          <a:p>
            <a:pPr algn="just"/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9356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323850" y="620712"/>
            <a:ext cx="8820150" cy="6048647"/>
          </a:xfrm>
          <a:solidFill>
            <a:schemeClr val="bg1"/>
          </a:solidFill>
        </p:spPr>
        <p:txBody>
          <a:bodyPr/>
          <a:lstStyle/>
          <a:p>
            <a:r>
              <a:rPr lang="et-EE" altLang="en-US" sz="2400" dirty="0" smtClean="0"/>
              <a:t>Selline võimsuse arvutus põhineb eeldusel, et </a:t>
            </a:r>
            <a:r>
              <a:rPr lang="et-EE" altLang="en-US" sz="2400" b="1" i="1" dirty="0" smtClean="0">
                <a:solidFill>
                  <a:srgbClr val="81003E"/>
                </a:solidFill>
              </a:rPr>
              <a:t>hetkeline tootmisvõimsus peab vastama tarbimisvõimsusele.</a:t>
            </a:r>
          </a:p>
          <a:p>
            <a:endParaRPr lang="et-EE" altLang="en-US" sz="800" dirty="0" smtClean="0"/>
          </a:p>
          <a:p>
            <a:r>
              <a:rPr lang="et-EE" altLang="en-US" sz="2400" dirty="0" smtClean="0"/>
              <a:t> Selline nõue on õigustatud, kui sooja tarbevee süsteem ei oma mingit akumulatsioonivõimet. Kuigi korterelamutes kaugkütte kasutamisel tavaliselt sooja tarbevee akumulaatorpaake ei kasutata, omab sooja tarbevee jaotussüsteem teatud </a:t>
            </a:r>
            <a:r>
              <a:rPr lang="et-EE" altLang="en-US" sz="2400" dirty="0" err="1" smtClean="0"/>
              <a:t>sisemahtu</a:t>
            </a:r>
            <a:r>
              <a:rPr lang="et-EE" altLang="en-US" sz="2400" dirty="0" smtClean="0"/>
              <a:t>, mida võime vaadelda kui omalaadset sooja tarbevee mahutit.</a:t>
            </a:r>
          </a:p>
          <a:p>
            <a:endParaRPr lang="et-EE" altLang="en-US" sz="800" dirty="0" smtClean="0"/>
          </a:p>
          <a:p>
            <a:r>
              <a:rPr lang="et-EE" altLang="en-US" sz="2400" dirty="0" smtClean="0"/>
              <a:t>Sooja tarbevee varu võib olla hoones siiski erandjuhul olemas, seda näiteks kui kasutatakse elektriboilereid sooja tarbevee tootmisel või kasutatakse näiteks suvisel ajal päikese energiat kiirguspaneelides tsirkuleeriva vee soojendamiseks.  </a:t>
            </a:r>
          </a:p>
          <a:p>
            <a:endParaRPr lang="et-EE" altLang="en-US" sz="2400" dirty="0" smtClean="0"/>
          </a:p>
          <a:p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609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Aastane soojushulk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3"/>
          <p:cNvSpPr>
            <a:spLocks noGrp="1"/>
          </p:cNvSpPr>
          <p:nvPr>
            <p:ph idx="1"/>
          </p:nvPr>
        </p:nvSpPr>
        <p:spPr>
          <a:xfrm>
            <a:off x="0" y="620712"/>
            <a:ext cx="9144000" cy="6120655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Aastane soojushulk sooja tarbevee tootmiseks elamu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soojuskeskuses: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800" dirty="0" smtClean="0"/>
              <a:t>	</a:t>
            </a:r>
            <a:r>
              <a:rPr lang="et-EE" altLang="en-US" sz="2800" i="1" dirty="0" smtClean="0"/>
              <a:t>Q = 4,19 </a:t>
            </a:r>
            <a:r>
              <a:rPr lang="et-EE" altLang="en-US" sz="2800" i="1" baseline="30000" dirty="0" smtClean="0"/>
              <a:t>.</a:t>
            </a:r>
            <a:r>
              <a:rPr lang="et-EE" altLang="en-US" sz="2800" i="1" dirty="0" smtClean="0"/>
              <a:t>10</a:t>
            </a:r>
            <a:r>
              <a:rPr lang="et-EE" altLang="en-US" sz="2800" i="1" baseline="30000" dirty="0" smtClean="0"/>
              <a:t>-3.</a:t>
            </a:r>
            <a:r>
              <a:rPr lang="et-EE" altLang="en-US" sz="2800" i="1" dirty="0" smtClean="0"/>
              <a:t>(</a:t>
            </a:r>
            <a:r>
              <a:rPr lang="et-EE" altLang="en-US" sz="2800" i="1" dirty="0" err="1" smtClean="0"/>
              <a:t>t</a:t>
            </a:r>
            <a:r>
              <a:rPr lang="et-EE" altLang="en-US" sz="2800" i="1" baseline="-25000" dirty="0" err="1" smtClean="0"/>
              <a:t>soe</a:t>
            </a:r>
            <a:r>
              <a:rPr lang="et-EE" altLang="en-US" sz="2800" i="1" baseline="-25000" dirty="0" smtClean="0"/>
              <a:t> vesi </a:t>
            </a:r>
            <a:r>
              <a:rPr lang="et-EE" altLang="en-US" sz="2800" i="1" dirty="0" smtClean="0"/>
              <a:t>– </a:t>
            </a:r>
            <a:r>
              <a:rPr lang="et-EE" altLang="en-US" sz="2800" i="1" dirty="0" err="1" smtClean="0"/>
              <a:t>t</a:t>
            </a:r>
            <a:r>
              <a:rPr lang="et-EE" altLang="en-US" sz="2800" i="1" baseline="-25000" dirty="0" err="1" smtClean="0"/>
              <a:t>külm</a:t>
            </a:r>
            <a:r>
              <a:rPr lang="et-EE" altLang="en-US" sz="2800" i="1" baseline="-25000" dirty="0" smtClean="0"/>
              <a:t> vesi</a:t>
            </a:r>
            <a:r>
              <a:rPr lang="et-EE" altLang="en-US" sz="2800" i="1" dirty="0" smtClean="0"/>
              <a:t>)</a:t>
            </a:r>
            <a:r>
              <a:rPr lang="et-EE" altLang="en-US" sz="2800" i="1" baseline="30000" dirty="0" smtClean="0"/>
              <a:t> .</a:t>
            </a:r>
            <a:r>
              <a:rPr lang="et-EE" altLang="en-US" sz="2800" i="1" dirty="0" err="1" smtClean="0"/>
              <a:t>Elarv</a:t>
            </a:r>
            <a:r>
              <a:rPr lang="et-EE" altLang="en-US" sz="2800" i="1" baseline="30000" dirty="0" smtClean="0"/>
              <a:t>. </a:t>
            </a:r>
            <a:r>
              <a:rPr lang="et-EE" altLang="en-US" sz="2800" i="1" dirty="0" smtClean="0"/>
              <a:t>VK</a:t>
            </a:r>
            <a:r>
              <a:rPr lang="et-EE" altLang="en-US" sz="2800" i="1" baseline="30000" dirty="0" smtClean="0"/>
              <a:t>. </a:t>
            </a:r>
            <a:r>
              <a:rPr lang="et-EE" altLang="en-US" sz="2800" i="1" dirty="0" smtClean="0"/>
              <a:t>KTA/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800" i="1" dirty="0" smtClean="0"/>
              <a:t>		/(24 </a:t>
            </a:r>
            <a:r>
              <a:rPr lang="et-EE" altLang="en-US" sz="2800" i="1" baseline="30000" dirty="0" smtClean="0"/>
              <a:t>. </a:t>
            </a:r>
            <a:r>
              <a:rPr lang="et-EE" altLang="en-US" sz="2800" i="1" dirty="0" smtClean="0"/>
              <a:t>3600), MWh/a	</a:t>
            </a:r>
            <a:endParaRPr lang="et-EE" altLang="en-US" sz="28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 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kus </a:t>
            </a:r>
          </a:p>
          <a:p>
            <a:r>
              <a:rPr lang="et-EE" altLang="en-US" sz="2400" i="1" dirty="0" smtClean="0"/>
              <a:t>El arv</a:t>
            </a:r>
            <a:r>
              <a:rPr lang="et-EE" altLang="en-US" sz="2400" dirty="0" smtClean="0"/>
              <a:t> – elanike arv;</a:t>
            </a:r>
          </a:p>
          <a:p>
            <a:r>
              <a:rPr lang="et-EE" altLang="en-US" sz="2400" i="1" dirty="0" smtClean="0"/>
              <a:t>VK</a:t>
            </a:r>
            <a:r>
              <a:rPr lang="et-EE" altLang="en-US" sz="2400" dirty="0" smtClean="0"/>
              <a:t> –arvestuslik vee kulu inimese kohta ööpäevas, (l/</a:t>
            </a:r>
            <a:r>
              <a:rPr lang="et-EE" altLang="en-US" sz="2400" dirty="0" err="1" smtClean="0"/>
              <a:t>inim</a:t>
            </a:r>
            <a:r>
              <a:rPr lang="et-EE" altLang="en-US" sz="2400" dirty="0" smtClean="0"/>
              <a:t>*ööpäev);</a:t>
            </a:r>
          </a:p>
          <a:p>
            <a:r>
              <a:rPr lang="et-EE" altLang="en-US" sz="2400" i="1" dirty="0" smtClean="0"/>
              <a:t>KTA</a:t>
            </a:r>
            <a:r>
              <a:rPr lang="et-EE" altLang="en-US" sz="2400" dirty="0" smtClean="0"/>
              <a:t> – sooja vee ettevalmistamise süsteemi kasutustundide arv aastas.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endParaRPr lang="et-EE" altLang="en-US" sz="2400" dirty="0" smtClean="0"/>
          </a:p>
          <a:p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0153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Aastane soojushulk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0" y="620712"/>
            <a:ext cx="9144000" cy="5904631"/>
          </a:xfrm>
          <a:solidFill>
            <a:schemeClr val="bg1"/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just"/>
            <a:r>
              <a:rPr lang="et-EE" altLang="en-US" sz="2400" dirty="0" smtClean="0"/>
              <a:t>Sooja tarbevett kasutatakse mitte ainult eluhoonetes vaid ka kontorihoonetes, polikliinikutes, lasteaedades, haiglates, hotellides jne. </a:t>
            </a:r>
          </a:p>
          <a:p>
            <a:pPr algn="just"/>
            <a:endParaRPr lang="et-EE" altLang="en-US" sz="800" dirty="0" smtClean="0"/>
          </a:p>
          <a:p>
            <a:pPr algn="just"/>
            <a:r>
              <a:rPr lang="et-EE" altLang="en-US" sz="2400" b="1" i="1" dirty="0" smtClean="0">
                <a:solidFill>
                  <a:srgbClr val="81003E"/>
                </a:solidFill>
              </a:rPr>
              <a:t>Igale sellisele tarbijate grupile on iseloomulik teatud tarbimise tase ja tarbimise režiim. </a:t>
            </a:r>
            <a:r>
              <a:rPr lang="et-EE" altLang="en-US" sz="2400" dirty="0" smtClean="0"/>
              <a:t>Kui sooja tarbevett kasutavad teised tarbijate grupid (haiglad, koolimajad, hotellid jne.), siis aasta vältel tarbitud soojushulga saab arvutada analoogilise valemiga. </a:t>
            </a:r>
          </a:p>
          <a:p>
            <a:pPr algn="just"/>
            <a:endParaRPr lang="et-EE" altLang="en-US" sz="800" dirty="0" smtClean="0"/>
          </a:p>
          <a:p>
            <a:pPr algn="just"/>
            <a:r>
              <a:rPr lang="et-EE" altLang="en-US" sz="2400" dirty="0" smtClean="0"/>
              <a:t>Arvutusteks on vaja teada </a:t>
            </a:r>
            <a:r>
              <a:rPr lang="et-EE" altLang="en-US" sz="2400" b="1" i="1" dirty="0" smtClean="0"/>
              <a:t>tarbimisühikute arvu, arvestuslikku sooja tarbevee kulu ööpäevas ühe tarbimisühiku kohta ja kasutustundide arvu aastas.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just"/>
            <a:endParaRPr lang="et-EE" altLang="en-US" sz="2400" dirty="0" smtClean="0"/>
          </a:p>
          <a:p>
            <a:pPr algn="just"/>
            <a:endParaRPr lang="et-EE" altLang="en-US" sz="2400" dirty="0" smtClean="0"/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580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Tarbimine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3"/>
          <p:cNvSpPr>
            <a:spLocks noGrp="1"/>
          </p:cNvSpPr>
          <p:nvPr>
            <p:ph idx="1"/>
          </p:nvPr>
        </p:nvSpPr>
        <p:spPr>
          <a:xfrm>
            <a:off x="1259632" y="1275184"/>
            <a:ext cx="7776864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just"/>
            <a:r>
              <a:rPr lang="et-EE" altLang="en-US" sz="2400" dirty="0" smtClean="0"/>
              <a:t>Sooja tarbevee kasutamine hoonetes ei toimu ühtlaselt kogu ööpäeva vältel, märgatavaid erinevusi on ka nädalapäevade lõikes.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just"/>
            <a:r>
              <a:rPr lang="et-EE" altLang="en-US" sz="2400" dirty="0" smtClean="0"/>
              <a:t>Kui hoones ei ole sooja vee akumulaatoreid, peab sooja tarbevee ettevalmistamise süsteemi võimsus igal ajahetkel olema piisav selleks, et katta sooja tarbevee vajadust.</a:t>
            </a:r>
          </a:p>
          <a:p>
            <a:pPr algn="just"/>
            <a:endParaRPr lang="et-EE" altLang="en-US" sz="2400" dirty="0" smtClean="0"/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2940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Tarbimine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0" y="620688"/>
            <a:ext cx="9143999" cy="6202541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r>
              <a:rPr lang="et-EE" altLang="en-US" sz="2400" dirty="0" smtClean="0"/>
              <a:t>Sooja vee tootmiseks vajaliku soojushulga arvutamisel (soojusetarbe planeerimisel) lähtutakse tavaliselt statistikaandmetest tarbitava  sooja vee kohta ööpäevas.</a:t>
            </a:r>
          </a:p>
          <a:p>
            <a:endParaRPr lang="et-EE" altLang="en-US" sz="800" dirty="0" smtClean="0"/>
          </a:p>
          <a:p>
            <a:r>
              <a:rPr lang="et-EE" altLang="en-US" sz="2400" dirty="0" smtClean="0"/>
              <a:t>Sooja  tarbevee kulunormid on meile tulnud üle end. Nõukogude Liidu praktikast.</a:t>
            </a:r>
          </a:p>
          <a:p>
            <a:endParaRPr lang="et-EE" altLang="en-US" sz="800" dirty="0" smtClean="0"/>
          </a:p>
          <a:p>
            <a:r>
              <a:rPr lang="et-EE" altLang="en-US" sz="2400" dirty="0" smtClean="0"/>
              <a:t>Näitarvud sooja vee kulunormide kohta baseeruvad tegelikult nõukogudeaegsel statistikal ja praktikal. Tänapäeva seisukohast võetuna on need kulunormid märgatavalt üle tegeliku kulu ja need vajavad korrigeerimist põhiliselt väiksemate näitarvude suunas.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800" dirty="0" smtClean="0"/>
          </a:p>
          <a:p>
            <a:r>
              <a:rPr lang="et-EE" altLang="en-US" sz="2400" dirty="0" smtClean="0"/>
              <a:t>Nii võib leida sooja tarbevee kulunormatiivid järgneval kulul:</a:t>
            </a:r>
          </a:p>
          <a:p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53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Kulunormid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48658" y="690024"/>
            <a:ext cx="6207718" cy="6130956"/>
          </a:xfrm>
          <a:solidFill>
            <a:schemeClr val="accent3"/>
          </a:solidFill>
          <a:ln cap="flat"/>
        </p:spPr>
      </p:pic>
    </p:spTree>
    <p:extLst>
      <p:ext uri="{BB962C8B-B14F-4D97-AF65-F5344CB8AC3E}">
        <p14:creationId xmlns:p14="http://schemas.microsoft.com/office/powerpoint/2010/main" val="2887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Kulunormid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0" y="765174"/>
            <a:ext cx="9144000" cy="5832177"/>
          </a:xfrm>
          <a:solidFill>
            <a:schemeClr val="bg1"/>
          </a:solidFill>
        </p:spPr>
        <p:txBody>
          <a:bodyPr/>
          <a:lstStyle/>
          <a:p>
            <a:r>
              <a:rPr lang="et-EE" altLang="en-US" sz="2200" dirty="0" smtClean="0"/>
              <a:t>Kui soojusetarbe arvutamisel lähtuda nendest näitarvudest, saame soojuskoormuse üle tegeliku väärtuse.  Linnade  energiatarbe planeerimisel on osutunud sobivaks kaugküttega ühendatud hoonete kohta kasutada keskmise soojavee tarbimise näitarvuna vee kulu 60...75 l/(</a:t>
            </a:r>
            <a:r>
              <a:rPr lang="et-EE" altLang="en-US" sz="2200" dirty="0" err="1" smtClean="0"/>
              <a:t>el.ööpäev</a:t>
            </a:r>
            <a:r>
              <a:rPr lang="et-EE" altLang="en-US" sz="2200" dirty="0" smtClean="0"/>
              <a:t>).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 </a:t>
            </a:r>
          </a:p>
          <a:p>
            <a:r>
              <a:rPr lang="et-EE" altLang="en-US" sz="2200" dirty="0" smtClean="0"/>
              <a:t>Reaalne tarbimine üksikutes korteris võib jääda ka nendest arvudest veelgi väiksemaks, olles näiteks tasemel ca 40...50 l/(</a:t>
            </a:r>
            <a:r>
              <a:rPr lang="et-EE" altLang="en-US" sz="2200" dirty="0" err="1" smtClean="0"/>
              <a:t>el.ööpäev</a:t>
            </a:r>
            <a:r>
              <a:rPr lang="et-EE" altLang="en-US" sz="2200" dirty="0" smtClean="0"/>
              <a:t>). </a:t>
            </a:r>
          </a:p>
          <a:p>
            <a:endParaRPr lang="et-EE" altLang="en-US" sz="2200" dirty="0" smtClean="0"/>
          </a:p>
          <a:p>
            <a:r>
              <a:rPr lang="et-EE" altLang="en-US" sz="2200" dirty="0" smtClean="0"/>
              <a:t>Ülevaate Tallinnas korraldatud uuringutest sooja tarbimise kohta võib leida T-A. Kõivu ja A. Toode artiklist.  Läbiviidud uuringute kohaselt oli enamikul juhtudest sooja vee tarve </a:t>
            </a:r>
            <a:r>
              <a:rPr lang="et-EE" altLang="en-US" sz="2200" dirty="0" err="1" smtClean="0"/>
              <a:t>vahemiks</a:t>
            </a:r>
            <a:r>
              <a:rPr lang="et-EE" altLang="en-US" sz="2200" dirty="0" smtClean="0"/>
              <a:t> 60... 70 l/(</a:t>
            </a:r>
            <a:r>
              <a:rPr lang="et-EE" altLang="en-US" sz="2200" dirty="0" err="1" smtClean="0"/>
              <a:t>el.ööpäev</a:t>
            </a:r>
            <a:r>
              <a:rPr lang="et-EE" altLang="en-US" sz="2200" dirty="0" smtClean="0"/>
              <a:t>). </a:t>
            </a:r>
          </a:p>
          <a:p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562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Kulunormid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3"/>
          <p:cNvSpPr>
            <a:spLocks noGrp="1"/>
          </p:cNvSpPr>
          <p:nvPr>
            <p:ph idx="1"/>
          </p:nvPr>
        </p:nvSpPr>
        <p:spPr>
          <a:xfrm>
            <a:off x="1187623" y="765175"/>
            <a:ext cx="7216601" cy="3810000"/>
          </a:xfrm>
        </p:spPr>
        <p:txBody>
          <a:bodyPr/>
          <a:lstStyle/>
          <a:p>
            <a:r>
              <a:rPr lang="et-EE" altLang="en-US" sz="2400" dirty="0" smtClean="0"/>
              <a:t>Vee ja soojuse märgatav kallinemine on toonud kaasa nii külma kui ka sooja vee tarbimise märgatava vähenemise. </a:t>
            </a:r>
          </a:p>
          <a:p>
            <a:endParaRPr lang="et-EE" altLang="en-US" sz="2400" dirty="0" smtClean="0"/>
          </a:p>
          <a:p>
            <a:r>
              <a:rPr lang="et-EE" altLang="en-US" sz="2400" dirty="0" smtClean="0"/>
              <a:t>Nii on näiteks Tallinnas viimase 20 aasta vältel külma vee tarbimine vähenenud ca 2 korda. Arvutustes võetakse kõikide tarbijate kohta vee kulu ühesugusena – tegelikke tarbimisnäitajaid ei ole ju teada.</a:t>
            </a:r>
          </a:p>
          <a:p>
            <a:endParaRPr lang="et-EE" altLang="en-US" sz="2400" dirty="0" smtClean="0"/>
          </a:p>
          <a:p>
            <a:r>
              <a:rPr lang="et-EE" altLang="en-US" sz="2400" dirty="0" smtClean="0"/>
              <a:t>Tegelikkuses on nii külma kui ka sooja vee tarbimine väga erinev, inimese kohta tulev sooja tarbevee kulu üksikutes korterites võib erineda isegi 3...5 korda.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024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Kulunormid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1259632" y="765175"/>
            <a:ext cx="7289304" cy="3810000"/>
          </a:xfrm>
        </p:spPr>
        <p:txBody>
          <a:bodyPr/>
          <a:lstStyle/>
          <a:p>
            <a:r>
              <a:rPr lang="et-EE" altLang="en-US" sz="2400" dirty="0" smtClean="0"/>
              <a:t>Sooja vee tarve inimese kohta on aasta-aastalt langenud. </a:t>
            </a:r>
          </a:p>
          <a:p>
            <a:endParaRPr lang="et-EE" altLang="en-US" sz="2400" dirty="0" smtClean="0"/>
          </a:p>
          <a:p>
            <a:r>
              <a:rPr lang="et-EE" altLang="en-US" sz="2400" dirty="0" smtClean="0"/>
              <a:t>Tallinnas korraldatud uurimuste kohaselt oli korruselamute vee kulu ühe elaniku kohta ööpäevas (allpool esitatud arvud  sisaldavad nii külma kui ka sooja vee tarbe):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ctr"/>
            <a:r>
              <a:rPr lang="et-EE" altLang="en-US" sz="2400" dirty="0" smtClean="0"/>
              <a:t>1996.a.  keskmiselt 230...290 l/</a:t>
            </a:r>
            <a:r>
              <a:rPr lang="et-EE" altLang="en-US" sz="2400" dirty="0" err="1" smtClean="0"/>
              <a:t>el</a:t>
            </a:r>
            <a:r>
              <a:rPr lang="et-EE" altLang="en-US" sz="2400" dirty="0" smtClean="0"/>
              <a:t>.</a:t>
            </a:r>
          </a:p>
          <a:p>
            <a:pPr algn="ctr"/>
            <a:r>
              <a:rPr lang="et-EE" altLang="en-US" sz="2400" dirty="0" smtClean="0"/>
              <a:t>1997. a. keskmiselt 180...230 l/</a:t>
            </a:r>
            <a:r>
              <a:rPr lang="et-EE" altLang="en-US" sz="2400" dirty="0" err="1" smtClean="0"/>
              <a:t>el</a:t>
            </a:r>
            <a:r>
              <a:rPr lang="et-EE" altLang="en-US" sz="2400" dirty="0" smtClean="0"/>
              <a:t>.</a:t>
            </a:r>
          </a:p>
          <a:p>
            <a:pPr algn="ctr"/>
            <a:r>
              <a:rPr lang="et-EE" altLang="en-US" sz="2400" dirty="0" smtClean="0"/>
              <a:t> 1998 a. keskmiselt 160...220 l/</a:t>
            </a:r>
            <a:r>
              <a:rPr lang="et-EE" altLang="en-US" sz="2400" dirty="0" err="1" smtClean="0"/>
              <a:t>el</a:t>
            </a:r>
            <a:r>
              <a:rPr lang="et-EE" altLang="en-US" sz="2400" dirty="0" smtClean="0"/>
              <a:t>.</a:t>
            </a:r>
          </a:p>
          <a:p>
            <a:pPr algn="ctr"/>
            <a:r>
              <a:rPr lang="et-EE" altLang="en-US" sz="2400" dirty="0" smtClean="0"/>
              <a:t>2010 alla 200 l/</a:t>
            </a:r>
            <a:r>
              <a:rPr lang="et-EE" altLang="en-US" sz="2400" dirty="0" err="1" smtClean="0"/>
              <a:t>el</a:t>
            </a:r>
            <a:r>
              <a:rPr lang="et-EE" altLang="en-US" sz="2400" dirty="0" smtClean="0"/>
              <a:t>.	</a:t>
            </a:r>
          </a:p>
          <a:p>
            <a:pPr algn="ctr"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16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48778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Alused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2"/>
          <p:cNvSpPr>
            <a:spLocks noGrp="1"/>
          </p:cNvSpPr>
          <p:nvPr>
            <p:ph idx="1"/>
          </p:nvPr>
        </p:nvSpPr>
        <p:spPr>
          <a:xfrm>
            <a:off x="1259631" y="1851248"/>
            <a:ext cx="7884369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Sooja tarbevee ettevalmistamine võib toimuda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nii tsentraalse soojusvarustuse süsteemi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(kaugküttesüsteemi) baasil, kui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 kohalikke energiaallikaid kasutades.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Kohalik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sooja tarbevee süsteem võib olla realiseeritud  nii gaasiboilerite baasil kui ka elektriboilerite baasil. 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811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3"/>
          <p:cNvSpPr>
            <a:spLocks noGrp="1"/>
          </p:cNvSpPr>
          <p:nvPr>
            <p:ph idx="1"/>
          </p:nvPr>
        </p:nvSpPr>
        <p:spPr>
          <a:xfrm>
            <a:off x="0" y="620712"/>
            <a:ext cx="9143999" cy="6048647"/>
          </a:xfrm>
          <a:solidFill>
            <a:schemeClr val="bg1"/>
          </a:solidFill>
        </p:spPr>
        <p:txBody>
          <a:bodyPr/>
          <a:lstStyle/>
          <a:p>
            <a:r>
              <a:rPr lang="et-EE" altLang="en-US" sz="2200" dirty="0" smtClean="0"/>
              <a:t>Ööpäevas tarbitavalt keskmiselt sooja tarbevee kulu näitarvult on </a:t>
            </a:r>
            <a:r>
              <a:rPr lang="et-EE" altLang="en-US" sz="2200" b="1" dirty="0" smtClean="0">
                <a:solidFill>
                  <a:srgbClr val="81003E"/>
                </a:solidFill>
              </a:rPr>
              <a:t>formaalselt lihtne üle minna ajaühikus (sekundis) tarbitavale vee vooluhulgale (kulule). </a:t>
            </a:r>
          </a:p>
          <a:p>
            <a:r>
              <a:rPr lang="et-EE" altLang="en-US" sz="2200" dirty="0" smtClean="0"/>
              <a:t>Suhteliselt lihtsalt saab sellise kulu järgi arvutada ka tarbimisvõimsuse, </a:t>
            </a:r>
            <a:r>
              <a:rPr lang="et-EE" altLang="en-US" sz="2200" b="1" dirty="0" smtClean="0">
                <a:solidFill>
                  <a:srgbClr val="81003E"/>
                </a:solidFill>
              </a:rPr>
              <a:t>paraku ei anna selline lihtne lähenemisviis õiget tulemust,</a:t>
            </a:r>
            <a:r>
              <a:rPr lang="et-EE" altLang="en-US" sz="2200" dirty="0" smtClean="0"/>
              <a:t> kuna sooja vee tarbimine ei ole ühtlane ööpäeva vältel. </a:t>
            </a:r>
          </a:p>
          <a:p>
            <a:r>
              <a:rPr lang="et-EE" altLang="en-US" sz="2200" dirty="0" smtClean="0"/>
              <a:t>Paljude tarbijate korral (korterelamu, linnakvartal, linna kaugküttesüsteemi tarbijad) tuleb arvestada ka asjaoluga, </a:t>
            </a:r>
            <a:r>
              <a:rPr lang="et-EE" altLang="en-US" sz="2200" b="1" dirty="0" smtClean="0">
                <a:solidFill>
                  <a:srgbClr val="81003E"/>
                </a:solidFill>
              </a:rPr>
              <a:t>et mitte kõikide tarbijate tarbimise tipphetk ei lange täpselt samale ajale, vaid on ajaliselt mõnevõrra nihutatud.</a:t>
            </a:r>
          </a:p>
          <a:p>
            <a:r>
              <a:rPr lang="et-EE" altLang="en-US" sz="2200" b="1" i="1" dirty="0" smtClean="0"/>
              <a:t>Mida rohkem on tarbijaid majas või linnarajoonis, seda suurem on tõenäosus, et tarbimise tipphetked ajaliselt ei kattu. Seda asjaolu tuleb arvestad sooja tarbevee ettevalmistamiseks vajaliku soojusvõimsuse arvutamisel. 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7698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179513" y="548680"/>
            <a:ext cx="8928992" cy="6237287"/>
          </a:xfrm>
          <a:solidFill>
            <a:schemeClr val="bg1"/>
          </a:solidFill>
        </p:spPr>
        <p:txBody>
          <a:bodyPr/>
          <a:lstStyle/>
          <a:p>
            <a:r>
              <a:rPr lang="et-EE" altLang="en-US" sz="2000" dirty="0" smtClean="0"/>
              <a:t>Eelnevas tabelis esitatud sooja tarbevee kulunormid pärinevad tegelikult nõukogudeaegsetest ehitusnormidest ja eeskirjadest (CHИП – II-34-76), </a:t>
            </a:r>
            <a:r>
              <a:rPr lang="et-EE" altLang="en-US" sz="2000" b="1" i="1" dirty="0" smtClean="0">
                <a:solidFill>
                  <a:srgbClr val="81003E"/>
                </a:solidFill>
              </a:rPr>
              <a:t>milline esitas lisaks ööpäevasele kulunormatiivile andmed ka maksimaalse ööpäevase kulu kohta ja sooja vee kulu kohta tunni jooksul maksimaalse tarbimise ajal.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000" dirty="0" smtClean="0"/>
              <a:t> </a:t>
            </a:r>
          </a:p>
          <a:p>
            <a:r>
              <a:rPr lang="et-EE" altLang="en-US" sz="2000" b="1" dirty="0" smtClean="0"/>
              <a:t>Sealjuures tunnine kulu maksimaalse tarbimise ajal ületas ca kahekordselt tunnise kulu, leituna maksimaalse ööpäevase kulu järgi.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000" dirty="0" smtClean="0"/>
          </a:p>
          <a:p>
            <a:r>
              <a:rPr lang="et-EE" altLang="en-US" sz="2000" dirty="0" smtClean="0"/>
              <a:t>Nii näiteks ööpäevase keskmise kulu korral  105 l/</a:t>
            </a:r>
            <a:r>
              <a:rPr lang="et-EE" altLang="en-US" sz="2000" dirty="0" err="1" smtClean="0"/>
              <a:t>el</a:t>
            </a:r>
            <a:r>
              <a:rPr lang="et-EE" altLang="en-US" sz="2000" dirty="0" smtClean="0"/>
              <a:t>*</a:t>
            </a:r>
            <a:r>
              <a:rPr lang="et-EE" altLang="en-US" sz="2000" dirty="0" err="1" smtClean="0"/>
              <a:t>ööp</a:t>
            </a:r>
            <a:r>
              <a:rPr lang="et-EE" altLang="en-US" sz="2000" dirty="0" smtClean="0"/>
              <a:t> anti tabelis väärtus 120 l/</a:t>
            </a:r>
            <a:r>
              <a:rPr lang="et-EE" altLang="en-US" sz="2000" dirty="0" err="1" smtClean="0"/>
              <a:t>el</a:t>
            </a:r>
            <a:r>
              <a:rPr lang="et-EE" altLang="en-US" sz="2000" dirty="0" smtClean="0"/>
              <a:t>*</a:t>
            </a:r>
            <a:r>
              <a:rPr lang="et-EE" altLang="en-US" sz="2000" dirty="0" err="1" smtClean="0"/>
              <a:t>ööp</a:t>
            </a:r>
            <a:r>
              <a:rPr lang="et-EE" altLang="en-US" sz="2000" dirty="0" smtClean="0"/>
              <a:t> maksimaalse kuluna ja maksimaalse tunnise kuluna arv 10 l/</a:t>
            </a:r>
            <a:r>
              <a:rPr lang="et-EE" altLang="en-US" sz="2000" dirty="0" err="1" smtClean="0"/>
              <a:t>el</a:t>
            </a:r>
            <a:r>
              <a:rPr lang="et-EE" altLang="en-US" sz="2000" dirty="0" smtClean="0"/>
              <a:t>*h. Viimane arv teisendatuna on 0,00277 l/</a:t>
            </a:r>
            <a:r>
              <a:rPr lang="et-EE" altLang="en-US" sz="2000" dirty="0" err="1" smtClean="0"/>
              <a:t>el</a:t>
            </a:r>
            <a:r>
              <a:rPr lang="et-EE" altLang="en-US" sz="2000" dirty="0" smtClean="0"/>
              <a:t>*s, selle vastaks sooja tarbevee ettevalmistamise süsteemi võimsus ainult 0,46 kW, samas aga sellele arvu viidi sisse kaks parandustegurit: tunnise tarbimise ebaühtluse tegur K ja tarbimise samaaegsuse tegur K1. 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000" dirty="0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2000" dirty="0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20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0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000" dirty="0" smtClean="0"/>
          </a:p>
          <a:p>
            <a:endParaRPr lang="et-EE" altLang="en-US" sz="20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5037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532635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728" y="1710433"/>
            <a:ext cx="8918776" cy="1718568"/>
          </a:xfrm>
          <a:prstGeom prst="rect">
            <a:avLst/>
          </a:prstGeom>
          <a:solidFill>
            <a:schemeClr val="accent5"/>
          </a:solidFill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008" y="3672487"/>
            <a:ext cx="8918496" cy="1700729"/>
          </a:xfrm>
          <a:prstGeom prst="rect">
            <a:avLst/>
          </a:prstGeom>
          <a:solidFill>
            <a:schemeClr val="accent3"/>
          </a:solidFill>
          <a:ln w="9525" cap="flat" cmpd="sng">
            <a:noFill/>
            <a:prstDash val="solid"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3469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532635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250824" y="620712"/>
            <a:ext cx="8893175" cy="6048647"/>
          </a:xfrm>
          <a:solidFill>
            <a:schemeClr val="bg1"/>
          </a:solidFill>
        </p:spPr>
        <p:txBody>
          <a:bodyPr/>
          <a:lstStyle/>
          <a:p>
            <a:r>
              <a:rPr lang="et-EE" altLang="en-US" sz="2200" b="1" dirty="0" smtClean="0">
                <a:solidFill>
                  <a:srgbClr val="81003E"/>
                </a:solidFill>
              </a:rPr>
              <a:t>Sooja tarbevee süsteemide projekteerimine kasutades </a:t>
            </a:r>
            <a:r>
              <a:rPr lang="et-EE" altLang="en-US" sz="2200" b="1" dirty="0" err="1" smtClean="0">
                <a:solidFill>
                  <a:srgbClr val="81003E"/>
                </a:solidFill>
              </a:rPr>
              <a:t>ülalnäidatud</a:t>
            </a:r>
            <a:r>
              <a:rPr lang="et-EE" altLang="en-US" sz="2200" b="1" dirty="0" smtClean="0">
                <a:solidFill>
                  <a:srgbClr val="81003E"/>
                </a:solidFill>
              </a:rPr>
              <a:t> tegureid on tülikas ja ei anna mitte alati õiget tulemust. </a:t>
            </a:r>
          </a:p>
          <a:p>
            <a:endParaRPr lang="et-EE" altLang="en-US" sz="1000" dirty="0" smtClean="0"/>
          </a:p>
          <a:p>
            <a:r>
              <a:rPr lang="et-EE" altLang="en-US" sz="2200" dirty="0" smtClean="0"/>
              <a:t>Siinkohal võib soovitada Põhjamaades levinud metoodikat sooja tarbevee soojusvahetite võimsuse valikuks. </a:t>
            </a:r>
          </a:p>
          <a:p>
            <a:endParaRPr lang="et-EE" altLang="en-US" sz="1000" dirty="0" smtClean="0"/>
          </a:p>
          <a:p>
            <a:r>
              <a:rPr lang="et-EE" altLang="en-US" sz="2200" dirty="0" smtClean="0"/>
              <a:t>Põhjamaades antakse sooja tarbevee kulunormatiiv elamutele tavaliselt mitte elaniku kohta, vaid korteri kohta.</a:t>
            </a:r>
          </a:p>
          <a:p>
            <a:endParaRPr lang="et-EE" altLang="en-US" sz="1000" dirty="0" smtClean="0"/>
          </a:p>
          <a:p>
            <a:r>
              <a:rPr lang="et-EE" altLang="en-US" sz="2200" b="1" i="1" dirty="0" smtClean="0"/>
              <a:t>Nii arvestatakse näit Rootsis sooja tarbevee kuluks 125 l korteri kohta ööpäevas ja soojuskeskuste soojusvahetite võimsuse valikul lähtutakse tavaliselt graafiliselt esitatud sõltuvusest korterite arvu ja </a:t>
            </a:r>
            <a:r>
              <a:rPr lang="et-EE" altLang="en-US" sz="2200" b="1" i="1" dirty="0" err="1" smtClean="0"/>
              <a:t>soojusvaheti</a:t>
            </a:r>
            <a:r>
              <a:rPr lang="et-EE" altLang="en-US" sz="2200" b="1" i="1" dirty="0" smtClean="0"/>
              <a:t> vajaliku võimsuse kohta. </a:t>
            </a:r>
          </a:p>
          <a:p>
            <a:endParaRPr lang="et-EE" altLang="en-US" sz="1000" dirty="0" smtClean="0"/>
          </a:p>
          <a:p>
            <a:r>
              <a:rPr lang="et-EE" altLang="en-US" sz="2200" dirty="0" smtClean="0"/>
              <a:t>Näited selliste sõltuvuste  kohta on esitatud järgmisel joonisel. 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6556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532635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tarbeveevõimsuse valik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394830" cy="5913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532635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tarbeveevõimsuse valik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isu kohatäide 3"/>
          <p:cNvSpPr>
            <a:spLocks noGrp="1"/>
          </p:cNvSpPr>
          <p:nvPr>
            <p:ph idx="1"/>
          </p:nvPr>
        </p:nvSpPr>
        <p:spPr>
          <a:xfrm>
            <a:off x="1259631" y="1052736"/>
            <a:ext cx="7884697" cy="3810000"/>
          </a:xfrm>
        </p:spPr>
        <p:txBody>
          <a:bodyPr/>
          <a:lstStyle/>
          <a:p>
            <a:pPr algn="just"/>
            <a:r>
              <a:rPr lang="et-EE" altLang="en-US" sz="2400" dirty="0" smtClean="0"/>
              <a:t>Eestis korterelamutes on </a:t>
            </a:r>
            <a:r>
              <a:rPr lang="et-EE" altLang="en-US" sz="2400" b="1" i="1" dirty="0" smtClean="0">
                <a:solidFill>
                  <a:srgbClr val="81003E"/>
                </a:solidFill>
              </a:rPr>
              <a:t>soojuse tarve küttevajaduse rahuldamiseks tavaliselt ca 3 korda suurem, kui soojusetarve sooja vee tootmiseks,</a:t>
            </a:r>
            <a:r>
              <a:rPr lang="et-EE" altLang="en-US" sz="2400" dirty="0" smtClean="0"/>
              <a:t> samas on automatiseeritud soojussõlmedesse paigaldatavad </a:t>
            </a:r>
            <a:r>
              <a:rPr lang="et-EE" altLang="en-US" sz="2400" dirty="0" err="1" smtClean="0"/>
              <a:t>soojusvahetid</a:t>
            </a:r>
            <a:r>
              <a:rPr lang="et-EE" altLang="en-US" sz="2400" dirty="0" smtClean="0"/>
              <a:t> küttele ja soojale tarbeveele enam-vähem võrdse võimsusega.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just"/>
            <a:r>
              <a:rPr lang="et-EE" altLang="en-US" sz="2400" b="1" i="1" dirty="0" smtClean="0">
                <a:solidFill>
                  <a:srgbClr val="81003E"/>
                </a:solidFill>
              </a:rPr>
              <a:t>Vajadus kasutada küllalt suure võimsusega  </a:t>
            </a:r>
            <a:r>
              <a:rPr lang="et-EE" altLang="en-US" sz="2400" b="1" i="1" dirty="0" err="1" smtClean="0">
                <a:solidFill>
                  <a:srgbClr val="81003E"/>
                </a:solidFill>
              </a:rPr>
              <a:t>soojusvahetit</a:t>
            </a:r>
            <a:r>
              <a:rPr lang="et-EE" altLang="en-US" sz="2400" b="1" i="1" dirty="0" smtClean="0">
                <a:solidFill>
                  <a:srgbClr val="81003E"/>
                </a:solidFill>
              </a:rPr>
              <a:t> sooja tarbevee ettevalmistamiseks tuleneb sooja tarbevee ebaühtlasest tarbimisest ööpäeva vältel.</a:t>
            </a:r>
            <a:r>
              <a:rPr lang="et-EE" altLang="en-US" sz="2200" b="1" i="1" dirty="0" smtClean="0">
                <a:solidFill>
                  <a:srgbClr val="81003E"/>
                </a:solidFill>
              </a:rPr>
              <a:t> 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b="1" i="1" dirty="0" smtClean="0">
              <a:solidFill>
                <a:srgbClr val="81003E"/>
              </a:solidFill>
            </a:endParaRP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b="1" i="1" dirty="0" smtClean="0">
              <a:solidFill>
                <a:srgbClr val="81003E"/>
              </a:solidFill>
            </a:endParaRP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 algn="just"/>
            <a:endParaRPr lang="et-EE" altLang="en-US" sz="2200" dirty="0" smtClean="0"/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99669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Alused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1331640" y="843136"/>
            <a:ext cx="6946598" cy="3810000"/>
          </a:xfrm>
        </p:spPr>
        <p:txBody>
          <a:bodyPr/>
          <a:lstStyle/>
          <a:p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jaotussüsteem elamutes on mõistlik välja ehitada nn. </a:t>
            </a:r>
            <a:r>
              <a:rPr lang="et-EE" altLang="en-US" sz="2400" b="1" i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ringlusega süsteemina,</a:t>
            </a:r>
            <a:r>
              <a:rPr lang="et-EE" altLang="en-US" sz="2400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s.o. mittetarbitud vesi suunatakse tagasi sooja tarbevee soojusvahetisse. </a:t>
            </a:r>
          </a:p>
          <a:p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jaotustorustikule  on tavaliselt paigaldatud vannitubades asuvad torusiud (nn. käterätiku kuivatid). Ringluse tagab vastav ringluspump. </a:t>
            </a:r>
          </a:p>
          <a:p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Eesti projekteerimisnormid näevad ette sooja tarbevee temperatuurina + 55 </a:t>
            </a:r>
            <a:r>
              <a:rPr lang="et-EE" altLang="en-US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</a:p>
        </p:txBody>
      </p:sp>
    </p:spTree>
    <p:extLst>
      <p:ext uri="{BB962C8B-B14F-4D97-AF65-F5344CB8AC3E}">
        <p14:creationId xmlns:p14="http://schemas.microsoft.com/office/powerpoint/2010/main" val="195590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Jaotussüsteemid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1" y="1628800"/>
            <a:ext cx="9044121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isu kohatäide 3"/>
          <p:cNvSpPr>
            <a:spLocks noGrp="1"/>
          </p:cNvSpPr>
          <p:nvPr>
            <p:ph idx="1"/>
          </p:nvPr>
        </p:nvSpPr>
        <p:spPr>
          <a:xfrm>
            <a:off x="1259632" y="417522"/>
            <a:ext cx="7884368" cy="121127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1400" i="1" dirty="0" smtClean="0"/>
              <a:t>1 – sooja vee kraanid on </a:t>
            </a:r>
            <a:r>
              <a:rPr lang="et-EE" altLang="en-US" sz="1400" i="1" dirty="0" err="1" smtClean="0"/>
              <a:t>pealevoolul</a:t>
            </a:r>
            <a:r>
              <a:rPr lang="et-EE" altLang="en-US" sz="1400" i="1" dirty="0" smtClean="0"/>
              <a:t>, käterätiku kuivatid tagasivoolul, 2 – sooja vee kraanid ja käterätiku kuivatid nii </a:t>
            </a:r>
            <a:r>
              <a:rPr lang="et-EE" altLang="en-US" sz="1400" i="1" dirty="0" err="1" smtClean="0"/>
              <a:t>pealevoolul</a:t>
            </a:r>
            <a:r>
              <a:rPr lang="et-EE" altLang="en-US" sz="1400" i="1" dirty="0" smtClean="0"/>
              <a:t> kui ka tagasi­voolul; 3 - sooja vee kraanid ja käterätiku kuivatid nii </a:t>
            </a:r>
            <a:r>
              <a:rPr lang="et-EE" altLang="en-US" sz="1400" i="1" dirty="0" err="1" smtClean="0"/>
              <a:t>pealevoolul</a:t>
            </a:r>
            <a:r>
              <a:rPr lang="et-EE" altLang="en-US" sz="1400" i="1" dirty="0" smtClean="0"/>
              <a:t> kui ka tagasi­voolul, kolm </a:t>
            </a:r>
            <a:r>
              <a:rPr lang="et-EE" altLang="en-US" sz="1400" i="1" dirty="0" err="1" smtClean="0"/>
              <a:t>pealevoolu</a:t>
            </a:r>
            <a:r>
              <a:rPr lang="et-EE" altLang="en-US" sz="1400" i="1" dirty="0" smtClean="0"/>
              <a:t> toru, üks tagasivoolu toru; 4 - sooja vee kraanid ja käterätiku kuivatid nii </a:t>
            </a:r>
            <a:r>
              <a:rPr lang="et-EE" altLang="en-US" sz="1400" i="1" dirty="0" err="1" smtClean="0"/>
              <a:t>peale­voolul</a:t>
            </a:r>
            <a:r>
              <a:rPr lang="et-EE" altLang="en-US" sz="1400" i="1" dirty="0" smtClean="0"/>
              <a:t> kui ka tagasi­voolul, neli </a:t>
            </a:r>
            <a:r>
              <a:rPr lang="et-EE" altLang="en-US" sz="1400" i="1" dirty="0" err="1" smtClean="0"/>
              <a:t>pealevoolu</a:t>
            </a:r>
            <a:r>
              <a:rPr lang="et-EE" altLang="en-US" sz="1400" i="1" dirty="0" smtClean="0"/>
              <a:t> toru, üks tagasivoolutoru. </a:t>
            </a:r>
            <a:endParaRPr lang="et-EE" altLang="en-US" sz="1400" b="1" dirty="0" smtClean="0"/>
          </a:p>
          <a:p>
            <a:endParaRPr lang="et-EE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2184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Lahtine ja kinnine süsteem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isu kohatäide 3"/>
          <p:cNvSpPr>
            <a:spLocks noGrp="1"/>
          </p:cNvSpPr>
          <p:nvPr>
            <p:ph idx="1"/>
          </p:nvPr>
        </p:nvSpPr>
        <p:spPr>
          <a:xfrm>
            <a:off x="1460627" y="981074"/>
            <a:ext cx="7161086" cy="4968205"/>
          </a:xfrm>
        </p:spPr>
        <p:txBody>
          <a:bodyPr/>
          <a:lstStyle/>
          <a:p>
            <a:pPr algn="just"/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Kinnine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ettevalmistamise süsteem tähendab sisuliselt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ettevalmistamist hoone soojuskeskuses (soojussõlmes),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kuumutades selles linna või alevi veevõrgust tulevat külma vett vajaliku temperatuurini (55 </a:t>
            </a:r>
            <a:r>
              <a:rPr lang="et-EE" alt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C). </a:t>
            </a:r>
          </a:p>
          <a:p>
            <a:pPr algn="just"/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Tegelik tarbimiseks vajalik temperatuur (kasutatakse  tavaliselt vett temperatuuriga 30... 40 </a:t>
            </a:r>
            <a:r>
              <a:rPr lang="et-EE" alt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C) saadakse, segades sobivas vahekorras külma vett veega,  mille temperatuur on 50...55 </a:t>
            </a:r>
            <a:r>
              <a:rPr lang="et-EE" alt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34793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tootmine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isu kohatäide 3"/>
          <p:cNvSpPr>
            <a:spLocks noGrp="1"/>
          </p:cNvSpPr>
          <p:nvPr>
            <p:ph idx="1"/>
          </p:nvPr>
        </p:nvSpPr>
        <p:spPr>
          <a:xfrm>
            <a:off x="1187623" y="476672"/>
            <a:ext cx="7434089" cy="3810000"/>
          </a:xfrm>
        </p:spPr>
        <p:txBody>
          <a:bodyPr/>
          <a:lstStyle/>
          <a:p>
            <a:r>
              <a:rPr lang="et-EE" altLang="en-US" sz="2200" dirty="0" smtClean="0"/>
              <a:t>Nõukogude ajast säilinud soojuskeskuse korral (kui oli kinnine sooja tarbevee ettevalmistamise süsteem) kuumutatakse vett sooja tarbevee temperatuurini tavaliselt </a:t>
            </a:r>
            <a:r>
              <a:rPr lang="et-EE" altLang="en-US" sz="2200" b="1" i="1" dirty="0" err="1" smtClean="0">
                <a:solidFill>
                  <a:srgbClr val="81003E"/>
                </a:solidFill>
              </a:rPr>
              <a:t>sektsioneeritud</a:t>
            </a:r>
            <a:r>
              <a:rPr lang="et-EE" altLang="en-US" sz="2200" b="1" i="1" dirty="0" smtClean="0">
                <a:solidFill>
                  <a:srgbClr val="81003E"/>
                </a:solidFill>
              </a:rPr>
              <a:t>  </a:t>
            </a:r>
            <a:r>
              <a:rPr lang="et-EE" altLang="en-US" sz="2200" b="1" i="1" dirty="0" err="1" smtClean="0">
                <a:solidFill>
                  <a:srgbClr val="81003E"/>
                </a:solidFill>
              </a:rPr>
              <a:t>manteltorusoojusvahetite</a:t>
            </a:r>
            <a:r>
              <a:rPr lang="et-EE" altLang="en-US" sz="2200" dirty="0" err="1" smtClean="0"/>
              <a:t>s</a:t>
            </a:r>
            <a:r>
              <a:rPr lang="et-EE" altLang="en-US" sz="2200" dirty="0" smtClean="0"/>
              <a:t>, tänapäevases soojuskeskuses on kasutusel põhiliselt </a:t>
            </a:r>
            <a:r>
              <a:rPr lang="et-EE" altLang="en-US" sz="2200" dirty="0" err="1" smtClean="0"/>
              <a:t>plaatsoojusvahetid</a:t>
            </a:r>
            <a:r>
              <a:rPr lang="et-EE" altLang="en-US" sz="2200" dirty="0" smtClean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r>
              <a:rPr lang="et-EE" altLang="en-US" sz="2200" dirty="0" err="1" smtClean="0"/>
              <a:t>Sektsioneeritud</a:t>
            </a:r>
            <a:r>
              <a:rPr lang="et-EE" altLang="en-US" sz="2200" dirty="0" smtClean="0"/>
              <a:t> </a:t>
            </a:r>
            <a:r>
              <a:rPr lang="et-EE" altLang="en-US" sz="2200" dirty="0" err="1" smtClean="0"/>
              <a:t>kattetorusoojusvaheti</a:t>
            </a:r>
            <a:r>
              <a:rPr lang="et-EE" altLang="en-US" sz="2200" dirty="0" smtClean="0"/>
              <a:t> sooja tarbevee tootmiseks  kujutab endast  sektsioonidest kokkupandud soojusvahetuspinda, toodeti sektsioone pikkusega 2 ja 4 m. Kuumutatav vesi suunatakse sektsioonides paiknevatesse valgevasest torudesse (tavapärane mõõt 16x1 mm), kuumutav vesi liigub torude vahelises ruumis, vee liikumine </a:t>
            </a:r>
            <a:r>
              <a:rPr lang="et-EE" altLang="en-US" sz="2200" dirty="0" err="1" smtClean="0"/>
              <a:t>soojusvahetis</a:t>
            </a:r>
            <a:r>
              <a:rPr lang="et-EE" altLang="en-US" sz="2200" dirty="0" smtClean="0"/>
              <a:t> toimub vastuvoolu skeemi kohaselt.</a:t>
            </a:r>
          </a:p>
          <a:p>
            <a:endParaRPr lang="et-EE" altLang="en-US" sz="2200" dirty="0" smtClean="0"/>
          </a:p>
          <a:p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3767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tootmine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3"/>
          <p:cNvSpPr>
            <a:spLocks noGrp="1"/>
          </p:cNvSpPr>
          <p:nvPr>
            <p:ph idx="1"/>
          </p:nvPr>
        </p:nvSpPr>
        <p:spPr>
          <a:xfrm>
            <a:off x="1259632" y="662560"/>
            <a:ext cx="8153400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1400" b="1" dirty="0" err="1" smtClean="0"/>
              <a:t>Sektsioneeritud</a:t>
            </a:r>
            <a:r>
              <a:rPr lang="et-EE" altLang="en-US" sz="1400" b="1" dirty="0" smtClean="0"/>
              <a:t> </a:t>
            </a:r>
            <a:r>
              <a:rPr lang="et-EE" altLang="en-US" sz="1400" b="1" dirty="0" err="1" smtClean="0"/>
              <a:t>soojusvaheti</a:t>
            </a:r>
            <a:r>
              <a:rPr lang="et-EE" altLang="en-US" sz="1400" b="1" dirty="0" smtClean="0"/>
              <a:t> sooja tarbevee tootmiseks.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1400" b="1" i="1" dirty="0" smtClean="0"/>
              <a:t>A – külm vesi linna või asula veevõrgust; B - soe tarbevesi hoone tarbevee jaotussüsteem; C –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1400" b="1" i="1" dirty="0" smtClean="0"/>
              <a:t> kuum vesi kaug­küttevõrgu </a:t>
            </a:r>
            <a:r>
              <a:rPr lang="et-EE" altLang="en-US" sz="1400" b="1" i="1" dirty="0" err="1" smtClean="0"/>
              <a:t>pealevoolu</a:t>
            </a:r>
            <a:r>
              <a:rPr lang="et-EE" altLang="en-US" sz="1400" b="1" i="1" dirty="0" smtClean="0"/>
              <a:t> torust; D – kaugküttevee tagasivool.</a:t>
            </a:r>
            <a:endParaRPr lang="et-EE" altLang="en-US" sz="1400" b="1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14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627" y="1916832"/>
            <a:ext cx="7622224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9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isu kohatäide 3"/>
          <p:cNvSpPr>
            <a:spLocks noGrp="1"/>
          </p:cNvSpPr>
          <p:nvPr>
            <p:ph idx="1"/>
          </p:nvPr>
        </p:nvSpPr>
        <p:spPr>
          <a:xfrm>
            <a:off x="1259632" y="1124744"/>
            <a:ext cx="7018605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Sooja tarbevee ettevalmistamise süsteemi hetkvõimsuse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saame arvutada väga lihtsa valemiga: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 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i="1" dirty="0" smtClean="0"/>
              <a:t>		</a:t>
            </a:r>
            <a:r>
              <a:rPr lang="et-EE" altLang="en-US" sz="2400" i="1" dirty="0" err="1" smtClean="0"/>
              <a:t>N</a:t>
            </a:r>
            <a:r>
              <a:rPr lang="et-EE" altLang="en-US" sz="2400" i="1" baseline="-25000" dirty="0" err="1" smtClean="0"/>
              <a:t>soe</a:t>
            </a:r>
            <a:r>
              <a:rPr lang="et-EE" altLang="en-US" sz="2400" i="1" baseline="-25000" dirty="0" smtClean="0"/>
              <a:t> vesi  </a:t>
            </a:r>
            <a:r>
              <a:rPr lang="et-EE" altLang="en-US" sz="2400" i="1" dirty="0" smtClean="0"/>
              <a:t>= </a:t>
            </a:r>
            <a:r>
              <a:rPr lang="et-EE" altLang="en-US" sz="2400" i="1" dirty="0" err="1" smtClean="0"/>
              <a:t>G</a:t>
            </a:r>
            <a:r>
              <a:rPr lang="et-EE" altLang="en-US" sz="2400" i="1" baseline="-25000" dirty="0" err="1" smtClean="0"/>
              <a:t>sv</a:t>
            </a:r>
            <a:r>
              <a:rPr lang="et-EE" altLang="en-US" sz="2400" i="1" baseline="30000" dirty="0" err="1" smtClean="0"/>
              <a:t>.</a:t>
            </a:r>
            <a:r>
              <a:rPr lang="et-EE" altLang="en-US" sz="2400" i="1" dirty="0" err="1" smtClean="0"/>
              <a:t>c</a:t>
            </a:r>
            <a:r>
              <a:rPr lang="et-EE" altLang="en-US" sz="2400" i="1" baseline="-25000" dirty="0" err="1" smtClean="0"/>
              <a:t>p</a:t>
            </a:r>
            <a:r>
              <a:rPr lang="et-EE" altLang="en-US" sz="2400" i="1" dirty="0" smtClean="0"/>
              <a:t>(</a:t>
            </a:r>
            <a:r>
              <a:rPr lang="et-EE" altLang="en-US" sz="2400" i="1" dirty="0" err="1" smtClean="0"/>
              <a:t>t</a:t>
            </a:r>
            <a:r>
              <a:rPr lang="et-EE" altLang="en-US" sz="2400" i="1" baseline="-25000" dirty="0" err="1" smtClean="0"/>
              <a:t>sv</a:t>
            </a:r>
            <a:r>
              <a:rPr lang="et-EE" altLang="en-US" sz="2400" i="1" baseline="-25000" dirty="0" smtClean="0"/>
              <a:t> </a:t>
            </a:r>
            <a:r>
              <a:rPr lang="et-EE" altLang="en-US" sz="2400" i="1" dirty="0" smtClean="0"/>
              <a:t>–</a:t>
            </a:r>
            <a:r>
              <a:rPr lang="et-EE" altLang="en-US" sz="2400" i="1" dirty="0" err="1" smtClean="0"/>
              <a:t>t</a:t>
            </a:r>
            <a:r>
              <a:rPr lang="et-EE" altLang="en-US" sz="2400" i="1" baseline="-25000" dirty="0" err="1" smtClean="0"/>
              <a:t>kv</a:t>
            </a:r>
            <a:r>
              <a:rPr lang="et-EE" altLang="en-US" sz="2400" i="1" baseline="-25000" dirty="0" smtClean="0"/>
              <a:t>.</a:t>
            </a:r>
            <a:r>
              <a:rPr lang="et-EE" altLang="en-US" sz="2400" i="1" dirty="0" smtClean="0"/>
              <a:t>),		</a:t>
            </a: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kus </a:t>
            </a:r>
          </a:p>
          <a:p>
            <a:r>
              <a:rPr lang="et-EE" altLang="en-US" sz="2400" i="1" dirty="0" err="1" smtClean="0"/>
              <a:t>G</a:t>
            </a:r>
            <a:r>
              <a:rPr lang="et-EE" altLang="en-US" sz="2400" i="1" baseline="-25000" dirty="0" err="1" smtClean="0"/>
              <a:t>sv</a:t>
            </a:r>
            <a:r>
              <a:rPr lang="et-EE" altLang="en-US" sz="2400" dirty="0" smtClean="0"/>
              <a:t> – sooja tarbevee kulu, kg/s;</a:t>
            </a:r>
          </a:p>
          <a:p>
            <a:r>
              <a:rPr lang="et-EE" altLang="en-US" sz="2400" i="1" dirty="0" err="1" smtClean="0"/>
              <a:t>c</a:t>
            </a:r>
            <a:r>
              <a:rPr lang="et-EE" altLang="en-US" sz="2400" i="1" baseline="-25000" dirty="0" err="1" smtClean="0"/>
              <a:t>p</a:t>
            </a:r>
            <a:r>
              <a:rPr lang="et-EE" altLang="en-US" sz="2400" dirty="0" smtClean="0"/>
              <a:t> – vee erisoojus jääval rõhul = 4,1868 </a:t>
            </a:r>
            <a:r>
              <a:rPr lang="et-EE" altLang="en-US" sz="2400" dirty="0" err="1" smtClean="0"/>
              <a:t>kJ</a:t>
            </a:r>
            <a:r>
              <a:rPr lang="et-EE" altLang="en-US" sz="2400" dirty="0" smtClean="0"/>
              <a:t>/(</a:t>
            </a:r>
            <a:r>
              <a:rPr lang="et-EE" altLang="en-US" sz="2400" dirty="0" err="1" smtClean="0"/>
              <a:t>kg</a:t>
            </a:r>
            <a:r>
              <a:rPr lang="et-EE" altLang="en-US" sz="2400" baseline="30000" dirty="0" err="1" smtClean="0"/>
              <a:t>.o</a:t>
            </a:r>
            <a:r>
              <a:rPr lang="et-EE" altLang="en-US" sz="2400" dirty="0" err="1" smtClean="0"/>
              <a:t>C</a:t>
            </a:r>
            <a:r>
              <a:rPr lang="et-EE" altLang="en-US" sz="2400" dirty="0" smtClean="0"/>
              <a:t>);</a:t>
            </a:r>
          </a:p>
          <a:p>
            <a:r>
              <a:rPr lang="et-EE" altLang="en-US" sz="2400" i="1" dirty="0" err="1" smtClean="0"/>
              <a:t>t</a:t>
            </a:r>
            <a:r>
              <a:rPr lang="et-EE" altLang="en-US" sz="2400" i="1" baseline="-25000" dirty="0" err="1" smtClean="0"/>
              <a:t>sv</a:t>
            </a:r>
            <a:r>
              <a:rPr lang="et-EE" altLang="en-US" sz="2400" dirty="0" smtClean="0"/>
              <a:t> – sooja tarbevee temperatuur,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C;</a:t>
            </a:r>
          </a:p>
          <a:p>
            <a:r>
              <a:rPr lang="et-EE" altLang="en-US" sz="2400" i="1" dirty="0" err="1" smtClean="0"/>
              <a:t>t</a:t>
            </a:r>
            <a:r>
              <a:rPr lang="et-EE" altLang="en-US" sz="2400" i="1" baseline="-25000" dirty="0" err="1" smtClean="0"/>
              <a:t>kv</a:t>
            </a:r>
            <a:r>
              <a:rPr lang="et-EE" altLang="en-US" sz="2400" dirty="0" smtClean="0"/>
              <a:t> – külma vee temperatuur,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C. </a:t>
            </a:r>
          </a:p>
          <a:p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017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Sooja tarbevee 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3"/>
          <p:cNvSpPr>
            <a:spLocks noGrp="1"/>
          </p:cNvSpPr>
          <p:nvPr>
            <p:ph idx="1"/>
          </p:nvPr>
        </p:nvSpPr>
        <p:spPr>
          <a:xfrm>
            <a:off x="1259632" y="1556792"/>
            <a:ext cx="7018605" cy="3810000"/>
          </a:xfrm>
        </p:spPr>
        <p:txBody>
          <a:bodyPr/>
          <a:lstStyle/>
          <a:p>
            <a:r>
              <a:rPr lang="et-EE" altLang="en-US" sz="2400" dirty="0" smtClean="0"/>
              <a:t>Külma vee temperatuur on talveperioodil tavaliselt vahemikus +5....+10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 </a:t>
            </a:r>
          </a:p>
          <a:p>
            <a:endParaRPr lang="et-EE" altLang="en-US" sz="2400" dirty="0" smtClean="0"/>
          </a:p>
          <a:p>
            <a:r>
              <a:rPr lang="et-EE" altLang="en-US" sz="2400" dirty="0" smtClean="0"/>
              <a:t>Suvel võib see olla ka üle + 15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C. </a:t>
            </a:r>
          </a:p>
          <a:p>
            <a:endParaRPr lang="et-EE" altLang="en-US" sz="2400" dirty="0" smtClean="0"/>
          </a:p>
          <a:p>
            <a:r>
              <a:rPr lang="et-EE" altLang="en-US" sz="2400" dirty="0" smtClean="0"/>
              <a:t>Kui ei ole konkreetseid andmeid külma vee temperatuuri kohta, võetakse arvutustes külma vee temperatuuriks  kütteperioodi kohta tavaliselt + 5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C, suveperioodi kohta +15 </a:t>
            </a:r>
            <a:r>
              <a:rPr lang="et-EE" altLang="en-US" sz="2400" baseline="30000" dirty="0" smtClean="0"/>
              <a:t>o</a:t>
            </a:r>
            <a:r>
              <a:rPr lang="et-EE" altLang="en-US" sz="2400" dirty="0" smtClean="0"/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19795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Y_esitluse pohi_EST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Presentatsiooni_pohi_EST</Template>
  <TotalTime>3118</TotalTime>
  <Words>1418</Words>
  <Application>Microsoft Office PowerPoint</Application>
  <PresentationFormat>On-screen Show (4:3)</PresentationFormat>
  <Paragraphs>168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Verdana</vt:lpstr>
      <vt:lpstr>Wingdings</vt:lpstr>
      <vt:lpstr>TTY_esitluse pohi_EST_2011</vt:lpstr>
      <vt:lpstr>EIS4120 – Soojus- ja külmavarustussüsteemid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151</cp:revision>
  <dcterms:created xsi:type="dcterms:W3CDTF">2015-08-30T11:50:39Z</dcterms:created>
  <dcterms:modified xsi:type="dcterms:W3CDTF">2019-02-07T11:58:50Z</dcterms:modified>
</cp:coreProperties>
</file>