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14"/>
  </p:notesMasterIdLst>
  <p:sldIdLst>
    <p:sldId id="256" r:id="rId2"/>
    <p:sldId id="287" r:id="rId3"/>
    <p:sldId id="288" r:id="rId4"/>
    <p:sldId id="266" r:id="rId5"/>
    <p:sldId id="282" r:id="rId6"/>
    <p:sldId id="283" r:id="rId7"/>
    <p:sldId id="284" r:id="rId8"/>
    <p:sldId id="289" r:id="rId9"/>
    <p:sldId id="290" r:id="rId10"/>
    <p:sldId id="291" r:id="rId11"/>
    <p:sldId id="285" r:id="rId12"/>
    <p:sldId id="276" r:id="rId1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4C4E"/>
    <a:srgbClr val="808285"/>
    <a:srgbClr val="96004F"/>
    <a:srgbClr val="4D4D4F"/>
    <a:srgbClr val="C9C9C9"/>
    <a:srgbClr val="D385A9"/>
    <a:srgbClr val="C25B88"/>
    <a:srgbClr val="C7C8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Kujunduslaad 1 – rõhk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Kujunduslaad 1 – rõhk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74"/>
  </p:normalViewPr>
  <p:slideViewPr>
    <p:cSldViewPr snapToGrid="0" snapToObjects="1" showGuides="1">
      <p:cViewPr>
        <p:scale>
          <a:sx n="75" d="100"/>
          <a:sy n="75" d="100"/>
        </p:scale>
        <p:origin x="974" y="4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A5CFB8B-B9EB-4E3F-B143-7BE1A009C8C1}" type="datetimeFigureOut">
              <a:rPr lang="en-US"/>
              <a:pPr>
                <a:defRPr/>
              </a:pPr>
              <a:t>1/28/2019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9D10C4C-EAC2-4D66-B9F8-E052F2E25BCC}" type="slidenum">
              <a:rPr lang="en-US" altLang="et-EE"/>
              <a:pPr>
                <a:defRPr/>
              </a:pPr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2034850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aslaid ar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" y="0"/>
            <a:ext cx="12187834" cy="6858000"/>
          </a:xfrm>
          <a:prstGeom prst="rect">
            <a:avLst/>
          </a:prstGeom>
        </p:spPr>
      </p:pic>
      <p:pic>
        <p:nvPicPr>
          <p:cNvPr id="17" name="Picture 3" descr="C:\Users\ipihu\Desktop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966097"/>
            <a:ext cx="24495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0" y="-9921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838200" y="4797425"/>
            <a:ext cx="8892396" cy="8528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i="0" cap="all" baseline="0">
                <a:solidFill>
                  <a:schemeClr val="accent3"/>
                </a:solidFill>
                <a:latin typeface="Verdana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865962"/>
            <a:ext cx="4738535" cy="7079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chemeClr val="accent2"/>
                </a:solidFill>
                <a:latin typeface="Verdana" charset="0"/>
              </a:defRPr>
            </a:lvl1pPr>
          </a:lstStyle>
          <a:p>
            <a:pPr lvl="0"/>
            <a:r>
              <a:rPr lang="et-EE" dirty="0" smtClean="0"/>
              <a:t>Redigeeri juhtslaidi </a:t>
            </a:r>
            <a:br>
              <a:rPr lang="et-EE" dirty="0" smtClean="0"/>
            </a:br>
            <a:r>
              <a:rPr lang="et-EE" dirty="0" smtClean="0"/>
              <a:t>tekstilaade</a:t>
            </a:r>
          </a:p>
        </p:txBody>
      </p:sp>
    </p:spTree>
    <p:extLst>
      <p:ext uri="{BB962C8B-B14F-4D97-AF65-F5344CB8AC3E}">
        <p14:creationId xmlns:p14="http://schemas.microsoft.com/office/powerpoint/2010/main" val="3580372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49275"/>
            <a:ext cx="10656886" cy="84441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accent2"/>
                </a:solidFill>
                <a:latin typeface="Verdana" charset="0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171700" y="1628775"/>
            <a:ext cx="8964612" cy="627315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4F4C4E"/>
                </a:solidFill>
                <a:latin typeface="Verdana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171700" y="2491175"/>
            <a:ext cx="8964611" cy="3854063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2270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" y="0"/>
            <a:ext cx="12187834" cy="6858000"/>
          </a:xfrm>
          <a:prstGeom prst="rect">
            <a:avLst/>
          </a:prstGeom>
        </p:spPr>
      </p:pic>
      <p:pic>
        <p:nvPicPr>
          <p:cNvPr id="8" name="Picture 3" descr="C:\Users\ipihu\Desktop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957388"/>
            <a:ext cx="24495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74221" y="4813635"/>
            <a:ext cx="10162092" cy="13254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i="0" cap="all" baseline="0">
                <a:solidFill>
                  <a:schemeClr val="accent3"/>
                </a:solidFill>
                <a:latin typeface="Verdana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6839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mane 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" y="0"/>
            <a:ext cx="12187834" cy="68580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0" y="-9921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68077" y="4770910"/>
            <a:ext cx="10159444" cy="199612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cap="all" baseline="0">
                <a:solidFill>
                  <a:schemeClr val="accent3"/>
                </a:solidFill>
                <a:latin typeface="Verdana" charset="0"/>
              </a:defRPr>
            </a:lvl1pPr>
            <a:lvl2pPr marL="0" indent="0">
              <a:spcBef>
                <a:spcPts val="1000"/>
              </a:spcBef>
              <a:buFontTx/>
              <a:buNone/>
              <a:defRPr sz="1600" b="0">
                <a:solidFill>
                  <a:schemeClr val="accent2"/>
                </a:solidFill>
              </a:defRPr>
            </a:lvl2pPr>
          </a:lstStyle>
          <a:p>
            <a:pPr lvl="0"/>
            <a:r>
              <a:rPr lang="et-EE" dirty="0" smtClean="0"/>
              <a:t>Tallinna tehnikaülikool</a:t>
            </a:r>
          </a:p>
          <a:p>
            <a:pPr lvl="1"/>
            <a:r>
              <a:rPr lang="et-EE" dirty="0" smtClean="0"/>
              <a:t>Ehitajate tee 5, 19086 Tallinn, Tel 620 2002 (E-R 8,30–17.00)</a:t>
            </a:r>
            <a:endParaRPr lang="et-EE" sz="1800" b="1" dirty="0" smtClean="0">
              <a:solidFill>
                <a:srgbClr val="E4067E"/>
              </a:solidFill>
              <a:latin typeface="Verdana" panose="020B0604030504040204" pitchFamily="34" charset="0"/>
            </a:endParaRPr>
          </a:p>
          <a:p>
            <a:pPr lvl="1"/>
            <a:r>
              <a:rPr lang="et-EE" sz="1800" b="1" dirty="0" smtClean="0">
                <a:solidFill>
                  <a:srgbClr val="E4067E"/>
                </a:solidFill>
                <a:latin typeface="Verdana" panose="020B0604030504040204" pitchFamily="34" charset="0"/>
              </a:rPr>
              <a:t>Taltech.ee</a:t>
            </a:r>
            <a:endParaRPr lang="et-EE" dirty="0" smtClean="0"/>
          </a:p>
        </p:txBody>
      </p:sp>
      <p:pic>
        <p:nvPicPr>
          <p:cNvPr id="9" name="Picture 3" descr="C:\Users\ipihu\Desktop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957388"/>
            <a:ext cx="24495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138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549275"/>
            <a:ext cx="10494517" cy="81088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accent2"/>
                </a:solidFill>
                <a:latin typeface="Verdana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text styles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171700" y="1628775"/>
            <a:ext cx="8802242" cy="4716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 baseline="0">
                <a:solidFill>
                  <a:schemeClr val="tx1"/>
                </a:solidFill>
                <a:latin typeface="Verdana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176768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2" orient="horz" pos="1026" userDrawn="1">
          <p15:clr>
            <a:srgbClr val="FBAE40"/>
          </p15:clr>
        </p15:guide>
        <p15:guide id="3" pos="13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ja gra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49275"/>
            <a:ext cx="10494517" cy="80277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accent2"/>
                </a:solidFill>
                <a:latin typeface="Verdana" charset="0"/>
              </a:defRPr>
            </a:lvl1pPr>
            <a:lvl2pPr>
              <a:defRPr sz="2500"/>
            </a:lvl2pPr>
          </a:lstStyle>
          <a:p>
            <a:pPr lvl="0"/>
            <a:r>
              <a:rPr lang="en-US" dirty="0" smtClean="0"/>
              <a:t>Click to edit Master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text styles</a:t>
            </a:r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5"/>
          </p:nvPr>
        </p:nvSpPr>
        <p:spPr>
          <a:xfrm>
            <a:off x="2171700" y="3042303"/>
            <a:ext cx="8790444" cy="3302935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2171700" y="2144994"/>
            <a:ext cx="8790444" cy="777668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 baseline="0">
                <a:solidFill>
                  <a:schemeClr val="tx1"/>
                </a:solidFill>
                <a:latin typeface="Verdana" charset="0"/>
              </a:defRPr>
            </a:lvl1pPr>
            <a:lvl2pPr marL="685800" indent="-228600">
              <a:buFont typeface="Verdana" panose="020B0604030504040204" pitchFamily="34" charset="0"/>
              <a:buChar char="–"/>
              <a:defRPr sz="1400">
                <a:solidFill>
                  <a:schemeClr val="tx1"/>
                </a:solidFill>
              </a:defRPr>
            </a:lvl2pPr>
            <a:lvl3pPr marL="1143000" indent="-228600">
              <a:buFont typeface="Verdana" panose="020B0604030504040204" pitchFamily="34" charset="0"/>
              <a:buChar char="–"/>
              <a:defRPr sz="1200"/>
            </a:lvl3pPr>
            <a:lvl4pPr marL="1371600" indent="0">
              <a:buFont typeface="Verdana" panose="020B0604030504040204" pitchFamily="34" charset="0"/>
              <a:buNone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2171700" y="1628776"/>
            <a:ext cx="8790444" cy="41366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 baseline="0">
                <a:solidFill>
                  <a:schemeClr val="tx1"/>
                </a:solidFill>
                <a:latin typeface="Verdana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42169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2" orient="horz" pos="1026" userDrawn="1">
          <p15:clr>
            <a:srgbClr val="FBAE40"/>
          </p15:clr>
        </p15:guide>
        <p15:guide id="3" orient="horz" pos="399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549275"/>
            <a:ext cx="10656887" cy="81088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accent2"/>
                </a:solidFill>
                <a:latin typeface="Verdana" charset="0"/>
              </a:defRPr>
            </a:lvl1pPr>
          </a:lstStyle>
          <a:p>
            <a:pPr lvl="0"/>
            <a:r>
              <a:rPr lang="en-US" dirty="0" smtClean="0"/>
              <a:t>Click to edit Master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171700" y="1628776"/>
            <a:ext cx="8964612" cy="388032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4F4C4E"/>
                </a:solidFill>
                <a:latin typeface="Verdana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171700" y="2196269"/>
            <a:ext cx="8964613" cy="4148969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35592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2" orient="horz" pos="3997" userDrawn="1">
          <p15:clr>
            <a:srgbClr val="FBAE40"/>
          </p15:clr>
        </p15:guide>
        <p15:guide id="3" orient="horz" pos="102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ja graafi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7" y="549275"/>
            <a:ext cx="6044004" cy="75522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accent2"/>
                </a:solidFill>
                <a:latin typeface="Verdana" charset="0"/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styles</a:t>
            </a:r>
          </a:p>
        </p:txBody>
      </p:sp>
      <p:sp>
        <p:nvSpPr>
          <p:cNvPr id="12" name="Chart Placeholder 13"/>
          <p:cNvSpPr>
            <a:spLocks noGrp="1"/>
          </p:cNvSpPr>
          <p:nvPr>
            <p:ph type="chart" sz="quarter" idx="15"/>
          </p:nvPr>
        </p:nvSpPr>
        <p:spPr>
          <a:xfrm>
            <a:off x="6888163" y="549275"/>
            <a:ext cx="4248151" cy="5795963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>
                <a:latin typeface="+mn-lt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2171700" y="1628776"/>
            <a:ext cx="4351731" cy="4716462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4F4C4E"/>
                </a:solidFill>
                <a:latin typeface="Verdana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722281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433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j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49275"/>
            <a:ext cx="6044006" cy="75522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accent2"/>
                </a:solidFill>
                <a:latin typeface="Verdana" charset="0"/>
              </a:defRPr>
            </a:lvl1pPr>
            <a:lvl2pPr>
              <a:defRPr sz="2200" b="1" i="0"/>
            </a:lvl2pPr>
          </a:lstStyle>
          <a:p>
            <a:pPr lvl="0"/>
            <a:r>
              <a:rPr lang="en-US" dirty="0" smtClean="0"/>
              <a:t>Click to edit Master text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styles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2171700" y="1628776"/>
            <a:ext cx="4351731" cy="4716462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4F4C4E"/>
                </a:solidFill>
                <a:latin typeface="Verdana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6888163" y="549275"/>
            <a:ext cx="4248151" cy="5795963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950107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433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afik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2171700" y="5204389"/>
            <a:ext cx="4351731" cy="1140849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4F4C4E"/>
                </a:solidFill>
                <a:latin typeface="Verdana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558471"/>
            <a:ext cx="10657281" cy="75522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accent2"/>
                </a:solidFill>
                <a:latin typeface="Verdana" charset="0"/>
              </a:defRPr>
            </a:lvl1pPr>
          </a:lstStyle>
          <a:p>
            <a:pPr lvl="0"/>
            <a:r>
              <a:rPr lang="en-US" dirty="0" smtClean="0"/>
              <a:t>Click to edit Master text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styles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6888164" y="5204389"/>
            <a:ext cx="4248542" cy="1140849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4F4C4E"/>
                </a:solidFill>
                <a:latin typeface="Verdana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2"/>
          </p:nvPr>
        </p:nvSpPr>
        <p:spPr>
          <a:xfrm>
            <a:off x="2171701" y="1628776"/>
            <a:ext cx="4351338" cy="333633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23"/>
          </p:nvPr>
        </p:nvSpPr>
        <p:spPr>
          <a:xfrm>
            <a:off x="6888163" y="1628775"/>
            <a:ext cx="4248150" cy="3336331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40557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 pi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2171700" y="549275"/>
            <a:ext cx="5109317" cy="5795963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0" name="Picture Placeholder 19"/>
          <p:cNvSpPr>
            <a:spLocks noGrp="1"/>
          </p:cNvSpPr>
          <p:nvPr>
            <p:ph type="pic" sz="quarter" idx="19"/>
          </p:nvPr>
        </p:nvSpPr>
        <p:spPr>
          <a:xfrm>
            <a:off x="7511753" y="3459344"/>
            <a:ext cx="3624561" cy="2885893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20"/>
          </p:nvPr>
        </p:nvSpPr>
        <p:spPr>
          <a:xfrm>
            <a:off x="7511753" y="549275"/>
            <a:ext cx="3624561" cy="2709564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0478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51545"/>
            <a:ext cx="10656888" cy="83666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00" b="1" i="0" cap="all" baseline="0">
                <a:solidFill>
                  <a:schemeClr val="accent2"/>
                </a:solidFill>
                <a:latin typeface="Verdana" charset="0"/>
              </a:defRPr>
            </a:lvl1pPr>
            <a:lvl2pPr>
              <a:defRPr sz="2500" b="1" i="0"/>
            </a:lvl2pPr>
          </a:lstStyle>
          <a:p>
            <a:pPr lvl="0"/>
            <a:r>
              <a:rPr lang="en-US" dirty="0" smtClean="0"/>
              <a:t>Click to edit Master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US" dirty="0" smtClean="0"/>
              <a:t>text styles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23"/>
          </p:nvPr>
        </p:nvSpPr>
        <p:spPr>
          <a:xfrm>
            <a:off x="2171700" y="1628775"/>
            <a:ext cx="8964613" cy="4716463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bg1"/>
                </a:solidFill>
                <a:latin typeface="Verdana" charset="0"/>
              </a:defRPr>
            </a:lvl1pPr>
          </a:lstStyle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99663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5" t="19052" r="15651" b="26172"/>
          <a:stretch/>
        </p:blipFill>
        <p:spPr>
          <a:xfrm>
            <a:off x="462334" y="5732251"/>
            <a:ext cx="1085205" cy="64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9" r:id="rId11"/>
    <p:sldLayoutId id="2147483920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34" userDrawn="1">
          <p15:clr>
            <a:srgbClr val="F26B43"/>
          </p15:clr>
        </p15:guide>
        <p15:guide id="2" pos="302" userDrawn="1">
          <p15:clr>
            <a:srgbClr val="F26B43"/>
          </p15:clr>
        </p15:guide>
        <p15:guide id="3" pos="1368" userDrawn="1">
          <p15:clr>
            <a:srgbClr val="F26B43"/>
          </p15:clr>
        </p15:guide>
        <p15:guide id="4" orient="horz" pos="3997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  <p15:guide id="6" orient="horz" pos="3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 kohatäid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t-E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EIS4120 – Soojus- ja külmavarustussüsteemid</a:t>
            </a:r>
            <a:endParaRPr lang="et-EE" dirty="0"/>
          </a:p>
        </p:txBody>
      </p:sp>
      <p:sp>
        <p:nvSpPr>
          <p:cNvPr id="6" name="Teksti kohatäid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dirty="0"/>
              <a:t>Sissejuhatus</a:t>
            </a:r>
            <a:endParaRPr lang="en-US" dirty="0"/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7880" y="3347487"/>
            <a:ext cx="113697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500" b="1" dirty="0" smtClean="0"/>
              <a:t>EKSAM</a:t>
            </a:r>
            <a:endParaRPr lang="et-EE" sz="25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43185" y="2115989"/>
            <a:ext cx="7884368" cy="14700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r>
              <a:rPr lang="et-EE" alt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MSE0170 - Soojusvarustussüsteemid</a:t>
            </a:r>
          </a:p>
        </p:txBody>
      </p:sp>
    </p:spTree>
    <p:extLst>
      <p:ext uri="{BB962C8B-B14F-4D97-AF65-F5344CB8AC3E}">
        <p14:creationId xmlns:p14="http://schemas.microsoft.com/office/powerpoint/2010/main" val="34725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40841" y="890419"/>
            <a:ext cx="6227763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pPr algn="r"/>
            <a:r>
              <a:rPr lang="et-EE" altLang="en-US" sz="2000" b="1" dirty="0" smtClean="0">
                <a:latin typeface="Verdana" panose="020B0604030504040204" pitchFamily="34" charset="0"/>
              </a:rPr>
              <a:t>Loengud ja materjalid</a:t>
            </a:r>
            <a:br>
              <a:rPr lang="et-EE" altLang="en-US" sz="2000" b="1" dirty="0" smtClean="0">
                <a:latin typeface="Verdana" panose="020B0604030504040204" pitchFamily="34" charset="0"/>
              </a:rPr>
            </a:br>
            <a:r>
              <a:rPr lang="et-EE" altLang="en-US" sz="2000" b="1" dirty="0" smtClean="0">
                <a:latin typeface="Verdana" panose="020B0604030504040204" pitchFamily="34" charset="0"/>
              </a:rPr>
              <a:t/>
            </a:r>
            <a:br>
              <a:rPr lang="et-EE" altLang="en-US" sz="2000" b="1" dirty="0" smtClean="0">
                <a:latin typeface="Verdana" panose="020B0604030504040204" pitchFamily="34" charset="0"/>
              </a:rPr>
            </a:br>
            <a:r>
              <a:rPr lang="et-EE" altLang="en-US" sz="2000" b="1" dirty="0" smtClean="0">
                <a:latin typeface="Verdana" panose="020B0604030504040204" pitchFamily="34" charset="0"/>
              </a:rPr>
              <a:t>MOODLE</a:t>
            </a:r>
          </a:p>
        </p:txBody>
      </p:sp>
      <p:sp>
        <p:nvSpPr>
          <p:cNvPr id="2" name="Rectangle 1"/>
          <p:cNvSpPr/>
          <p:nvPr/>
        </p:nvSpPr>
        <p:spPr>
          <a:xfrm>
            <a:off x="3172604" y="2938054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t-EE" dirty="0">
                <a:ea typeface="Calibri" panose="020F0502020204030204" pitchFamily="34" charset="0"/>
                <a:cs typeface="Times New Roman" panose="02020603050405020304" pitchFamily="18" charset="0"/>
              </a:rPr>
              <a:t>Tudengi </a:t>
            </a:r>
            <a:r>
              <a:rPr lang="et-EE" dirty="0" err="1">
                <a:ea typeface="Calibri" panose="020F0502020204030204" pitchFamily="34" charset="0"/>
                <a:cs typeface="Times New Roman" panose="02020603050405020304" pitchFamily="18" charset="0"/>
              </a:rPr>
              <a:t>iseregistreermise</a:t>
            </a:r>
            <a:r>
              <a:rPr lang="et-EE" dirty="0">
                <a:ea typeface="Calibri" panose="020F0502020204030204" pitchFamily="34" charset="0"/>
                <a:cs typeface="Times New Roman" panose="02020603050405020304" pitchFamily="18" charset="0"/>
              </a:rPr>
              <a:t> võti: </a:t>
            </a:r>
            <a:r>
              <a:rPr lang="et-EE" sz="8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yZu0ld</a:t>
            </a:r>
            <a:endParaRPr lang="et-EE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976869" y="4857175"/>
            <a:ext cx="10159444" cy="1250478"/>
          </a:xfrm>
        </p:spPr>
        <p:txBody>
          <a:bodyPr>
            <a:normAutofit/>
          </a:bodyPr>
          <a:lstStyle/>
          <a:p>
            <a:r>
              <a:rPr lang="en-US" altLang="en-US" dirty="0"/>
              <a:t>TALLINN</a:t>
            </a:r>
            <a:r>
              <a:rPr lang="et-EE" altLang="en-US" dirty="0"/>
              <a:t>A</a:t>
            </a:r>
            <a:r>
              <a:rPr lang="en-US" altLang="en-US" dirty="0"/>
              <a:t> </a:t>
            </a:r>
            <a:r>
              <a:rPr lang="et-EE" altLang="en-US" dirty="0"/>
              <a:t>TEHNIKAÜLIKOOL</a:t>
            </a:r>
            <a:endParaRPr lang="en-US" altLang="en-US" dirty="0"/>
          </a:p>
          <a:p>
            <a:r>
              <a:rPr lang="en-US" altLang="en-US" sz="1700" b="0" cap="none" dirty="0" err="1">
                <a:solidFill>
                  <a:schemeClr val="accent2"/>
                </a:solidFill>
              </a:rPr>
              <a:t>Ehitajate</a:t>
            </a:r>
            <a:r>
              <a:rPr lang="en-US" altLang="en-US" sz="1700" b="0" cap="none" dirty="0">
                <a:solidFill>
                  <a:schemeClr val="accent2"/>
                </a:solidFill>
              </a:rPr>
              <a:t> </a:t>
            </a:r>
            <a:r>
              <a:rPr lang="et-EE" altLang="en-US" sz="1700" b="0" cap="none" dirty="0">
                <a:solidFill>
                  <a:schemeClr val="accent2"/>
                </a:solidFill>
              </a:rPr>
              <a:t>tee</a:t>
            </a:r>
            <a:r>
              <a:rPr lang="en-US" altLang="en-US" sz="1700" b="0" cap="none" dirty="0">
                <a:solidFill>
                  <a:schemeClr val="accent2"/>
                </a:solidFill>
              </a:rPr>
              <a:t> 5, 19086 </a:t>
            </a:r>
            <a:r>
              <a:rPr lang="en-US" altLang="en-US" sz="1700" b="0" cap="none" dirty="0" smtClean="0">
                <a:solidFill>
                  <a:schemeClr val="accent2"/>
                </a:solidFill>
              </a:rPr>
              <a:t>Tallinn</a:t>
            </a:r>
            <a:r>
              <a:rPr lang="et-EE" altLang="en-US" sz="1700" b="0" cap="none" dirty="0" smtClean="0">
                <a:solidFill>
                  <a:schemeClr val="accent2"/>
                </a:solidFill>
              </a:rPr>
              <a:t>, Tel </a:t>
            </a:r>
            <a:r>
              <a:rPr lang="en-US" altLang="en-US" sz="1700" b="0" cap="none" dirty="0">
                <a:solidFill>
                  <a:schemeClr val="accent2"/>
                </a:solidFill>
              </a:rPr>
              <a:t>620 2002 (</a:t>
            </a:r>
            <a:r>
              <a:rPr lang="et-EE" altLang="en-US" sz="1700" b="0" cap="none" dirty="0">
                <a:solidFill>
                  <a:schemeClr val="accent2"/>
                </a:solidFill>
              </a:rPr>
              <a:t>E-R</a:t>
            </a:r>
            <a:r>
              <a:rPr lang="en-US" altLang="en-US" sz="1700" b="0" cap="none" dirty="0">
                <a:solidFill>
                  <a:schemeClr val="accent2"/>
                </a:solidFill>
              </a:rPr>
              <a:t> 8.30–</a:t>
            </a:r>
            <a:r>
              <a:rPr lang="et-EE" altLang="en-US" sz="1700" b="0" cap="none" dirty="0">
                <a:solidFill>
                  <a:schemeClr val="accent2"/>
                </a:solidFill>
              </a:rPr>
              <a:t>17</a:t>
            </a:r>
            <a:r>
              <a:rPr lang="en-US" altLang="en-US" sz="1700" b="0" cap="none" dirty="0" smtClean="0">
                <a:solidFill>
                  <a:schemeClr val="accent2"/>
                </a:solidFill>
              </a:rPr>
              <a:t>.00</a:t>
            </a:r>
            <a:r>
              <a:rPr lang="et-EE" altLang="en-US" sz="1700" b="0" cap="none" dirty="0" smtClean="0">
                <a:solidFill>
                  <a:schemeClr val="accent2"/>
                </a:solidFill>
              </a:rPr>
              <a:t>)</a:t>
            </a:r>
            <a:endParaRPr lang="en-US" altLang="en-US" sz="1700" cap="none" dirty="0">
              <a:solidFill>
                <a:schemeClr val="accent2"/>
              </a:solidFill>
            </a:endParaRPr>
          </a:p>
          <a:p>
            <a:r>
              <a:rPr lang="en-US" altLang="en-US" sz="1700" cap="none" dirty="0">
                <a:solidFill>
                  <a:srgbClr val="E4067E"/>
                </a:solidFill>
                <a:latin typeface="Verdana" panose="020B0604030504040204" pitchFamily="34" charset="0"/>
              </a:rPr>
              <a:t>t</a:t>
            </a:r>
            <a:r>
              <a:rPr lang="et-EE" altLang="en-US" sz="1700" cap="none" dirty="0" err="1">
                <a:solidFill>
                  <a:srgbClr val="E4067E"/>
                </a:solidFill>
                <a:latin typeface="Verdana" panose="020B0604030504040204" pitchFamily="34" charset="0"/>
              </a:rPr>
              <a:t>altech</a:t>
            </a:r>
            <a:r>
              <a:rPr lang="en-US" altLang="en-US" sz="1700" cap="none" dirty="0" smtClean="0">
                <a:solidFill>
                  <a:srgbClr val="E4067E"/>
                </a:solidFill>
                <a:latin typeface="Verdana" panose="020B0604030504040204" pitchFamily="34" charset="0"/>
              </a:rPr>
              <a:t>.</a:t>
            </a:r>
            <a:r>
              <a:rPr lang="en-US" altLang="en-US" sz="1700" cap="none" dirty="0" err="1" smtClean="0">
                <a:solidFill>
                  <a:srgbClr val="E4067E"/>
                </a:solidFill>
                <a:latin typeface="Verdana" panose="020B0604030504040204" pitchFamily="34" charset="0"/>
              </a:rPr>
              <a:t>ee</a:t>
            </a:r>
            <a:endParaRPr lang="en-US" altLang="en-US" sz="1700" cap="none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63998" y="2132856"/>
            <a:ext cx="3236784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>
            <a:spAutoFit/>
          </a:bodyPr>
          <a:lstStyle/>
          <a:p>
            <a:r>
              <a:rPr lang="et-EE" sz="3200" dirty="0" smtClean="0">
                <a:solidFill>
                  <a:schemeClr val="bg1"/>
                </a:solidFill>
                <a:cs typeface="Arial" panose="020B0604020202020204" pitchFamily="34" charset="0"/>
              </a:rPr>
              <a:t>Saame tuttavaks</a:t>
            </a:r>
            <a:endParaRPr lang="en-US" sz="3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1349" y="2852936"/>
            <a:ext cx="5262979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>
            <a:spAutoFit/>
          </a:bodyPr>
          <a:lstStyle/>
          <a:p>
            <a:r>
              <a:rPr lang="et-EE" sz="3200" dirty="0" smtClean="0">
                <a:solidFill>
                  <a:schemeClr val="bg1"/>
                </a:solidFill>
                <a:cs typeface="Arial" panose="020B0604020202020204" pitchFamily="34" charset="0"/>
              </a:rPr>
              <a:t>Õppeaine eesmärgid ja sisu</a:t>
            </a:r>
            <a:endParaRPr lang="et-EE" sz="3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63998" y="3564305"/>
            <a:ext cx="3554178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>
            <a:spAutoFit/>
          </a:bodyPr>
          <a:lstStyle/>
          <a:p>
            <a:r>
              <a:rPr lang="et-EE" sz="3200" dirty="0" smtClean="0">
                <a:solidFill>
                  <a:schemeClr val="bg1"/>
                </a:solidFill>
                <a:cs typeface="Arial" panose="020B0604020202020204" pitchFamily="34" charset="0"/>
              </a:rPr>
              <a:t>Õppetöö korraldus</a:t>
            </a:r>
            <a:endParaRPr lang="en-US" sz="3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8231560" y="44624"/>
            <a:ext cx="396044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r>
              <a:rPr lang="et-E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EIS4120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4" y="620688"/>
            <a:ext cx="9079260" cy="255450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873655" y="52827"/>
            <a:ext cx="6227763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pPr algn="r"/>
            <a:r>
              <a:rPr lang="et-EE" altLang="en-US" sz="2000" b="1" dirty="0" smtClean="0">
                <a:latin typeface="Verdana" panose="020B0604030504040204" pitchFamily="34" charset="0"/>
              </a:rPr>
              <a:t>Saame tuttavaks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89572" y="2292276"/>
            <a:ext cx="1697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t-EE" dirty="0" smtClean="0"/>
              <a:t>Tel. 5335 9298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318410" y="3693219"/>
            <a:ext cx="7848873" cy="2893100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>
            <a:spAutoFit/>
          </a:bodyPr>
          <a:lstStyle/>
          <a:p>
            <a:r>
              <a:rPr lang="et-EE" sz="2000" b="1" dirty="0" smtClean="0">
                <a:solidFill>
                  <a:srgbClr val="AC0000"/>
                </a:solidFill>
              </a:rPr>
              <a:t>Töökoht ja amet	</a:t>
            </a:r>
            <a:endParaRPr lang="et-EE" b="1" dirty="0" smtClean="0"/>
          </a:p>
          <a:p>
            <a:r>
              <a:rPr lang="en-US" b="1" dirty="0"/>
              <a:t>01.01.2017–...</a:t>
            </a:r>
            <a:r>
              <a:rPr lang="en-US" dirty="0"/>
              <a:t>    </a:t>
            </a:r>
            <a:r>
              <a:rPr lang="en-US" dirty="0" err="1"/>
              <a:t>Tallinna</a:t>
            </a:r>
            <a:r>
              <a:rPr lang="en-US" dirty="0"/>
              <a:t> </a:t>
            </a:r>
            <a:r>
              <a:rPr lang="en-US" dirty="0" err="1"/>
              <a:t>Tehnikaülikool</a:t>
            </a:r>
            <a:r>
              <a:rPr lang="en-US" dirty="0"/>
              <a:t>, </a:t>
            </a:r>
            <a:r>
              <a:rPr lang="en-US" dirty="0" err="1"/>
              <a:t>Inseneriteaduskond</a:t>
            </a:r>
            <a:r>
              <a:rPr lang="en-US" dirty="0"/>
              <a:t>, </a:t>
            </a:r>
            <a:r>
              <a:rPr lang="en-US" dirty="0" err="1"/>
              <a:t>Energiatehnoloogia</a:t>
            </a:r>
            <a:r>
              <a:rPr lang="en-US" dirty="0"/>
              <a:t> </a:t>
            </a:r>
            <a:r>
              <a:rPr lang="en-US" dirty="0" err="1"/>
              <a:t>instituut</a:t>
            </a:r>
            <a:r>
              <a:rPr lang="en-US" dirty="0"/>
              <a:t>, </a:t>
            </a:r>
            <a:r>
              <a:rPr lang="en-US" dirty="0" err="1"/>
              <a:t>Dotsent</a:t>
            </a:r>
            <a:r>
              <a:rPr lang="en-US" dirty="0"/>
              <a:t> (1,00)</a:t>
            </a:r>
          </a:p>
          <a:p>
            <a:r>
              <a:rPr lang="en-US" b="1" dirty="0"/>
              <a:t>01.02.2015–31.12.2016  </a:t>
            </a:r>
            <a:r>
              <a:rPr lang="en-US" dirty="0"/>
              <a:t>  </a:t>
            </a:r>
            <a:r>
              <a:rPr lang="en-US" dirty="0" err="1"/>
              <a:t>Tallinna</a:t>
            </a:r>
            <a:r>
              <a:rPr lang="en-US" dirty="0"/>
              <a:t> </a:t>
            </a:r>
            <a:r>
              <a:rPr lang="en-US" dirty="0" err="1"/>
              <a:t>Tehnikaülikool</a:t>
            </a:r>
            <a:r>
              <a:rPr lang="en-US" dirty="0"/>
              <a:t>, </a:t>
            </a:r>
            <a:r>
              <a:rPr lang="en-US" dirty="0" err="1"/>
              <a:t>Mehaanikateaduskond</a:t>
            </a:r>
            <a:r>
              <a:rPr lang="en-US" dirty="0"/>
              <a:t>, </a:t>
            </a:r>
            <a:r>
              <a:rPr lang="en-US" dirty="0" err="1"/>
              <a:t>Soojustehnika</a:t>
            </a:r>
            <a:r>
              <a:rPr lang="en-US" dirty="0"/>
              <a:t> </a:t>
            </a:r>
            <a:r>
              <a:rPr lang="en-US" dirty="0" err="1"/>
              <a:t>instituut</a:t>
            </a:r>
            <a:r>
              <a:rPr lang="en-US" dirty="0"/>
              <a:t>, </a:t>
            </a:r>
            <a:r>
              <a:rPr lang="en-US" dirty="0" err="1"/>
              <a:t>Soojusjõuseadmete</a:t>
            </a:r>
            <a:r>
              <a:rPr lang="en-US" dirty="0"/>
              <a:t> </a:t>
            </a:r>
            <a:r>
              <a:rPr lang="en-US" dirty="0" err="1"/>
              <a:t>õppetool</a:t>
            </a:r>
            <a:r>
              <a:rPr lang="en-US" dirty="0"/>
              <a:t>, </a:t>
            </a:r>
            <a:r>
              <a:rPr lang="en-US" dirty="0" err="1"/>
              <a:t>insener</a:t>
            </a:r>
            <a:r>
              <a:rPr lang="en-US" dirty="0"/>
              <a:t> (1,00)</a:t>
            </a:r>
          </a:p>
          <a:p>
            <a:r>
              <a:rPr lang="en-US" b="1" dirty="0"/>
              <a:t>01.01.2014–31.12.2015</a:t>
            </a:r>
            <a:r>
              <a:rPr lang="en-US" dirty="0"/>
              <a:t>    VKG </a:t>
            </a:r>
            <a:r>
              <a:rPr lang="en-US" dirty="0" err="1"/>
              <a:t>Energia</a:t>
            </a:r>
            <a:r>
              <a:rPr lang="en-US" dirty="0"/>
              <a:t> OÜ, </a:t>
            </a:r>
            <a:r>
              <a:rPr lang="en-US" dirty="0" err="1"/>
              <a:t>Arendusnõunik</a:t>
            </a:r>
            <a:endParaRPr lang="en-US" dirty="0"/>
          </a:p>
          <a:p>
            <a:r>
              <a:rPr lang="en-US" b="1" dirty="0"/>
              <a:t>2008–31.12.2010</a:t>
            </a:r>
            <a:r>
              <a:rPr lang="en-US" dirty="0"/>
              <a:t>    </a:t>
            </a:r>
            <a:r>
              <a:rPr lang="en-US" dirty="0" err="1"/>
              <a:t>Tallinna</a:t>
            </a:r>
            <a:r>
              <a:rPr lang="en-US" dirty="0"/>
              <a:t> </a:t>
            </a:r>
            <a:r>
              <a:rPr lang="en-US" dirty="0" err="1"/>
              <a:t>Tehnikaülikool</a:t>
            </a:r>
            <a:r>
              <a:rPr lang="en-US" dirty="0"/>
              <a:t>, </a:t>
            </a:r>
            <a:r>
              <a:rPr lang="en-US" dirty="0" err="1"/>
              <a:t>Mehaanikateaduskond</a:t>
            </a:r>
            <a:r>
              <a:rPr lang="en-US" dirty="0"/>
              <a:t>, </a:t>
            </a:r>
            <a:r>
              <a:rPr lang="en-US" dirty="0" err="1"/>
              <a:t>Soojustehnika</a:t>
            </a:r>
            <a:r>
              <a:rPr lang="en-US" dirty="0"/>
              <a:t> </a:t>
            </a:r>
            <a:r>
              <a:rPr lang="en-US" dirty="0" err="1"/>
              <a:t>instituut</a:t>
            </a:r>
            <a:r>
              <a:rPr lang="en-US" dirty="0"/>
              <a:t>, </a:t>
            </a:r>
            <a:r>
              <a:rPr lang="en-US" dirty="0" err="1"/>
              <a:t>Soojusjõuseadmete</a:t>
            </a:r>
            <a:r>
              <a:rPr lang="en-US" dirty="0"/>
              <a:t> </a:t>
            </a:r>
            <a:r>
              <a:rPr lang="en-US" dirty="0" err="1"/>
              <a:t>õppetool</a:t>
            </a:r>
            <a:r>
              <a:rPr lang="en-US" dirty="0"/>
              <a:t>, </a:t>
            </a:r>
            <a:r>
              <a:rPr lang="en-US" dirty="0" err="1"/>
              <a:t>Erakorraline</a:t>
            </a:r>
            <a:r>
              <a:rPr lang="en-US" dirty="0"/>
              <a:t> </a:t>
            </a:r>
            <a:r>
              <a:rPr lang="en-US" dirty="0" err="1"/>
              <a:t>teadur</a:t>
            </a:r>
            <a:r>
              <a:rPr lang="en-US" dirty="0"/>
              <a:t> (0,50)</a:t>
            </a:r>
          </a:p>
          <a:p>
            <a:r>
              <a:rPr lang="en-US" b="1" dirty="0"/>
              <a:t>01.01.2006–31.12.2014 </a:t>
            </a:r>
            <a:r>
              <a:rPr lang="en-US" dirty="0"/>
              <a:t>   AF-Consulting AS, </a:t>
            </a:r>
            <a:r>
              <a:rPr lang="en-US" dirty="0" err="1"/>
              <a:t>Konsultant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 kohatäid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t-EE" altLang="en-US" dirty="0">
                <a:latin typeface="Verdana" panose="020B0604030504040204" pitchFamily="34" charset="0"/>
              </a:rPr>
              <a:t>EESMÄRGID JA SISU</a:t>
            </a:r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09376"/>
            <a:ext cx="12192000" cy="123924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8231560" y="44624"/>
            <a:ext cx="396044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r>
              <a:rPr lang="et-E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EIS4120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2024"/>
            <a:ext cx="12192000" cy="345395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8231560" y="44624"/>
            <a:ext cx="396044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r>
              <a:rPr lang="et-E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EIS4120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4107" y="121920"/>
            <a:ext cx="2066925" cy="38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62787"/>
            <a:ext cx="12192000" cy="2392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527" y="900112"/>
            <a:ext cx="10638473" cy="48189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2122" y="256222"/>
            <a:ext cx="227647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8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0" y="0"/>
            <a:ext cx="2762250" cy="342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5" y="519355"/>
            <a:ext cx="10620376" cy="607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1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'i kujundus">
  <a:themeElements>
    <a:clrScheme name="TalTech">
      <a:dk1>
        <a:srgbClr val="000000"/>
      </a:dk1>
      <a:lt1>
        <a:srgbClr val="FFFFFF"/>
      </a:lt1>
      <a:dk2>
        <a:srgbClr val="332B60"/>
      </a:dk2>
      <a:lt2>
        <a:srgbClr val="DADAE4"/>
      </a:lt2>
      <a:accent1>
        <a:srgbClr val="E4067E"/>
      </a:accent1>
      <a:accent2>
        <a:srgbClr val="9396B0"/>
      </a:accent2>
      <a:accent3>
        <a:srgbClr val="AB1352"/>
      </a:accent3>
      <a:accent4>
        <a:srgbClr val="FFB4D8"/>
      </a:accent4>
      <a:accent5>
        <a:srgbClr val="222A35"/>
      </a:accent5>
      <a:accent6>
        <a:srgbClr val="595959"/>
      </a:accent6>
      <a:hlink>
        <a:srgbClr val="FE69B2"/>
      </a:hlink>
      <a:folHlink>
        <a:srgbClr val="8496B0"/>
      </a:folHlink>
    </a:clrScheme>
    <a:fontScheme name="TTÜ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lTech_16-9" id="{E583337D-95F0-4164-8786-677E61ACC151}" vid="{EBADDFDA-25F0-4091-B598-75DE0652C7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EIS4120 - 0.1. Sissejuhatus</Template>
  <TotalTime>451</TotalTime>
  <Words>63</Words>
  <Application>Microsoft Office PowerPoint</Application>
  <PresentationFormat>Widescreen</PresentationFormat>
  <Paragraphs>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Verdana</vt:lpstr>
      <vt:lpstr>Wingdings</vt:lpstr>
      <vt:lpstr>Office'i kujundus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9</cp:revision>
  <dcterms:created xsi:type="dcterms:W3CDTF">2019-01-27T23:30:26Z</dcterms:created>
  <dcterms:modified xsi:type="dcterms:W3CDTF">2019-01-28T08:03:34Z</dcterms:modified>
</cp:coreProperties>
</file>