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256" r:id="rId2"/>
    <p:sldId id="291" r:id="rId3"/>
    <p:sldId id="373" r:id="rId4"/>
    <p:sldId id="374" r:id="rId5"/>
    <p:sldId id="317" r:id="rId6"/>
    <p:sldId id="375" r:id="rId7"/>
    <p:sldId id="363" r:id="rId8"/>
    <p:sldId id="376" r:id="rId9"/>
    <p:sldId id="385" r:id="rId10"/>
    <p:sldId id="378" r:id="rId11"/>
    <p:sldId id="379" r:id="rId12"/>
    <p:sldId id="380" r:id="rId13"/>
    <p:sldId id="381" r:id="rId14"/>
    <p:sldId id="382"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8100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34" autoAdjust="0"/>
  </p:normalViewPr>
  <p:slideViewPr>
    <p:cSldViewPr snapToObjects="1">
      <p:cViewPr varScale="1">
        <p:scale>
          <a:sx n="86" d="100"/>
          <a:sy n="86"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7056784" cy="1752600"/>
          </a:xfrm>
        </p:spPr>
        <p:txBody>
          <a:bodyPr rtlCol="0">
            <a:normAutofit/>
          </a:bodyPr>
          <a:lstStyle/>
          <a:p>
            <a:pPr eaLnBrk="1" fontAlgn="auto" hangingPunct="1">
              <a:spcAft>
                <a:spcPts val="0"/>
              </a:spcAft>
              <a:defRPr/>
            </a:pPr>
            <a:r>
              <a:rPr lang="et-EE" sz="2400" dirty="0" smtClean="0">
                <a:ea typeface="+mn-ea"/>
              </a:rPr>
              <a:t>Loengu konspekt </a:t>
            </a:r>
            <a:r>
              <a:rPr lang="et-EE" sz="2400" dirty="0">
                <a:ea typeface="+mn-ea"/>
              </a:rPr>
              <a:t>9</a:t>
            </a:r>
            <a:r>
              <a:rPr lang="et-EE" sz="2400" dirty="0" smtClean="0">
                <a:ea typeface="+mn-ea"/>
              </a:rPr>
              <a:t>. Koormuse arvutused mõõdetud tarbimisandmete töötlemise alusel</a:t>
            </a:r>
            <a:endParaRPr lang="en-US" sz="2400" dirty="0">
              <a:ea typeface="+mn-ea"/>
            </a:endParaRPr>
          </a:p>
        </p:txBody>
      </p:sp>
      <p:sp>
        <p:nvSpPr>
          <p:cNvPr id="5" name="Title 1"/>
          <p:cNvSpPr>
            <a:spLocks noGrp="1"/>
          </p:cNvSpPr>
          <p:nvPr>
            <p:ph type="ctr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Seosed</a:t>
            </a:r>
            <a:endParaRPr lang="en-GB" altLang="en-US" sz="2700" b="1" dirty="0" smtClean="0">
              <a:latin typeface="Arial" panose="020B0604020202020204" pitchFamily="34" charset="0"/>
              <a:cs typeface="Arial" panose="020B0604020202020204" pitchFamily="34" charset="0"/>
            </a:endParaRPr>
          </a:p>
        </p:txBody>
      </p:sp>
      <p:sp>
        <p:nvSpPr>
          <p:cNvPr id="3" name="Rectangle 2"/>
          <p:cNvSpPr/>
          <p:nvPr/>
        </p:nvSpPr>
        <p:spPr>
          <a:xfrm>
            <a:off x="0" y="116632"/>
            <a:ext cx="5436096" cy="646331"/>
          </a:xfrm>
          <a:prstGeom prst="rect">
            <a:avLst/>
          </a:prstGeom>
          <a:solidFill>
            <a:schemeClr val="tx1"/>
          </a:solidFill>
        </p:spPr>
        <p:txBody>
          <a:bodyPr wrap="square">
            <a:spAutoFit/>
          </a:bodyPr>
          <a:lstStyle/>
          <a:p>
            <a:r>
              <a:rPr lang="et-EE" altLang="en-US" b="1" dirty="0">
                <a:solidFill>
                  <a:schemeClr val="bg1"/>
                </a:solidFill>
              </a:rPr>
              <a:t>Aastane soojuse erikulu hoonete kütteks ja sooja tarbevee ettevalmistamiseks</a:t>
            </a:r>
            <a:endParaRPr lang="en-US" b="1" dirty="0">
              <a:solidFill>
                <a:schemeClr val="bg1"/>
              </a:solidFill>
            </a:endParaRPr>
          </a:p>
        </p:txBody>
      </p:sp>
      <p:sp>
        <p:nvSpPr>
          <p:cNvPr id="6" name="Pealkiri 1"/>
          <p:cNvSpPr>
            <a:spLocks noGrp="1"/>
          </p:cNvSpPr>
          <p:nvPr>
            <p:ph type="title"/>
          </p:nvPr>
        </p:nvSpPr>
        <p:spPr>
          <a:xfrm>
            <a:off x="1187624" y="1196752"/>
            <a:ext cx="7632848" cy="931599"/>
          </a:xfrm>
        </p:spPr>
        <p:txBody>
          <a:bodyPr/>
          <a:lstStyle/>
          <a:p>
            <a:pPr algn="just"/>
            <a:r>
              <a:rPr lang="et-EE" altLang="en-US" sz="2200" dirty="0" smtClean="0">
                <a:latin typeface="Arial" panose="020B0604020202020204" pitchFamily="34" charset="0"/>
                <a:cs typeface="Arial" panose="020B0604020202020204" pitchFamily="34" charset="0"/>
              </a:rPr>
              <a:t/>
            </a:r>
            <a:br>
              <a:rPr lang="et-EE" altLang="en-US" sz="2200" dirty="0" smtClean="0">
                <a:latin typeface="Arial" panose="020B0604020202020204" pitchFamily="34" charset="0"/>
                <a:cs typeface="Arial" panose="020B0604020202020204" pitchFamily="34" charset="0"/>
              </a:rPr>
            </a:br>
            <a:r>
              <a:rPr lang="et-EE" altLang="en-US" sz="2200" b="1" i="1" dirty="0" smtClean="0">
                <a:solidFill>
                  <a:srgbClr val="81003E"/>
                </a:solidFill>
                <a:latin typeface="Arial" panose="020B0604020202020204" pitchFamily="34" charset="0"/>
                <a:cs typeface="Arial" panose="020B0604020202020204" pitchFamily="34" charset="0"/>
              </a:rPr>
              <a:t>Reaalandmetel baseeruv näide. </a:t>
            </a:r>
            <a:r>
              <a:rPr lang="et-EE" altLang="en-US" sz="2200" dirty="0" smtClean="0">
                <a:solidFill>
                  <a:schemeClr val="tx1"/>
                </a:solidFill>
                <a:latin typeface="Arial" panose="020B0604020202020204" pitchFamily="34" charset="0"/>
                <a:cs typeface="Arial" panose="020B0604020202020204" pitchFamily="34" charset="0"/>
              </a:rPr>
              <a:t>Graafikut iseloomustab suur punktide hajuvus. Suurema kubatuuriga hoonete korral soojuse eritarbimine on mõnevõrra väiksem. Graafikul on esitatud ka interpolatsioonivõrrand  ligikaudse sõltuvuse kohta hoone kubatuuri ja soojuse eritarbe vahel.</a:t>
            </a:r>
          </a:p>
        </p:txBody>
      </p:sp>
      <p:graphicFrame>
        <p:nvGraphicFramePr>
          <p:cNvPr id="7" name="Object 3"/>
          <p:cNvGraphicFramePr>
            <a:graphicFrameLocks noChangeAspect="1"/>
          </p:cNvGraphicFramePr>
          <p:nvPr>
            <p:extLst>
              <p:ext uri="{D42A27DB-BD31-4B8C-83A1-F6EECF244321}">
                <p14:modId xmlns:p14="http://schemas.microsoft.com/office/powerpoint/2010/main" val="2355725708"/>
              </p:ext>
            </p:extLst>
          </p:nvPr>
        </p:nvGraphicFramePr>
        <p:xfrm>
          <a:off x="728428" y="2255531"/>
          <a:ext cx="8793162" cy="4922838"/>
        </p:xfrm>
        <a:graphic>
          <a:graphicData uri="http://schemas.openxmlformats.org/presentationml/2006/ole">
            <mc:AlternateContent xmlns:mc="http://schemas.openxmlformats.org/markup-compatibility/2006">
              <mc:Choice xmlns:v="urn:schemas-microsoft-com:vml" Requires="v">
                <p:oleObj spid="_x0000_s2054" name="Worksheet" r:id="rId3" imgW="9305925" imgH="5715000" progId="Excel.Sheet.8">
                  <p:embed/>
                </p:oleObj>
              </mc:Choice>
              <mc:Fallback>
                <p:oleObj name="Worksheet" r:id="rId3" imgW="9305925" imgH="57150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428" y="2255531"/>
                        <a:ext cx="8793162" cy="492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06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181254"/>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400" b="1" dirty="0">
                <a:latin typeface="Arial" panose="020B0604020202020204" pitchFamily="34" charset="0"/>
                <a:cs typeface="Arial" panose="020B0604020202020204" pitchFamily="34" charset="0"/>
              </a:rPr>
              <a:t>Küttekoormuse arvutused mõõdetud tarbimisandmete töötlemise alusel </a:t>
            </a:r>
            <a:endParaRPr lang="en-GB" altLang="en-US" sz="24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1405533" y="1341562"/>
            <a:ext cx="6927797" cy="1367358"/>
          </a:xfrm>
        </p:spPr>
        <p:txBody>
          <a:bodyPr/>
          <a:lstStyle/>
          <a:p>
            <a:pPr algn="just">
              <a:buFont typeface="Wingdings" panose="05000000000000000000" pitchFamily="2" charset="2"/>
              <a:buNone/>
            </a:pPr>
            <a:r>
              <a:rPr lang="et-EE" altLang="en-US" sz="2400" dirty="0" smtClean="0"/>
              <a:t>	</a:t>
            </a:r>
            <a:r>
              <a:rPr lang="et-EE" altLang="en-US" sz="2400" i="1" dirty="0" smtClean="0"/>
              <a:t>	</a:t>
            </a:r>
            <a:r>
              <a:rPr lang="et-EE" altLang="en-US" sz="2400" i="1" dirty="0"/>
              <a:t>O</a:t>
            </a:r>
            <a:r>
              <a:rPr lang="et-EE" altLang="en-US" sz="2400" i="1" dirty="0" smtClean="0"/>
              <a:t>n otstarbekas jagada kordaja a (kW/</a:t>
            </a:r>
            <a:r>
              <a:rPr lang="et-EE" altLang="en-US" sz="2400" i="1" baseline="30000" dirty="0" smtClean="0"/>
              <a:t>o</a:t>
            </a:r>
            <a:r>
              <a:rPr lang="et-EE" altLang="en-US" sz="2400" i="1" dirty="0" smtClean="0"/>
              <a:t>C) läbi selle hoone köetava kubatuuriga järgneva valemi kohaselt:</a:t>
            </a:r>
          </a:p>
          <a:p>
            <a:pPr algn="just">
              <a:buFont typeface="Wingdings" panose="05000000000000000000" pitchFamily="2" charset="2"/>
              <a:buNone/>
            </a:pPr>
            <a:endParaRPr lang="et-EE" altLang="en-US" sz="2400" i="1" dirty="0" smtClean="0"/>
          </a:p>
          <a:p>
            <a:pPr algn="just">
              <a:buFont typeface="Wingdings" panose="05000000000000000000" pitchFamily="2" charset="2"/>
              <a:buNone/>
            </a:pPr>
            <a:r>
              <a:rPr lang="et-EE" altLang="en-US" sz="2400" i="1" dirty="0" smtClean="0"/>
              <a:t>					</a:t>
            </a:r>
          </a:p>
          <a:p>
            <a:pPr algn="just">
              <a:buFont typeface="Wingdings" panose="05000000000000000000" pitchFamily="2" charset="2"/>
              <a:buNone/>
            </a:pPr>
            <a:endParaRPr lang="et-EE" altLang="en-US" sz="2400" i="1" dirty="0" smtClean="0"/>
          </a:p>
          <a:p>
            <a:pPr algn="just">
              <a:buFont typeface="Wingdings" panose="05000000000000000000" pitchFamily="2" charset="2"/>
              <a:buNone/>
            </a:pPr>
            <a:endParaRPr lang="et-EE" altLang="en-US" sz="2400" i="1" dirty="0" smtClean="0"/>
          </a:p>
          <a:p>
            <a:pPr algn="just">
              <a:buFont typeface="Wingdings" panose="05000000000000000000" pitchFamily="2" charset="2"/>
              <a:buNone/>
            </a:pPr>
            <a:r>
              <a:rPr lang="et-EE" altLang="en-US" sz="2400" i="1" dirty="0" smtClean="0"/>
              <a:t>				</a:t>
            </a:r>
            <a:endParaRPr lang="et-EE" altLang="en-US" sz="2400" dirty="0" smtClean="0"/>
          </a:p>
          <a:p>
            <a:pPr algn="just">
              <a:buSzPct val="100000"/>
              <a:buFont typeface="Wingdings" panose="05000000000000000000" pitchFamily="2" charset="2"/>
              <a:buNone/>
            </a:pPr>
            <a:endParaRPr lang="et-EE" altLang="en-US" sz="2200" dirty="0" smtClean="0"/>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996952"/>
            <a:ext cx="14962188"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8974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253262"/>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400" b="1" dirty="0">
                <a:latin typeface="Arial" panose="020B0604020202020204" pitchFamily="34" charset="0"/>
                <a:cs typeface="Arial" panose="020B0604020202020204" pitchFamily="34" charset="0"/>
              </a:rPr>
              <a:t>Küttekoormuse arvutused mõõdetud tarbimisandmete töötlemise alusel</a:t>
            </a:r>
            <a:endParaRPr lang="en-GB" altLang="en-US" sz="2400" b="1" dirty="0" smtClean="0">
              <a:latin typeface="Arial" panose="020B0604020202020204" pitchFamily="34" charset="0"/>
              <a:cs typeface="Arial" panose="020B0604020202020204" pitchFamily="34" charset="0"/>
            </a:endParaRPr>
          </a:p>
        </p:txBody>
      </p:sp>
      <p:sp>
        <p:nvSpPr>
          <p:cNvPr id="6" name="Sisu kohatäide 2"/>
          <p:cNvSpPr>
            <a:spLocks noGrp="1"/>
          </p:cNvSpPr>
          <p:nvPr>
            <p:ph idx="1"/>
          </p:nvPr>
        </p:nvSpPr>
        <p:spPr>
          <a:xfrm>
            <a:off x="0" y="1635224"/>
            <a:ext cx="9144695" cy="2945904"/>
          </a:xfrm>
          <a:solidFill>
            <a:schemeClr val="bg1"/>
          </a:solidFill>
        </p:spPr>
        <p:txBody>
          <a:bodyPr/>
          <a:lstStyle/>
          <a:p>
            <a:pPr>
              <a:buFont typeface="Wingdings" panose="05000000000000000000" pitchFamily="2" charset="2"/>
              <a:buNone/>
            </a:pPr>
            <a:r>
              <a:rPr lang="et-EE" altLang="en-US" sz="2400" dirty="0">
                <a:latin typeface="Arial" panose="020B0604020202020204" pitchFamily="34" charset="0"/>
                <a:cs typeface="Arial" panose="020B0604020202020204" pitchFamily="34" charset="0"/>
              </a:rPr>
              <a:t>Erinevalt eelpoolkäsitletud võimalusest võtta nn. küttekarakteristikad tabelist (nende väärtused on tavaliselt liiga suured) oleme siinkohal kirjeldatud metoodika kohaselt arvutanud antud hoone või </a:t>
            </a:r>
            <a:r>
              <a:rPr lang="et-EE" altLang="en-US" sz="2400" dirty="0" err="1">
                <a:latin typeface="Arial" panose="020B0604020202020204" pitchFamily="34" charset="0"/>
                <a:cs typeface="Arial" panose="020B0604020202020204" pitchFamily="34" charset="0"/>
              </a:rPr>
              <a:t>hoonetegrupi</a:t>
            </a:r>
            <a:r>
              <a:rPr lang="et-EE" altLang="en-US" sz="2400" dirty="0">
                <a:latin typeface="Arial" panose="020B0604020202020204" pitchFamily="34" charset="0"/>
                <a:cs typeface="Arial" panose="020B0604020202020204" pitchFamily="34" charset="0"/>
              </a:rPr>
              <a:t> jaoks </a:t>
            </a:r>
            <a:r>
              <a:rPr lang="et-EE" altLang="en-US" sz="2400" b="1" i="1" dirty="0">
                <a:solidFill>
                  <a:srgbClr val="81003E"/>
                </a:solidFill>
                <a:latin typeface="Arial" panose="020B0604020202020204" pitchFamily="34" charset="0"/>
                <a:cs typeface="Arial" panose="020B0604020202020204" pitchFamily="34" charset="0"/>
              </a:rPr>
              <a:t>reaalsed küttekarakteristikad, nende kasutamine annab soojustarbe planeerimisel palju tõepärasema tulemuse, kui kirjandusest võetud küttekarakteristikate kasutamine. </a:t>
            </a:r>
          </a:p>
        </p:txBody>
      </p:sp>
    </p:spTree>
    <p:extLst>
      <p:ext uri="{BB962C8B-B14F-4D97-AF65-F5344CB8AC3E}">
        <p14:creationId xmlns:p14="http://schemas.microsoft.com/office/powerpoint/2010/main" val="3767340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400" b="1" dirty="0">
                <a:latin typeface="Arial" panose="020B0604020202020204" pitchFamily="34" charset="0"/>
                <a:cs typeface="Arial" panose="020B0604020202020204" pitchFamily="34" charset="0"/>
              </a:rPr>
              <a:t>Küttekoormuse arvutused mõõdetud tarbimisandmete töötlemise alusel </a:t>
            </a:r>
            <a:endParaRPr lang="en-GB" altLang="en-US" sz="2400" b="1" dirty="0" smtClean="0">
              <a:latin typeface="Arial" panose="020B0604020202020204" pitchFamily="34" charset="0"/>
              <a:cs typeface="Arial" panose="020B0604020202020204" pitchFamily="34" charset="0"/>
            </a:endParaRPr>
          </a:p>
        </p:txBody>
      </p:sp>
      <p:sp>
        <p:nvSpPr>
          <p:cNvPr id="6" name="Sisu kohatäide 2"/>
          <p:cNvSpPr>
            <a:spLocks noGrp="1"/>
          </p:cNvSpPr>
          <p:nvPr>
            <p:ph idx="1"/>
          </p:nvPr>
        </p:nvSpPr>
        <p:spPr>
          <a:xfrm>
            <a:off x="-13519" y="655458"/>
            <a:ext cx="9144695" cy="6202542"/>
          </a:xfrm>
          <a:solidFill>
            <a:schemeClr val="bg1"/>
          </a:solidFill>
        </p:spPr>
        <p:txBody>
          <a:bodyPr/>
          <a:lstStyle/>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Kui kaugkütet </a:t>
            </a:r>
            <a:r>
              <a:rPr lang="et-EE" altLang="en-US" sz="2400" b="1" i="1" dirty="0">
                <a:solidFill>
                  <a:srgbClr val="81003E"/>
                </a:solidFill>
                <a:latin typeface="Arial" panose="020B0604020202020204" pitchFamily="34" charset="0"/>
                <a:cs typeface="Arial" panose="020B0604020202020204" pitchFamily="34" charset="0"/>
              </a:rPr>
              <a:t>ei kasutata sooja tarbevee ettevalmistamiseks  </a:t>
            </a:r>
            <a:r>
              <a:rPr lang="et-EE" altLang="en-US" sz="2400" dirty="0">
                <a:latin typeface="Arial" panose="020B0604020202020204" pitchFamily="34" charset="0"/>
                <a:cs typeface="Arial" panose="020B0604020202020204" pitchFamily="34" charset="0"/>
              </a:rPr>
              <a:t>või on eraldi mõõdetud soojuse kulu ainult küttevajaduse rahuldamiseks, võib antud hoone või </a:t>
            </a:r>
            <a:r>
              <a:rPr lang="et-EE" altLang="en-US" sz="2400" dirty="0" err="1">
                <a:latin typeface="Arial" panose="020B0604020202020204" pitchFamily="34" charset="0"/>
                <a:cs typeface="Arial" panose="020B0604020202020204" pitchFamily="34" charset="0"/>
              </a:rPr>
              <a:t>hoonetegrupi</a:t>
            </a:r>
            <a:r>
              <a:rPr lang="et-EE" altLang="en-US" sz="2400" dirty="0">
                <a:latin typeface="Arial" panose="020B0604020202020204" pitchFamily="34" charset="0"/>
                <a:cs typeface="Arial" panose="020B0604020202020204" pitchFamily="34" charset="0"/>
              </a:rPr>
              <a:t> kohta arvutada </a:t>
            </a:r>
            <a:r>
              <a:rPr lang="et-EE" altLang="en-US" sz="2400" dirty="0" err="1">
                <a:latin typeface="Arial" panose="020B0604020202020204" pitchFamily="34" charset="0"/>
                <a:cs typeface="Arial" panose="020B0604020202020204" pitchFamily="34" charset="0"/>
              </a:rPr>
              <a:t>ekspluatatsioonilise</a:t>
            </a:r>
            <a:r>
              <a:rPr lang="et-EE" altLang="en-US" sz="2400" dirty="0">
                <a:latin typeface="Arial" panose="020B0604020202020204" pitchFamily="34" charset="0"/>
                <a:cs typeface="Arial" panose="020B0604020202020204" pitchFamily="34" charset="0"/>
              </a:rPr>
              <a:t> küttekarakteristika ka jagades teatud perioodil (näit.) kütteperioodi vältel tarbitud soojushulga läbi vastava perioodi kraaditundide arvuga järgneva valemi kohaselt:</a:t>
            </a: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kus </a:t>
            </a: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a:t>
            </a:r>
            <a:r>
              <a:rPr lang="et-EE" altLang="en-US" sz="2400" dirty="0" err="1">
                <a:latin typeface="Arial" panose="020B0604020202020204" pitchFamily="34" charset="0"/>
                <a:cs typeface="Arial" panose="020B0604020202020204" pitchFamily="34" charset="0"/>
              </a:rPr>
              <a:t>Qküte</a:t>
            </a:r>
            <a:r>
              <a:rPr lang="et-EE" altLang="en-US" sz="2400" dirty="0">
                <a:latin typeface="Arial" panose="020B0604020202020204" pitchFamily="34" charset="0"/>
                <a:cs typeface="Arial" panose="020B0604020202020204" pitchFamily="34" charset="0"/>
              </a:rPr>
              <a:t> – vaadeldaval perioodil kütteks kasutatud soojushulk, MWh;</a:t>
            </a: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KRT – vaadeldava perioodi kraaditundide arv, </a:t>
            </a:r>
            <a:r>
              <a:rPr lang="et-EE" altLang="en-US" sz="2400" baseline="30000" dirty="0">
                <a:latin typeface="Arial" panose="020B0604020202020204" pitchFamily="34" charset="0"/>
                <a:cs typeface="Arial" panose="020B0604020202020204" pitchFamily="34" charset="0"/>
              </a:rPr>
              <a:t>o</a:t>
            </a:r>
            <a:r>
              <a:rPr lang="et-EE" altLang="en-US" sz="2400" dirty="0">
                <a:latin typeface="Arial" panose="020B0604020202020204" pitchFamily="34" charset="0"/>
                <a:cs typeface="Arial" panose="020B0604020202020204" pitchFamily="34" charset="0"/>
              </a:rPr>
              <a:t>C</a:t>
            </a:r>
            <a:r>
              <a:rPr lang="et-EE" altLang="en-US" sz="2400" baseline="30000" dirty="0">
                <a:latin typeface="Arial" panose="020B0604020202020204" pitchFamily="34" charset="0"/>
                <a:cs typeface="Arial" panose="020B0604020202020204" pitchFamily="34" charset="0"/>
              </a:rPr>
              <a:t>.</a:t>
            </a:r>
            <a:r>
              <a:rPr lang="et-EE" altLang="en-US" sz="2400" dirty="0">
                <a:latin typeface="Arial" panose="020B0604020202020204" pitchFamily="34" charset="0"/>
                <a:cs typeface="Arial" panose="020B0604020202020204" pitchFamily="34" charset="0"/>
              </a:rPr>
              <a:t>h</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501008"/>
            <a:ext cx="16327437"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24196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isu kohatäide 2"/>
          <p:cNvSpPr>
            <a:spLocks noGrp="1"/>
          </p:cNvSpPr>
          <p:nvPr>
            <p:ph idx="1"/>
          </p:nvPr>
        </p:nvSpPr>
        <p:spPr>
          <a:xfrm>
            <a:off x="1331640" y="1629146"/>
            <a:ext cx="6946597" cy="2087886"/>
          </a:xfrm>
          <a:noFill/>
        </p:spPr>
        <p:txBody>
          <a:bodyPr/>
          <a:lstStyle/>
          <a:p>
            <a:pPr marL="0" indent="0" algn="just">
              <a:buSzPct val="100000"/>
            </a:pPr>
            <a:r>
              <a:rPr lang="et-EE" altLang="en-US" sz="2400" dirty="0">
                <a:latin typeface="Arial" panose="020B0604020202020204" pitchFamily="34" charset="0"/>
                <a:cs typeface="Arial" panose="020B0604020202020204" pitchFamily="34" charset="0"/>
              </a:rPr>
              <a:t>Oleme ka sel viisil </a:t>
            </a:r>
            <a:r>
              <a:rPr lang="et-EE" altLang="en-US" sz="2400" b="1" dirty="0">
                <a:solidFill>
                  <a:srgbClr val="AC0000"/>
                </a:solidFill>
                <a:latin typeface="Arial" panose="020B0604020202020204" pitchFamily="34" charset="0"/>
                <a:cs typeface="Arial" panose="020B0604020202020204" pitchFamily="34" charset="0"/>
              </a:rPr>
              <a:t>määranud</a:t>
            </a:r>
            <a:r>
              <a:rPr lang="et-EE" altLang="en-US" sz="2400" dirty="0">
                <a:latin typeface="Arial" panose="020B0604020202020204" pitchFamily="34" charset="0"/>
                <a:cs typeface="Arial" panose="020B0604020202020204" pitchFamily="34" charset="0"/>
              </a:rPr>
              <a:t> hoone või </a:t>
            </a:r>
            <a:r>
              <a:rPr lang="et-EE" altLang="en-US" sz="2400" dirty="0" err="1">
                <a:latin typeface="Arial" panose="020B0604020202020204" pitchFamily="34" charset="0"/>
                <a:cs typeface="Arial" panose="020B0604020202020204" pitchFamily="34" charset="0"/>
              </a:rPr>
              <a:t>hoonetegrupi</a:t>
            </a:r>
            <a:r>
              <a:rPr lang="et-EE" altLang="en-US" sz="2400" dirty="0">
                <a:latin typeface="Arial" panose="020B0604020202020204" pitchFamily="34" charset="0"/>
                <a:cs typeface="Arial" panose="020B0604020202020204" pitchFamily="34" charset="0"/>
              </a:rPr>
              <a:t> </a:t>
            </a:r>
            <a:r>
              <a:rPr lang="et-EE" altLang="en-US" sz="2400" b="1" dirty="0">
                <a:solidFill>
                  <a:srgbClr val="AC0000"/>
                </a:solidFill>
                <a:latin typeface="Arial" panose="020B0604020202020204" pitchFamily="34" charset="0"/>
                <a:cs typeface="Arial" panose="020B0604020202020204" pitchFamily="34" charset="0"/>
              </a:rPr>
              <a:t>küttekarakteristika reaalsete tarbimisandmete alusel</a:t>
            </a:r>
            <a:r>
              <a:rPr lang="et-EE" altLang="en-US" sz="2400" dirty="0">
                <a:latin typeface="Arial" panose="020B0604020202020204" pitchFamily="34" charset="0"/>
                <a:cs typeface="Arial" panose="020B0604020202020204" pitchFamily="34" charset="0"/>
              </a:rPr>
              <a:t>, </a:t>
            </a:r>
            <a:r>
              <a:rPr lang="et-EE" altLang="en-US" sz="2400" b="1" i="1" dirty="0">
                <a:latin typeface="Arial" panose="020B0604020202020204" pitchFamily="34" charset="0"/>
                <a:cs typeface="Arial" panose="020B0604020202020204" pitchFamily="34" charset="0"/>
              </a:rPr>
              <a:t>sel viisil määratud küttekarakteristika kasutamisel peame silmas pidama seda, et kraadipäevade arvutamisel me andsime ette nn. </a:t>
            </a:r>
            <a:r>
              <a:rPr lang="et-EE" altLang="en-US" sz="2400" b="1" i="1" dirty="0" smtClean="0">
                <a:latin typeface="Arial" panose="020B0604020202020204" pitchFamily="34" charset="0"/>
                <a:cs typeface="Arial" panose="020B0604020202020204" pitchFamily="34" charset="0"/>
              </a:rPr>
              <a:t>baastemperatuuri</a:t>
            </a:r>
            <a:r>
              <a:rPr lang="et-EE" altLang="en-US" sz="2400" b="1" i="1" dirty="0">
                <a:latin typeface="Arial" panose="020B0604020202020204" pitchFamily="34" charset="0"/>
                <a:cs typeface="Arial" panose="020B0604020202020204" pitchFamily="34" charset="0"/>
              </a:rPr>
              <a:t>.</a:t>
            </a:r>
            <a:endParaRPr lang="et-EE" altLang="en-US" sz="2400" b="1" i="1" dirty="0" smtClean="0">
              <a:latin typeface="Arial" panose="020B0604020202020204" pitchFamily="34" charset="0"/>
              <a:cs typeface="Arial" panose="020B0604020202020204" pitchFamily="34" charset="0"/>
            </a:endParaRPr>
          </a:p>
        </p:txBody>
      </p:sp>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400" b="1" dirty="0">
                <a:latin typeface="Arial" panose="020B0604020202020204" pitchFamily="34" charset="0"/>
                <a:cs typeface="Arial" panose="020B0604020202020204" pitchFamily="34" charset="0"/>
              </a:rPr>
              <a:t>Küttekoormuse arvutused mõõdetud tarbimisandmete töötlemise alusel </a:t>
            </a:r>
            <a:endParaRPr lang="en-GB" altLang="en-U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6064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1259631" y="1268413"/>
            <a:ext cx="7884369" cy="3810000"/>
          </a:xfrm>
        </p:spPr>
        <p:txBody>
          <a:bodyPr/>
          <a:lstStyle/>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Soojustarbe planeerimisel on </a:t>
            </a:r>
            <a:r>
              <a:rPr lang="et-EE" altLang="en-US" sz="2400" b="1" i="1" dirty="0">
                <a:solidFill>
                  <a:srgbClr val="81003E"/>
                </a:solidFill>
                <a:latin typeface="Arial" panose="020B0604020202020204" pitchFamily="34" charset="0"/>
                <a:cs typeface="Arial" panose="020B0604020202020204" pitchFamily="34" charset="0"/>
              </a:rPr>
              <a:t>kaugkütte ettevõttel tavaliselt kasutada reaalandmed konkreetse hoone või </a:t>
            </a:r>
            <a:r>
              <a:rPr lang="et-EE" altLang="en-US" sz="2400" b="1" i="1" dirty="0" err="1">
                <a:solidFill>
                  <a:srgbClr val="81003E"/>
                </a:solidFill>
                <a:latin typeface="Arial" panose="020B0604020202020204" pitchFamily="34" charset="0"/>
                <a:cs typeface="Arial" panose="020B0604020202020204" pitchFamily="34" charset="0"/>
              </a:rPr>
              <a:t>hoonetegrupi</a:t>
            </a:r>
            <a:r>
              <a:rPr lang="et-EE" altLang="en-US" sz="2400" b="1" i="1" dirty="0">
                <a:solidFill>
                  <a:srgbClr val="81003E"/>
                </a:solidFill>
                <a:latin typeface="Arial" panose="020B0604020202020204" pitchFamily="34" charset="0"/>
                <a:cs typeface="Arial" panose="020B0604020202020204" pitchFamily="34" charset="0"/>
              </a:rPr>
              <a:t> soojusetarbe kohta </a:t>
            </a:r>
            <a:r>
              <a:rPr lang="et-EE" altLang="en-US" sz="2400" dirty="0">
                <a:latin typeface="Arial" panose="020B0604020202020204" pitchFamily="34" charset="0"/>
                <a:cs typeface="Arial" panose="020B0604020202020204" pitchFamily="34" charset="0"/>
              </a:rPr>
              <a:t>kuude kaupa teatud perioodi vältel. </a:t>
            </a: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a:t>
            </a:r>
            <a:r>
              <a:rPr lang="et-EE" altLang="en-US" sz="2400" b="1" i="1" dirty="0">
                <a:latin typeface="Arial" panose="020B0604020202020204" pitchFamily="34" charset="0"/>
                <a:cs typeface="Arial" panose="020B0604020202020204" pitchFamily="34" charset="0"/>
              </a:rPr>
              <a:t>Kuna </a:t>
            </a:r>
            <a:r>
              <a:rPr lang="et-EE" altLang="en-US" sz="2400" b="1" i="1" dirty="0" err="1">
                <a:latin typeface="Arial" panose="020B0604020202020204" pitchFamily="34" charset="0"/>
                <a:cs typeface="Arial" panose="020B0604020202020204" pitchFamily="34" charset="0"/>
              </a:rPr>
              <a:t>välistemperatuur</a:t>
            </a:r>
            <a:r>
              <a:rPr lang="et-EE" altLang="en-US" sz="2400" b="1" i="1" dirty="0">
                <a:latin typeface="Arial" panose="020B0604020202020204" pitchFamily="34" charset="0"/>
                <a:cs typeface="Arial" panose="020B0604020202020204" pitchFamily="34" charset="0"/>
              </a:rPr>
              <a:t> on pidevalt muutuv suurus, muutub ka tarbitav soojushulk nii päevade kui ka kuude lõikes. Samas, ei ole ka kahte ühesugust kütteperioodi.</a:t>
            </a:r>
          </a:p>
          <a:p>
            <a:pPr algn="just">
              <a:buFont typeface="Wingdings" panose="05000000000000000000" pitchFamily="2" charset="2"/>
              <a:buNone/>
            </a:pPr>
            <a:endParaRPr lang="et-EE" altLang="en-US" sz="2400" dirty="0" smtClean="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1460627" y="1412776"/>
            <a:ext cx="7884368" cy="2873896"/>
          </a:xfrm>
        </p:spPr>
        <p:txBody>
          <a:bodyPr/>
          <a:lstStyle/>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Kui on </a:t>
            </a:r>
            <a:r>
              <a:rPr lang="et-EE" altLang="en-US" sz="2400" dirty="0" smtClean="0">
                <a:latin typeface="Arial" panose="020B0604020202020204" pitchFamily="34" charset="0"/>
                <a:cs typeface="Arial" panose="020B0604020202020204" pitchFamily="34" charset="0"/>
              </a:rPr>
              <a:t>teada </a:t>
            </a:r>
          </a:p>
          <a:p>
            <a:pPr marL="457200" indent="-457200" algn="just">
              <a:buFont typeface="Wingdings" panose="05000000000000000000" pitchFamily="2" charset="2"/>
              <a:buAutoNum type="arabicParenBoth"/>
            </a:pPr>
            <a:r>
              <a:rPr lang="et-EE" altLang="en-US" sz="2400" b="1" i="1" dirty="0" smtClean="0">
                <a:latin typeface="Arial" panose="020B0604020202020204" pitchFamily="34" charset="0"/>
                <a:cs typeface="Arial" panose="020B0604020202020204" pitchFamily="34" charset="0"/>
              </a:rPr>
              <a:t>kuude </a:t>
            </a:r>
            <a:r>
              <a:rPr lang="et-EE" altLang="en-US" sz="2400" b="1" i="1" dirty="0">
                <a:latin typeface="Arial" panose="020B0604020202020204" pitchFamily="34" charset="0"/>
                <a:cs typeface="Arial" panose="020B0604020202020204" pitchFamily="34" charset="0"/>
              </a:rPr>
              <a:t>kaupa tarbitud soojushulgad vähemalt ühe aasta jooksul</a:t>
            </a:r>
            <a:r>
              <a:rPr lang="et-EE" altLang="en-US" sz="2400" dirty="0">
                <a:latin typeface="Arial" panose="020B0604020202020204" pitchFamily="34" charset="0"/>
                <a:cs typeface="Arial" panose="020B0604020202020204" pitchFamily="34" charset="0"/>
              </a:rPr>
              <a:t> ja </a:t>
            </a:r>
            <a:endParaRPr lang="et-EE" altLang="en-US" sz="2400" dirty="0" smtClean="0">
              <a:latin typeface="Arial" panose="020B0604020202020204" pitchFamily="34" charset="0"/>
              <a:cs typeface="Arial" panose="020B0604020202020204" pitchFamily="34" charset="0"/>
            </a:endParaRPr>
          </a:p>
          <a:p>
            <a:pPr marL="0" indent="0" algn="just"/>
            <a:r>
              <a:rPr lang="et-EE" altLang="en-US" sz="2400" b="1" i="1" dirty="0" smtClean="0">
                <a:latin typeface="Arial" panose="020B0604020202020204" pitchFamily="34" charset="0"/>
                <a:cs typeface="Arial" panose="020B0604020202020204" pitchFamily="34" charset="0"/>
              </a:rPr>
              <a:t>(2) teada </a:t>
            </a:r>
            <a:r>
              <a:rPr lang="et-EE" altLang="en-US" sz="2400" b="1" i="1" dirty="0">
                <a:latin typeface="Arial" panose="020B0604020202020204" pitchFamily="34" charset="0"/>
                <a:cs typeface="Arial" panose="020B0604020202020204" pitchFamily="34" charset="0"/>
              </a:rPr>
              <a:t>ka kuukeskmised </a:t>
            </a:r>
            <a:r>
              <a:rPr lang="et-EE" altLang="en-US" sz="2400" b="1" i="1" dirty="0" err="1">
                <a:latin typeface="Arial" panose="020B0604020202020204" pitchFamily="34" charset="0"/>
                <a:cs typeface="Arial" panose="020B0604020202020204" pitchFamily="34" charset="0"/>
              </a:rPr>
              <a:t>välistemperatuurid</a:t>
            </a:r>
            <a:r>
              <a:rPr lang="et-EE" altLang="en-US" sz="2400" b="1" i="1" dirty="0">
                <a:latin typeface="Arial" panose="020B0604020202020204" pitchFamily="34" charset="0"/>
                <a:cs typeface="Arial" panose="020B0604020202020204" pitchFamily="34" charset="0"/>
              </a:rPr>
              <a:t>, </a:t>
            </a:r>
            <a:endParaRPr lang="et-EE" altLang="en-US" sz="2400" b="1" i="1" dirty="0" smtClean="0">
              <a:latin typeface="Arial" panose="020B0604020202020204" pitchFamily="34" charset="0"/>
              <a:cs typeface="Arial" panose="020B0604020202020204" pitchFamily="34" charset="0"/>
            </a:endParaRPr>
          </a:p>
          <a:p>
            <a:pPr marL="0" indent="0" algn="just"/>
            <a:r>
              <a:rPr lang="et-EE" altLang="en-US" sz="2400" dirty="0" smtClean="0">
                <a:latin typeface="Arial" panose="020B0604020202020204" pitchFamily="34" charset="0"/>
                <a:cs typeface="Arial" panose="020B0604020202020204" pitchFamily="34" charset="0"/>
              </a:rPr>
              <a:t>õnnestub </a:t>
            </a:r>
            <a:r>
              <a:rPr lang="et-EE" altLang="en-US" sz="2400" dirty="0">
                <a:latin typeface="Arial" panose="020B0604020202020204" pitchFamily="34" charset="0"/>
                <a:cs typeface="Arial" panose="020B0604020202020204" pitchFamily="34" charset="0"/>
              </a:rPr>
              <a:t>paljudel juhtudel leida selle hoone kui </a:t>
            </a:r>
            <a:r>
              <a:rPr lang="et-EE" altLang="en-US" sz="2400" dirty="0" err="1">
                <a:latin typeface="Arial" panose="020B0604020202020204" pitchFamily="34" charset="0"/>
                <a:cs typeface="Arial" panose="020B0604020202020204" pitchFamily="34" charset="0"/>
              </a:rPr>
              <a:t>hoonetegrupi</a:t>
            </a:r>
            <a:r>
              <a:rPr lang="et-EE" altLang="en-US" sz="2400" dirty="0">
                <a:latin typeface="Arial" panose="020B0604020202020204" pitchFamily="34" charset="0"/>
                <a:cs typeface="Arial" panose="020B0604020202020204" pitchFamily="34" charset="0"/>
              </a:rPr>
              <a:t> soojusetarvet iseloomustavad matemaatilised sõltuvused ja vastavad näitarvud. (tarbimisandmed peavad olema korrektsed)</a:t>
            </a: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55907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Alused</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1220814" y="1772816"/>
            <a:ext cx="7923186" cy="3024336"/>
          </a:xfrm>
          <a:solidFill>
            <a:schemeClr val="tx1"/>
          </a:solidFill>
        </p:spPr>
        <p:txBody>
          <a:bodyPr/>
          <a:lstStyle/>
          <a:p>
            <a:pPr algn="just">
              <a:buFont typeface="Wingdings" panose="05000000000000000000" pitchFamily="2" charset="2"/>
              <a:buNone/>
            </a:pPr>
            <a:r>
              <a:rPr lang="et-EE" altLang="en-US" sz="2400" dirty="0">
                <a:solidFill>
                  <a:schemeClr val="bg1"/>
                </a:solidFill>
                <a:latin typeface="Arial" panose="020B0604020202020204" pitchFamily="34" charset="0"/>
                <a:cs typeface="Arial" panose="020B0604020202020204" pitchFamily="34" charset="0"/>
              </a:rPr>
              <a:t>	Kuu jooksul tarbitud soojushulga jagame kuu tundide arvuga, nii saame selle kuu kohta keskmise tarbimisvõimsuse. </a:t>
            </a:r>
          </a:p>
          <a:p>
            <a:pPr algn="just">
              <a:buFont typeface="Wingdings" panose="05000000000000000000" pitchFamily="2" charset="2"/>
              <a:buNone/>
            </a:pPr>
            <a:endParaRPr lang="et-EE" altLang="en-US" sz="2400" dirty="0">
              <a:solidFill>
                <a:schemeClr val="bg1"/>
              </a:solidFill>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a:solidFill>
                  <a:schemeClr val="bg1"/>
                </a:solidFill>
                <a:latin typeface="Arial" panose="020B0604020202020204" pitchFamily="34" charset="0"/>
                <a:cs typeface="Arial" panose="020B0604020202020204" pitchFamily="34" charset="0"/>
              </a:rPr>
              <a:t>	Probleeme tekib tavaliselt siis, kui küte ei ole olnud kasutusel kogu kuu vältel (näit. kevadel maikuu, sügisel võibolla oktoobrikuu)</a:t>
            </a:r>
          </a:p>
          <a:p>
            <a:pPr algn="just">
              <a:buFont typeface="Wingdings" panose="05000000000000000000" pitchFamily="2" charset="2"/>
              <a:buNone/>
            </a:pPr>
            <a:endParaRPr lang="et-EE" altLang="en-US" sz="24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8491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Seosed</a:t>
            </a:r>
            <a:endParaRPr lang="en-GB" altLang="en-US" sz="2700" b="1" dirty="0" smtClean="0">
              <a:latin typeface="Arial" panose="020B0604020202020204" pitchFamily="34" charset="0"/>
              <a:cs typeface="Arial" panose="020B0604020202020204" pitchFamily="34" charset="0"/>
            </a:endParaRPr>
          </a:p>
        </p:txBody>
      </p:sp>
      <p:sp>
        <p:nvSpPr>
          <p:cNvPr id="8" name="Sisu kohatäide 2"/>
          <p:cNvSpPr>
            <a:spLocks noGrp="1"/>
          </p:cNvSpPr>
          <p:nvPr>
            <p:ph idx="1"/>
          </p:nvPr>
        </p:nvSpPr>
        <p:spPr>
          <a:xfrm>
            <a:off x="944648" y="1268412"/>
            <a:ext cx="7849567" cy="5472955"/>
          </a:xfrm>
        </p:spPr>
        <p:txBody>
          <a:bodyPr/>
          <a:lstStyle/>
          <a:p>
            <a:pPr algn="just">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400" dirty="0">
                <a:latin typeface="Arial" panose="020B0604020202020204" pitchFamily="34" charset="0"/>
                <a:cs typeface="Arial" panose="020B0604020202020204" pitchFamily="34" charset="0"/>
              </a:rPr>
              <a:t>Konstrueerime graafilise sõltuvuse keskmise tarbimisvõimsuse ja kuukeskmise </a:t>
            </a:r>
            <a:r>
              <a:rPr lang="et-EE" altLang="en-US" sz="2400" dirty="0" err="1">
                <a:latin typeface="Arial" panose="020B0604020202020204" pitchFamily="34" charset="0"/>
                <a:cs typeface="Arial" panose="020B0604020202020204" pitchFamily="34" charset="0"/>
              </a:rPr>
              <a:t>välistemperatuuri</a:t>
            </a:r>
            <a:r>
              <a:rPr lang="et-EE" altLang="en-US" sz="2400" dirty="0">
                <a:latin typeface="Arial" panose="020B0604020202020204" pitchFamily="34" charset="0"/>
                <a:cs typeface="Arial" panose="020B0604020202020204" pitchFamily="34" charset="0"/>
              </a:rPr>
              <a:t> vahel. </a:t>
            </a: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Kui soojuseväljastust on korralikult reguleeritud, langevad sellise graafiku punktid küllalt hästi ühele sirgjoonele, </a:t>
            </a:r>
            <a:r>
              <a:rPr lang="et-EE" altLang="en-US" sz="2400" b="1" i="1" dirty="0">
                <a:latin typeface="Arial" panose="020B0604020202020204" pitchFamily="34" charset="0"/>
                <a:cs typeface="Arial" panose="020B0604020202020204" pitchFamily="34" charset="0"/>
              </a:rPr>
              <a:t>selle joone matemaatiline võrrand kajastab</a:t>
            </a:r>
            <a:r>
              <a:rPr lang="et-EE" altLang="en-US" sz="2400" dirty="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selle </a:t>
            </a:r>
            <a:r>
              <a:rPr lang="et-EE" altLang="en-US" sz="2400" dirty="0">
                <a:latin typeface="Arial" panose="020B0604020202020204" pitchFamily="34" charset="0"/>
                <a:cs typeface="Arial" panose="020B0604020202020204" pitchFamily="34" charset="0"/>
              </a:rPr>
              <a:t>hoone või </a:t>
            </a:r>
            <a:r>
              <a:rPr lang="et-EE" altLang="en-US" sz="2400" dirty="0" err="1">
                <a:latin typeface="Arial" panose="020B0604020202020204" pitchFamily="34" charset="0"/>
                <a:cs typeface="Arial" panose="020B0604020202020204" pitchFamily="34" charset="0"/>
              </a:rPr>
              <a:t>hoonetegrupi</a:t>
            </a:r>
            <a:r>
              <a:rPr lang="et-EE" altLang="en-US" sz="2400" dirty="0">
                <a:latin typeface="Arial" panose="020B0604020202020204" pitchFamily="34" charset="0"/>
                <a:cs typeface="Arial" panose="020B0604020202020204" pitchFamily="34" charset="0"/>
              </a:rPr>
              <a:t> tarbimisvõimsuse sõltuvust </a:t>
            </a:r>
            <a:r>
              <a:rPr lang="et-EE" altLang="en-US" sz="2400" dirty="0" err="1">
                <a:latin typeface="Arial" panose="020B0604020202020204" pitchFamily="34" charset="0"/>
                <a:cs typeface="Arial" panose="020B0604020202020204" pitchFamily="34" charset="0"/>
              </a:rPr>
              <a:t>välistemperatuurist</a:t>
            </a:r>
            <a:r>
              <a:rPr lang="et-EE" altLang="en-US" sz="2400" dirty="0">
                <a:latin typeface="Arial" panose="020B0604020202020204" pitchFamily="34" charset="0"/>
                <a:cs typeface="Arial" panose="020B0604020202020204" pitchFamily="34" charset="0"/>
              </a:rPr>
              <a:t>. </a:t>
            </a:r>
          </a:p>
          <a:p>
            <a:pPr algn="just">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lgn="just">
              <a:buFont typeface="Wingdings" panose="05000000000000000000" pitchFamily="2" charset="2"/>
              <a:buNone/>
            </a:pPr>
            <a:r>
              <a:rPr lang="et-EE" altLang="en-US" sz="2400" dirty="0">
                <a:latin typeface="Arial" panose="020B0604020202020204" pitchFamily="34" charset="0"/>
                <a:cs typeface="Arial" panose="020B0604020202020204" pitchFamily="34" charset="0"/>
              </a:rPr>
              <a:t>	Joone võrrandi järgi saab siis arvutada vajaliku tarbimisvõimsuse arvutusliku </a:t>
            </a:r>
            <a:r>
              <a:rPr lang="et-EE" altLang="en-US" sz="2400" dirty="0" err="1">
                <a:latin typeface="Arial" panose="020B0604020202020204" pitchFamily="34" charset="0"/>
                <a:cs typeface="Arial" panose="020B0604020202020204" pitchFamily="34" charset="0"/>
              </a:rPr>
              <a:t>välistemperatuuri</a:t>
            </a:r>
            <a:r>
              <a:rPr lang="et-EE" altLang="en-US" sz="2400" dirty="0">
                <a:latin typeface="Arial" panose="020B0604020202020204" pitchFamily="34" charset="0"/>
                <a:cs typeface="Arial" panose="020B0604020202020204" pitchFamily="34" charset="0"/>
              </a:rPr>
              <a:t> korral.</a:t>
            </a:r>
          </a:p>
        </p:txBody>
      </p:sp>
    </p:spTree>
    <p:extLst>
      <p:ext uri="{BB962C8B-B14F-4D97-AF65-F5344CB8AC3E}">
        <p14:creationId xmlns:p14="http://schemas.microsoft.com/office/powerpoint/2010/main" val="3479385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Seosed</a:t>
            </a:r>
            <a:endParaRPr lang="en-GB" altLang="en-US" sz="2700" b="1" dirty="0" smtClean="0">
              <a:latin typeface="Arial" panose="020B0604020202020204" pitchFamily="34" charset="0"/>
              <a:cs typeface="Arial" panose="020B0604020202020204" pitchFamily="34" charset="0"/>
            </a:endParaRPr>
          </a:p>
        </p:txBody>
      </p:sp>
      <p:sp>
        <p:nvSpPr>
          <p:cNvPr id="6" name="Sisu kohatäide 2"/>
          <p:cNvSpPr>
            <a:spLocks noGrp="1"/>
          </p:cNvSpPr>
          <p:nvPr>
            <p:ph idx="1"/>
          </p:nvPr>
        </p:nvSpPr>
        <p:spPr>
          <a:xfrm>
            <a:off x="0" y="765174"/>
            <a:ext cx="9144000" cy="4752057"/>
          </a:xfrm>
          <a:solidFill>
            <a:schemeClr val="bg1"/>
          </a:solidFill>
        </p:spPr>
        <p:txBody>
          <a:bodyPr/>
          <a:lstStyle/>
          <a:p>
            <a:pPr>
              <a:buSzPct val="100000"/>
              <a:buFont typeface="Wingdings" panose="05000000000000000000" pitchFamily="2" charset="2"/>
              <a:buNone/>
            </a:pPr>
            <a:r>
              <a:rPr lang="et-EE" altLang="en-US" sz="2400" dirty="0">
                <a:latin typeface="Arial" panose="020B0604020202020204" pitchFamily="34" charset="0"/>
                <a:cs typeface="Arial" panose="020B0604020202020204" pitchFamily="34" charset="0"/>
              </a:rPr>
              <a:t>Matemaatiliseks töötluseks tuleb graafik jagada </a:t>
            </a:r>
            <a:r>
              <a:rPr lang="et-EE" altLang="en-US" sz="2400" b="1" u="sng" dirty="0">
                <a:solidFill>
                  <a:srgbClr val="81003E"/>
                </a:solidFill>
                <a:latin typeface="Arial" panose="020B0604020202020204" pitchFamily="34" charset="0"/>
                <a:cs typeface="Arial" panose="020B0604020202020204" pitchFamily="34" charset="0"/>
              </a:rPr>
              <a:t>kahte ossa</a:t>
            </a:r>
            <a:r>
              <a:rPr lang="et-EE" altLang="en-US" sz="2400" dirty="0">
                <a:latin typeface="Arial" panose="020B0604020202020204" pitchFamily="34" charset="0"/>
                <a:cs typeface="Arial" panose="020B0604020202020204" pitchFamily="34" charset="0"/>
              </a:rPr>
              <a:t>: suvekuud (ilma kütteta kuud) ja kuud, millal küte on kasutusel. </a:t>
            </a:r>
          </a:p>
          <a:p>
            <a:pPr>
              <a:buSzPct val="100000"/>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buSzPct val="100000"/>
              <a:buFont typeface="Wingdings" panose="05000000000000000000" pitchFamily="2" charset="2"/>
              <a:buNone/>
            </a:pPr>
            <a:r>
              <a:rPr lang="et-EE" altLang="en-US" sz="2400" dirty="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1). </a:t>
            </a:r>
            <a:r>
              <a:rPr lang="et-EE" altLang="en-US" sz="2400" b="1" i="1" dirty="0" smtClean="0">
                <a:latin typeface="Arial" panose="020B0604020202020204" pitchFamily="34" charset="0"/>
                <a:cs typeface="Arial" panose="020B0604020202020204" pitchFamily="34" charset="0"/>
              </a:rPr>
              <a:t>Suvise </a:t>
            </a:r>
            <a:r>
              <a:rPr lang="et-EE" altLang="en-US" sz="2400" b="1" i="1" dirty="0">
                <a:latin typeface="Arial" panose="020B0604020202020204" pitchFamily="34" charset="0"/>
                <a:cs typeface="Arial" panose="020B0604020202020204" pitchFamily="34" charset="0"/>
              </a:rPr>
              <a:t>perioodi kohta leitud keskmine tarbimisvõimsus on sellisel juhul keskmine tarbimisvõimsus sooja tarbevee koormuse katmiseks.</a:t>
            </a:r>
          </a:p>
          <a:p>
            <a:pPr>
              <a:buSzPct val="100000"/>
              <a:buFont typeface="Wingdings" panose="05000000000000000000" pitchFamily="2" charset="2"/>
              <a:buNone/>
            </a:pPr>
            <a:endParaRPr lang="et-EE" altLang="en-US" sz="2400" dirty="0">
              <a:latin typeface="Arial" panose="020B0604020202020204" pitchFamily="34" charset="0"/>
              <a:cs typeface="Arial" panose="020B0604020202020204" pitchFamily="34" charset="0"/>
            </a:endParaRPr>
          </a:p>
          <a:p>
            <a:pPr>
              <a:buSzPct val="100000"/>
              <a:buFont typeface="Wingdings" panose="05000000000000000000" pitchFamily="2" charset="2"/>
              <a:buNone/>
            </a:pPr>
            <a:r>
              <a:rPr lang="et-EE" altLang="en-US" sz="2400" dirty="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2). </a:t>
            </a:r>
            <a:r>
              <a:rPr lang="et-EE" altLang="en-US" sz="2400" b="1" i="1" dirty="0" smtClean="0">
                <a:latin typeface="Arial" panose="020B0604020202020204" pitchFamily="34" charset="0"/>
                <a:cs typeface="Arial" panose="020B0604020202020204" pitchFamily="34" charset="0"/>
              </a:rPr>
              <a:t>Talvise </a:t>
            </a:r>
            <a:r>
              <a:rPr lang="et-EE" altLang="en-US" sz="2400" b="1" i="1" dirty="0">
                <a:latin typeface="Arial" panose="020B0604020202020204" pitchFamily="34" charset="0"/>
                <a:cs typeface="Arial" panose="020B0604020202020204" pitchFamily="34" charset="0"/>
              </a:rPr>
              <a:t>perioodi kohta esitatav joon aga kajastab ilmset sõltuvust </a:t>
            </a:r>
            <a:r>
              <a:rPr lang="et-EE" altLang="en-US" sz="2400" b="1" i="1" dirty="0" err="1">
                <a:latin typeface="Arial" panose="020B0604020202020204" pitchFamily="34" charset="0"/>
                <a:cs typeface="Arial" panose="020B0604020202020204" pitchFamily="34" charset="0"/>
              </a:rPr>
              <a:t>välistemperatuurist</a:t>
            </a:r>
            <a:r>
              <a:rPr lang="et-EE" altLang="en-US" sz="2400" b="1" i="1" dirty="0">
                <a:latin typeface="Arial" panose="020B0604020202020204" pitchFamily="34" charset="0"/>
                <a:cs typeface="Arial" panose="020B0604020202020204" pitchFamily="34" charset="0"/>
              </a:rPr>
              <a:t>: mida madalam </a:t>
            </a:r>
            <a:r>
              <a:rPr lang="et-EE" altLang="en-US" sz="2400" b="1" i="1" dirty="0" err="1">
                <a:latin typeface="Arial" panose="020B0604020202020204" pitchFamily="34" charset="0"/>
                <a:cs typeface="Arial" panose="020B0604020202020204" pitchFamily="34" charset="0"/>
              </a:rPr>
              <a:t>välistemperatuur</a:t>
            </a:r>
            <a:r>
              <a:rPr lang="et-EE" altLang="en-US" sz="2400" b="1" i="1" dirty="0">
                <a:latin typeface="Arial" panose="020B0604020202020204" pitchFamily="34" charset="0"/>
                <a:cs typeface="Arial" panose="020B0604020202020204" pitchFamily="34" charset="0"/>
              </a:rPr>
              <a:t>, seda suurem on tarbimisvõimsus. </a:t>
            </a:r>
          </a:p>
          <a:p>
            <a:pPr>
              <a:buSzPct val="100000"/>
              <a:buFont typeface="Wingdings" panose="05000000000000000000" pitchFamily="2" charset="2"/>
              <a:buNone/>
            </a:pPr>
            <a:endParaRPr lang="et-EE" altLang="en-US" sz="2000" dirty="0"/>
          </a:p>
        </p:txBody>
      </p:sp>
    </p:spTree>
    <p:extLst>
      <p:ext uri="{BB962C8B-B14F-4D97-AF65-F5344CB8AC3E}">
        <p14:creationId xmlns:p14="http://schemas.microsoft.com/office/powerpoint/2010/main" val="3137672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Seosed</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252413" y="980728"/>
            <a:ext cx="9396413" cy="5399806"/>
          </a:xfrm>
          <a:solidFill>
            <a:schemeClr val="bg1"/>
          </a:solidFill>
        </p:spPr>
        <p:txBody>
          <a:bodyPr/>
          <a:lstStyle/>
          <a:p>
            <a:pPr>
              <a:buSzPct val="100000"/>
              <a:buFont typeface="Wingdings" panose="05000000000000000000" pitchFamily="2" charset="2"/>
              <a:buNone/>
            </a:pPr>
            <a:r>
              <a:rPr lang="et-EE" altLang="en-US" sz="2400" dirty="0" smtClean="0">
                <a:latin typeface="Arial" panose="020B0604020202020204" pitchFamily="34" charset="0"/>
                <a:cs typeface="Arial" panose="020B0604020202020204" pitchFamily="34" charset="0"/>
              </a:rPr>
              <a:t>	</a:t>
            </a:r>
            <a:r>
              <a:rPr lang="et-EE" altLang="en-US" sz="2400" i="1" dirty="0" smtClean="0">
                <a:latin typeface="Arial" panose="020B0604020202020204" pitchFamily="34" charset="0"/>
                <a:cs typeface="Arial" panose="020B0604020202020204" pitchFamily="34" charset="0"/>
              </a:rPr>
              <a:t>Kui talveperioodi jaoks on leitud võrrand kujul:</a:t>
            </a:r>
          </a:p>
          <a:p>
            <a:pPr>
              <a:buSzPct val="100000"/>
              <a:buFont typeface="Wingdings" panose="05000000000000000000" pitchFamily="2" charset="2"/>
              <a:buNone/>
            </a:pPr>
            <a:endParaRPr lang="et-EE" altLang="en-US" sz="2400" i="1" dirty="0" smtClean="0">
              <a:latin typeface="Arial" panose="020B0604020202020204" pitchFamily="34" charset="0"/>
              <a:cs typeface="Arial" panose="020B0604020202020204" pitchFamily="34" charset="0"/>
            </a:endParaRPr>
          </a:p>
          <a:p>
            <a:pPr algn="ctr">
              <a:buSzPct val="100000"/>
              <a:buFont typeface="Wingdings" panose="05000000000000000000" pitchFamily="2" charset="2"/>
              <a:buNone/>
            </a:pPr>
            <a:r>
              <a:rPr lang="et-EE" altLang="en-US" sz="2800" b="1" i="1" dirty="0" smtClean="0">
                <a:solidFill>
                  <a:srgbClr val="81003E"/>
                </a:solidFill>
                <a:latin typeface="Arial" panose="020B0604020202020204" pitchFamily="34" charset="0"/>
                <a:cs typeface="Arial" panose="020B0604020202020204" pitchFamily="34" charset="0"/>
              </a:rPr>
              <a:t>			 y = – a*x + b,</a:t>
            </a:r>
          </a:p>
          <a:p>
            <a:pPr>
              <a:buSzPct val="100000"/>
              <a:buFont typeface="Wingdings" panose="05000000000000000000" pitchFamily="2" charset="2"/>
              <a:buNone/>
            </a:pPr>
            <a:endParaRPr lang="et-EE" altLang="en-US" sz="2400" i="1" dirty="0" smtClean="0">
              <a:latin typeface="Arial" panose="020B0604020202020204" pitchFamily="34" charset="0"/>
              <a:cs typeface="Arial" panose="020B0604020202020204" pitchFamily="34" charset="0"/>
            </a:endParaRPr>
          </a:p>
          <a:p>
            <a:pPr>
              <a:buSzPct val="100000"/>
              <a:buFont typeface="Wingdings" panose="05000000000000000000" pitchFamily="2" charset="2"/>
              <a:buNone/>
            </a:pPr>
            <a:r>
              <a:rPr lang="et-EE" altLang="en-US" sz="2400" i="1" dirty="0" smtClean="0">
                <a:latin typeface="Arial" panose="020B0604020202020204" pitchFamily="34" charset="0"/>
                <a:cs typeface="Arial" panose="020B0604020202020204" pitchFamily="34" charset="0"/>
              </a:rPr>
              <a:t>	 kus x on </a:t>
            </a:r>
            <a:r>
              <a:rPr lang="et-EE" altLang="en-US" sz="2400" i="1" dirty="0" err="1" smtClean="0">
                <a:latin typeface="Arial" panose="020B0604020202020204" pitchFamily="34" charset="0"/>
                <a:cs typeface="Arial" panose="020B0604020202020204" pitchFamily="34" charset="0"/>
              </a:rPr>
              <a:t>välistemperatuur</a:t>
            </a:r>
            <a:r>
              <a:rPr lang="et-EE" altLang="en-US" sz="2400" i="1" dirty="0" smtClean="0">
                <a:latin typeface="Arial" panose="020B0604020202020204" pitchFamily="34" charset="0"/>
                <a:cs typeface="Arial" panose="020B0604020202020204" pitchFamily="34" charset="0"/>
              </a:rPr>
              <a:t> ja </a:t>
            </a:r>
          </a:p>
          <a:p>
            <a:pPr>
              <a:buSzPct val="100000"/>
              <a:buFont typeface="Wingdings" panose="05000000000000000000" pitchFamily="2" charset="2"/>
              <a:buNone/>
            </a:pPr>
            <a:r>
              <a:rPr lang="et-EE" altLang="en-US" sz="2400" i="1" dirty="0" smtClean="0">
                <a:latin typeface="Arial" panose="020B0604020202020204" pitchFamily="34" charset="0"/>
                <a:cs typeface="Arial" panose="020B0604020202020204" pitchFamily="34" charset="0"/>
              </a:rPr>
              <a:t>		y – kuukeskmine tarbimisvõimsus (kW), </a:t>
            </a:r>
          </a:p>
          <a:p>
            <a:pPr>
              <a:buSzPct val="100000"/>
              <a:buFont typeface="Wingdings" panose="05000000000000000000" pitchFamily="2" charset="2"/>
              <a:buNone/>
            </a:pPr>
            <a:r>
              <a:rPr lang="et-EE" altLang="en-US" sz="2400" i="1" dirty="0" smtClean="0">
                <a:latin typeface="Arial" panose="020B0604020202020204" pitchFamily="34" charset="0"/>
                <a:cs typeface="Arial" panose="020B0604020202020204" pitchFamily="34" charset="0"/>
              </a:rPr>
              <a:t>		a – sirge tõus,</a:t>
            </a:r>
          </a:p>
          <a:p>
            <a:pPr>
              <a:buSzPct val="100000"/>
              <a:buFont typeface="Wingdings" panose="05000000000000000000" pitchFamily="2" charset="2"/>
              <a:buNone/>
            </a:pPr>
            <a:r>
              <a:rPr lang="et-EE" altLang="en-US" sz="2400" i="1" dirty="0" smtClean="0">
                <a:latin typeface="Arial" panose="020B0604020202020204" pitchFamily="34" charset="0"/>
                <a:cs typeface="Arial" panose="020B0604020202020204" pitchFamily="34" charset="0"/>
              </a:rPr>
              <a:t>		b – vabaliige, </a:t>
            </a:r>
          </a:p>
          <a:p>
            <a:pPr>
              <a:buSzPct val="100000"/>
              <a:buFont typeface="Wingdings" panose="05000000000000000000" pitchFamily="2" charset="2"/>
              <a:buNone/>
            </a:pPr>
            <a:endParaRPr lang="et-EE" altLang="en-US" sz="2400" i="1" dirty="0" smtClean="0">
              <a:latin typeface="Arial" panose="020B0604020202020204" pitchFamily="34" charset="0"/>
              <a:cs typeface="Arial" panose="020B0604020202020204" pitchFamily="34" charset="0"/>
            </a:endParaRPr>
          </a:p>
          <a:p>
            <a:pPr>
              <a:buSzPct val="100000"/>
              <a:buFont typeface="Wingdings" panose="05000000000000000000" pitchFamily="2" charset="2"/>
              <a:buNone/>
            </a:pPr>
            <a:r>
              <a:rPr lang="et-EE" altLang="en-US" sz="2400" i="1" dirty="0" smtClean="0">
                <a:latin typeface="Arial" panose="020B0604020202020204" pitchFamily="34" charset="0"/>
                <a:cs typeface="Arial" panose="020B0604020202020204" pitchFamily="34" charset="0"/>
              </a:rPr>
              <a:t>	</a:t>
            </a:r>
            <a:r>
              <a:rPr lang="et-EE" altLang="en-US" sz="2400" dirty="0" smtClean="0">
                <a:latin typeface="Arial" panose="020B0604020202020204" pitchFamily="34" charset="0"/>
                <a:cs typeface="Arial" panose="020B0604020202020204" pitchFamily="34" charset="0"/>
              </a:rPr>
              <a:t>sisuliselt b vastab vajalikule võimsusele </a:t>
            </a:r>
            <a:r>
              <a:rPr lang="et-EE" altLang="en-US" sz="2400" dirty="0" err="1" smtClean="0">
                <a:latin typeface="Arial" panose="020B0604020202020204" pitchFamily="34" charset="0"/>
                <a:cs typeface="Arial" panose="020B0604020202020204" pitchFamily="34" charset="0"/>
              </a:rPr>
              <a:t>välistemperatuuril</a:t>
            </a:r>
            <a:r>
              <a:rPr lang="et-EE" altLang="en-US" sz="2400" dirty="0" smtClean="0">
                <a:latin typeface="Arial" panose="020B0604020202020204" pitchFamily="34" charset="0"/>
                <a:cs typeface="Arial" panose="020B0604020202020204" pitchFamily="34" charset="0"/>
              </a:rPr>
              <a:t> 0 </a:t>
            </a:r>
            <a:r>
              <a:rPr lang="et-EE" altLang="en-US" sz="2400" baseline="30000" dirty="0" smtClean="0">
                <a:latin typeface="Arial" panose="020B0604020202020204" pitchFamily="34" charset="0"/>
                <a:cs typeface="Arial" panose="020B0604020202020204" pitchFamily="34" charset="0"/>
              </a:rPr>
              <a:t>o</a:t>
            </a:r>
            <a:r>
              <a:rPr lang="et-EE" altLang="en-US" sz="2400" dirty="0" smtClean="0">
                <a:latin typeface="Arial" panose="020B0604020202020204" pitchFamily="34" charset="0"/>
                <a:cs typeface="Arial" panose="020B0604020202020204" pitchFamily="34" charset="0"/>
              </a:rPr>
              <a:t>C, sirge tõus a näitab aga tarbimisvõimsuse sõltuvust </a:t>
            </a:r>
            <a:r>
              <a:rPr lang="et-EE" altLang="en-US" sz="2400" dirty="0" err="1" smtClean="0">
                <a:latin typeface="Arial" panose="020B0604020202020204" pitchFamily="34" charset="0"/>
                <a:cs typeface="Arial" panose="020B0604020202020204" pitchFamily="34" charset="0"/>
              </a:rPr>
              <a:t>välistemperatuurist</a:t>
            </a:r>
            <a:r>
              <a:rPr lang="et-EE" altLang="en-US" sz="2400" dirty="0" smtClean="0">
                <a:latin typeface="Arial" panose="020B0604020202020204" pitchFamily="34" charset="0"/>
                <a:cs typeface="Arial" panose="020B0604020202020204" pitchFamily="34" charset="0"/>
              </a:rPr>
              <a:t>.</a:t>
            </a:r>
          </a:p>
          <a:p>
            <a:pPr>
              <a:buSzPct val="100000"/>
              <a:buFont typeface="Wingdings" panose="05000000000000000000" pitchFamily="2" charset="2"/>
              <a:buNone/>
            </a:pPr>
            <a:endParaRPr lang="et-EE" altLang="en-US" sz="2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912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Seosed</a:t>
            </a:r>
            <a:endParaRPr lang="en-GB" altLang="en-US" sz="2700" b="1" dirty="0" smtClean="0">
              <a:latin typeface="Arial" panose="020B0604020202020204" pitchFamily="34" charset="0"/>
              <a:cs typeface="Arial" panose="020B0604020202020204" pitchFamily="34"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2194388756"/>
              </p:ext>
            </p:extLst>
          </p:nvPr>
        </p:nvGraphicFramePr>
        <p:xfrm>
          <a:off x="-468560" y="936184"/>
          <a:ext cx="9572102" cy="5589160"/>
        </p:xfrm>
        <a:graphic>
          <a:graphicData uri="http://schemas.openxmlformats.org/presentationml/2006/ole">
            <mc:AlternateContent xmlns:mc="http://schemas.openxmlformats.org/markup-compatibility/2006">
              <mc:Choice xmlns:v="urn:schemas-microsoft-com:vml" Requires="v">
                <p:oleObj spid="_x0000_s1029" name="Worksheet" r:id="rId3" imgW="9305925" imgH="5715000" progId="Excel.Sheet.8">
                  <p:embed/>
                </p:oleObj>
              </mc:Choice>
              <mc:Fallback>
                <p:oleObj name="Worksheet" r:id="rId3" imgW="9305925" imgH="571500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560" y="936184"/>
                        <a:ext cx="9572102" cy="5589160"/>
                      </a:xfrm>
                      <a:prstGeom prst="rect">
                        <a:avLst/>
                      </a:prstGeom>
                      <a:noFill/>
                      <a:ln>
                        <a:noFill/>
                      </a:ln>
                    </p:spPr>
                  </p:pic>
                </p:oleObj>
              </mc:Fallback>
            </mc:AlternateContent>
          </a:graphicData>
        </a:graphic>
      </p:graphicFrame>
      <p:sp>
        <p:nvSpPr>
          <p:cNvPr id="7" name="Pealkiri 1"/>
          <p:cNvSpPr>
            <a:spLocks noGrp="1"/>
          </p:cNvSpPr>
          <p:nvPr>
            <p:ph type="title"/>
          </p:nvPr>
        </p:nvSpPr>
        <p:spPr>
          <a:xfrm>
            <a:off x="-22611" y="364684"/>
            <a:ext cx="6272808" cy="1143000"/>
          </a:xfrm>
          <a:solidFill>
            <a:schemeClr val="tx1"/>
          </a:solidFill>
        </p:spPr>
        <p:txBody>
          <a:bodyPr/>
          <a:lstStyle/>
          <a:p>
            <a:r>
              <a:rPr lang="et-EE" altLang="en-US" sz="1800" dirty="0" smtClean="0">
                <a:solidFill>
                  <a:schemeClr val="bg1"/>
                </a:solidFill>
                <a:latin typeface="Arial" panose="020B0604020202020204" pitchFamily="34" charset="0"/>
                <a:cs typeface="Arial" panose="020B0604020202020204" pitchFamily="34" charset="0"/>
              </a:rPr>
              <a:t>Näide lineaarse sõltuvuse kohta kuukeskmise tarbimisvõimsuse ja kuukeskmise </a:t>
            </a:r>
            <a:r>
              <a:rPr lang="et-EE" altLang="en-US" sz="1800" dirty="0" err="1" smtClean="0">
                <a:solidFill>
                  <a:schemeClr val="bg1"/>
                </a:solidFill>
                <a:latin typeface="Arial" panose="020B0604020202020204" pitchFamily="34" charset="0"/>
                <a:cs typeface="Arial" panose="020B0604020202020204" pitchFamily="34" charset="0"/>
              </a:rPr>
              <a:t>välistemperatuuri</a:t>
            </a:r>
            <a:r>
              <a:rPr lang="et-EE" altLang="en-US" sz="1800" dirty="0" smtClean="0">
                <a:solidFill>
                  <a:schemeClr val="bg1"/>
                </a:solidFill>
                <a:latin typeface="Arial" panose="020B0604020202020204" pitchFamily="34" charset="0"/>
                <a:cs typeface="Arial" panose="020B0604020202020204" pitchFamily="34" charset="0"/>
              </a:rPr>
              <a:t> vahel soojuseväljastuse korralikul reguleerimisel</a:t>
            </a:r>
          </a:p>
        </p:txBody>
      </p:sp>
    </p:spTree>
    <p:extLst>
      <p:ext uri="{BB962C8B-B14F-4D97-AF65-F5344CB8AC3E}">
        <p14:creationId xmlns:p14="http://schemas.microsoft.com/office/powerpoint/2010/main" val="2301799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1460627" y="0"/>
            <a:ext cx="6817610"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Seosed</a:t>
            </a:r>
            <a:endParaRPr lang="en-GB" altLang="en-US" sz="2700" b="1" dirty="0" smtClean="0">
              <a:latin typeface="Arial" panose="020B0604020202020204" pitchFamily="34" charset="0"/>
              <a:cs typeface="Arial" panose="020B0604020202020204" pitchFamily="34" charset="0"/>
            </a:endParaRPr>
          </a:p>
        </p:txBody>
      </p:sp>
      <p:sp>
        <p:nvSpPr>
          <p:cNvPr id="3" name="Rectangle 2"/>
          <p:cNvSpPr/>
          <p:nvPr/>
        </p:nvSpPr>
        <p:spPr>
          <a:xfrm>
            <a:off x="0" y="118373"/>
            <a:ext cx="5436096" cy="646331"/>
          </a:xfrm>
          <a:prstGeom prst="rect">
            <a:avLst/>
          </a:prstGeom>
          <a:solidFill>
            <a:schemeClr val="tx1"/>
          </a:solidFill>
        </p:spPr>
        <p:txBody>
          <a:bodyPr wrap="square">
            <a:spAutoFit/>
          </a:bodyPr>
          <a:lstStyle/>
          <a:p>
            <a:r>
              <a:rPr lang="et-EE" altLang="en-US" b="1" dirty="0">
                <a:solidFill>
                  <a:schemeClr val="bg1"/>
                </a:solidFill>
              </a:rPr>
              <a:t>Aastane soojuse erikulu hoonete kütteks ja sooja tarbevee ettevalmistamiseks</a:t>
            </a:r>
            <a:endParaRPr lang="en-US" b="1" dirty="0">
              <a:solidFill>
                <a:schemeClr val="bg1"/>
              </a:solidFill>
            </a:endParaRPr>
          </a:p>
        </p:txBody>
      </p:sp>
      <p:sp>
        <p:nvSpPr>
          <p:cNvPr id="6" name="Pealkiri 1"/>
          <p:cNvSpPr>
            <a:spLocks noGrp="1"/>
          </p:cNvSpPr>
          <p:nvPr>
            <p:ph type="title"/>
          </p:nvPr>
        </p:nvSpPr>
        <p:spPr>
          <a:xfrm>
            <a:off x="1187624" y="985233"/>
            <a:ext cx="7632848" cy="931599"/>
          </a:xfrm>
        </p:spPr>
        <p:txBody>
          <a:bodyPr/>
          <a:lstStyle/>
          <a:p>
            <a:pPr algn="just"/>
            <a:r>
              <a:rPr lang="et-EE" altLang="en-US" sz="2200" dirty="0" smtClean="0">
                <a:latin typeface="Arial" panose="020B0604020202020204" pitchFamily="34" charset="0"/>
                <a:cs typeface="Arial" panose="020B0604020202020204" pitchFamily="34" charset="0"/>
              </a:rPr>
              <a:t/>
            </a:r>
            <a:br>
              <a:rPr lang="et-EE" altLang="en-US" sz="2200" dirty="0" smtClean="0">
                <a:latin typeface="Arial" panose="020B0604020202020204" pitchFamily="34" charset="0"/>
                <a:cs typeface="Arial" panose="020B0604020202020204" pitchFamily="34" charset="0"/>
              </a:rPr>
            </a:br>
            <a:r>
              <a:rPr lang="et-EE" altLang="en-US" sz="2000" dirty="0"/>
              <a:t>Näide sõltuvuse kohta kuukeskmise välisõhu temperatuuri ja kuukeskmise tarbimisvõimsuse vahel. </a:t>
            </a:r>
            <a:r>
              <a:rPr lang="et-EE" altLang="en-US" sz="2000" b="1" i="1" dirty="0">
                <a:solidFill>
                  <a:srgbClr val="81003E"/>
                </a:solidFill>
              </a:rPr>
              <a:t>Reaalandmed. </a:t>
            </a:r>
            <a:r>
              <a:rPr lang="et-EE" altLang="en-US" sz="2000" b="1" dirty="0"/>
              <a:t>Puudulik reguleerimise tase.</a:t>
            </a:r>
            <a:endParaRPr lang="et-EE" altLang="en-US" sz="2200" b="1" dirty="0" smtClean="0">
              <a:solidFill>
                <a:schemeClr val="tx1"/>
              </a:solidFill>
              <a:latin typeface="Arial" panose="020B0604020202020204" pitchFamily="34" charset="0"/>
              <a:cs typeface="Arial" panose="020B0604020202020204" pitchFamily="34" charset="0"/>
            </a:endParaRPr>
          </a:p>
        </p:txBody>
      </p:sp>
      <p:graphicFrame>
        <p:nvGraphicFramePr>
          <p:cNvPr id="8" name="Object 6"/>
          <p:cNvGraphicFramePr>
            <a:graphicFrameLocks noChangeAspect="1"/>
          </p:cNvGraphicFramePr>
          <p:nvPr>
            <p:extLst>
              <p:ext uri="{D42A27DB-BD31-4B8C-83A1-F6EECF244321}">
                <p14:modId xmlns:p14="http://schemas.microsoft.com/office/powerpoint/2010/main" val="4099696738"/>
              </p:ext>
            </p:extLst>
          </p:nvPr>
        </p:nvGraphicFramePr>
        <p:xfrm>
          <a:off x="827585" y="2136446"/>
          <a:ext cx="8316416" cy="4460906"/>
        </p:xfrm>
        <a:graphic>
          <a:graphicData uri="http://schemas.openxmlformats.org/presentationml/2006/ole">
            <mc:AlternateContent xmlns:mc="http://schemas.openxmlformats.org/markup-compatibility/2006">
              <mc:Choice xmlns:v="urn:schemas-microsoft-com:vml" Requires="v">
                <p:oleObj spid="_x0000_s3077" name="Picture" r:id="rId3" imgW="8877960" imgH="4763160" progId="Word.Picture.8">
                  <p:embed/>
                </p:oleObj>
              </mc:Choice>
              <mc:Fallback>
                <p:oleObj name="Picture" r:id="rId3" imgW="8877960" imgH="4763160" progId="Word.Picture.8">
                  <p:embed/>
                  <p:pic>
                    <p:nvPicPr>
                      <p:cNvPr id="0" name=""/>
                      <p:cNvPicPr>
                        <a:picLocks noChangeAspect="1" noChangeArrowheads="1"/>
                      </p:cNvPicPr>
                      <p:nvPr/>
                    </p:nvPicPr>
                    <p:blipFill>
                      <a:blip r:embed="rId4"/>
                      <a:srcRect/>
                      <a:stretch>
                        <a:fillRect/>
                      </a:stretch>
                    </p:blipFill>
                    <p:spPr bwMode="auto">
                      <a:xfrm>
                        <a:off x="827585" y="2136446"/>
                        <a:ext cx="8316416" cy="446090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93007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2975</TotalTime>
  <Words>246</Words>
  <Application>Microsoft Office PowerPoint</Application>
  <PresentationFormat>On-screen Show (4:3)</PresentationFormat>
  <Paragraphs>71</Paragraphs>
  <Slides>14</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1" baseType="lpstr">
      <vt:lpstr>Arial</vt:lpstr>
      <vt:lpstr>Calibri</vt:lpstr>
      <vt:lpstr>Verdana</vt:lpstr>
      <vt:lpstr>Wingdings</vt:lpstr>
      <vt:lpstr>TTY_esitluse pohi_EST_2011</vt:lpstr>
      <vt:lpstr>Worksheet</vt:lpstr>
      <vt:lpstr>Picture</vt:lpstr>
      <vt:lpstr>EIS4120 – Soojus- ja külmavarustussüsteemid</vt:lpstr>
      <vt:lpstr>PowerPoint Presentation</vt:lpstr>
      <vt:lpstr>PowerPoint Presentation</vt:lpstr>
      <vt:lpstr>PowerPoint Presentation</vt:lpstr>
      <vt:lpstr>PowerPoint Presentation</vt:lpstr>
      <vt:lpstr>PowerPoint Presentation</vt:lpstr>
      <vt:lpstr>PowerPoint Presentation</vt:lpstr>
      <vt:lpstr>Näide lineaarse sõltuvuse kohta kuukeskmise tarbimisvõimsuse ja kuukeskmise välistemperatuuri vahel soojuseväljastuse korralikul reguleerimisel</vt:lpstr>
      <vt:lpstr> Näide sõltuvuse kohta kuukeskmise välisõhu temperatuuri ja kuukeskmise tarbimisvõimsuse vahel. Reaalandmed. Puudulik reguleerimise tase.</vt:lpstr>
      <vt:lpstr> Reaalandmetel baseeruv näide. Graafikut iseloomustab suur punktide hajuvus. Suurema kubatuuriga hoonete korral soojuse eritarbimine on mõnevõrra väiksem. Graafikul on esitatud ka interpolatsioonivõrrand  ligikaudse sõltuvuse kohta hoone kubatuuri ja soojuse eritarbe vahel.</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144</cp:revision>
  <dcterms:created xsi:type="dcterms:W3CDTF">2015-08-30T11:50:39Z</dcterms:created>
  <dcterms:modified xsi:type="dcterms:W3CDTF">2019-02-07T11:49:19Z</dcterms:modified>
</cp:coreProperties>
</file>