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1" r:id="rId3"/>
    <p:sldId id="373" r:id="rId4"/>
    <p:sldId id="374" r:id="rId5"/>
    <p:sldId id="317" r:id="rId6"/>
    <p:sldId id="375" r:id="rId7"/>
    <p:sldId id="363" r:id="rId8"/>
    <p:sldId id="376" r:id="rId9"/>
    <p:sldId id="378" r:id="rId10"/>
    <p:sldId id="379" r:id="rId11"/>
    <p:sldId id="380" r:id="rId12"/>
    <p:sldId id="381" r:id="rId13"/>
    <p:sldId id="382" r:id="rId14"/>
    <p:sldId id="383" r:id="rId15"/>
    <p:sldId id="384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81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34" autoAdjust="0"/>
  </p:normalViewPr>
  <p:slideViewPr>
    <p:cSldViewPr snapToObjects="1">
      <p:cViewPr varScale="1">
        <p:scale>
          <a:sx n="86" d="100"/>
          <a:sy n="86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1D4D8-849A-404C-B542-0517DD0A5D22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758F-B0D8-4D12-9E87-3AC4B19E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69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AA26-C538-4B04-A4C3-BD2DBE24BCA0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F475E-9CC6-4110-82B8-6FBE07D1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F475E-9CC6-4110-82B8-6FBE07D134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1" y="2130425"/>
            <a:ext cx="622799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1" y="3886200"/>
            <a:ext cx="622799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75627D-E058-4015-9EA9-5C935B562698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F1AF33B-44FF-4BFF-B466-AE1321940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5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67A1E9-8DE0-4A77-9C03-DF8989330A57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7E8F691-50B2-4FAF-89B3-55D7A1A74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02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D01632-E8B6-40BD-87DA-B4DD084BB5E5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98C40E8-20EA-48DB-B167-A939B6D5B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3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2527B4-89F9-4CBD-B72C-50C32EEF5671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4DCD6E6-323D-48F6-9EEB-97AEE9BB2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7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69AB9F-B30F-4653-B6F8-BC1F78563640}" type="datetime1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ADCFDE-71D7-4A6B-A752-0803A7B3F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04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36633E-EF4C-42EB-9E8E-BF612BABCDDB}" type="datetime1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FAFE61-D9D4-4753-AFB5-841D37653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45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B61CDF-AF83-4B4F-82DE-E1EE93E0CF34}" type="datetime1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C270BAB-574E-41F3-AB5D-CE2383C28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0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B6C656-3375-4887-8B99-A7ED8D03D908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71D3DA0-75F4-4C92-B1C7-04721D037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4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CFF803-969B-4EC6-8928-BB1390E2DDDB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293CEF-0958-45A4-A26A-D663550A1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0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pt_sisupohi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457200"/>
            <a:ext cx="62277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tiitlilaadi muutmiseks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905000"/>
            <a:ext cx="62277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juhtslaidi teksti laadide redigeerimiseks</a:t>
            </a:r>
          </a:p>
          <a:p>
            <a:pPr lvl="1"/>
            <a:r>
              <a:rPr lang="et-EE" altLang="en-US" smtClean="0"/>
              <a:t>Teine tase</a:t>
            </a:r>
          </a:p>
          <a:p>
            <a:pPr lvl="2"/>
            <a:r>
              <a:rPr lang="et-EE" altLang="en-US" smtClean="0"/>
              <a:t>Kolmas tase</a:t>
            </a:r>
          </a:p>
          <a:p>
            <a:pPr lvl="3"/>
            <a:r>
              <a:rPr lang="et-EE" altLang="en-US" smtClean="0"/>
              <a:t>Neljas tase</a:t>
            </a:r>
          </a:p>
          <a:p>
            <a:pPr lvl="4"/>
            <a:r>
              <a:rPr lang="et-EE" altLang="en-US" smtClean="0"/>
              <a:t>Viies tase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60" r:id="rId12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35400"/>
            <a:ext cx="7056784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t-EE" sz="2400" dirty="0" smtClean="0">
                <a:ea typeface="+mn-ea"/>
              </a:rPr>
              <a:t>Loengu konspekt </a:t>
            </a:r>
            <a:r>
              <a:rPr lang="et-EE" sz="2400" dirty="0">
                <a:ea typeface="+mn-ea"/>
              </a:rPr>
              <a:t>8</a:t>
            </a:r>
            <a:r>
              <a:rPr lang="et-EE" sz="2400" dirty="0" smtClean="0">
                <a:ea typeface="+mn-ea"/>
              </a:rPr>
              <a:t>. Kütteks vajalik võimsus</a:t>
            </a:r>
            <a:endParaRPr lang="en-US" sz="2400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t-EE" alt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EIS4120 – Soojus- ja külmavarustussüsteemid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0" y="1635224"/>
            <a:ext cx="9144695" cy="4674096"/>
          </a:xfrm>
          <a:solidFill>
            <a:schemeClr val="bg1"/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Hoone soojuslik ajakonstant iseloomustab 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tema soojuse akumulatsioonivõimet, ajakonstandi mõistet saab kasutada hoones toimuva siirdeprotsessi arvutamisel kui eeldada teatud astmelise häiringu teket.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Projekteerimisnormatiiv EPN18 annab järgneva määratluse selle kohta: </a:t>
            </a: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hoone soojuslik ajakonstant on hoone soojusmahtuvuse kasuliku (efektiivse) osa suhe summaarsetesse soojuskadudesse ja ta 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iseloomustab  hoone jahtumise kiirust </a:t>
            </a:r>
            <a:r>
              <a:rPr lang="et-EE" altLang="en-US" sz="2400" b="1" i="1" dirty="0" err="1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välistemperatuuri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suhtes, tema ühikuks on tund. </a:t>
            </a:r>
            <a:endParaRPr lang="et-EE" altLang="en-US" sz="2200" b="1" i="1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9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0" y="1635224"/>
            <a:ext cx="9144695" cy="4674096"/>
          </a:xfrm>
          <a:solidFill>
            <a:schemeClr val="bg1"/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Hoone soojuslik ajakonstant on hoone soojusliku inertsi mõõtarvuks, 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mida suurem on soojuslik ajakonstant, seda aeglasemaks osutuvad selles toimuvad siirdeprotsessid.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Mida suurem on hoone soojuslik ajakonstant, seda rohkem silutakse hoone soojusakumulatsiooni võime tagajärjel </a:t>
            </a:r>
            <a:r>
              <a:rPr lang="et-EE" altLang="en-US" sz="2400" b="1" i="1" dirty="0" err="1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välistingimuste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kiired muutused ja ebatäpsused ruumidesse suunatava soojushulga reguleerimisel.</a:t>
            </a:r>
          </a:p>
        </p:txBody>
      </p:sp>
    </p:spTree>
    <p:extLst>
      <p:ext uri="{BB962C8B-B14F-4D97-AF65-F5344CB8AC3E}">
        <p14:creationId xmlns:p14="http://schemas.microsoft.com/office/powerpoint/2010/main" val="376734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-695" y="1412776"/>
            <a:ext cx="9144695" cy="5328592"/>
          </a:xfrm>
          <a:solidFill>
            <a:schemeClr val="bg1"/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EPN 18 jagab hooned soojuslike ajakonstantide järgi kolme gruppi: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1). </a:t>
            </a:r>
            <a:r>
              <a:rPr lang="et-EE" altLang="en-US" sz="2400" b="1" i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madala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soojuspüsivusega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(soojuseakumulatsioonivõimega) hooned, ajakonstant: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τ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 = 40..100 h;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2). </a:t>
            </a:r>
            <a:r>
              <a:rPr lang="et-EE" altLang="en-US" sz="2400" b="1" i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keskmise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soojuspüsivusega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hooned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ajakonstant: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	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τ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 = 100...200 h;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3). </a:t>
            </a:r>
            <a:r>
              <a:rPr lang="et-EE" altLang="en-US" sz="2400" b="1" i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kõrge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soojuspüsivusega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hooned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ajakonstant: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	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τ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 &gt; 200 h. </a:t>
            </a:r>
          </a:p>
        </p:txBody>
      </p:sp>
    </p:spTree>
    <p:extLst>
      <p:ext uri="{BB962C8B-B14F-4D97-AF65-F5344CB8AC3E}">
        <p14:creationId xmlns:p14="http://schemas.microsoft.com/office/powerpoint/2010/main" val="278241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2"/>
          <p:cNvSpPr>
            <a:spLocks noGrp="1"/>
          </p:cNvSpPr>
          <p:nvPr>
            <p:ph idx="1"/>
          </p:nvPr>
        </p:nvSpPr>
        <p:spPr>
          <a:xfrm>
            <a:off x="250825" y="1341114"/>
            <a:ext cx="8893175" cy="4680174"/>
          </a:xfrm>
          <a:solidFill>
            <a:schemeClr val="bg1"/>
          </a:solidFill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Esimesse gruppi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kuuluvad valdavalt enne 1990. aastat ehitatud mitmekorruselised hooned, mille </a:t>
            </a:r>
            <a:r>
              <a:rPr lang="et-EE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välispiirete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U-arv on kõrge ja ventilatsioonil puudub soojusetagastus,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Teise gruppi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kuuluvad  pereelamud ja mitmekorruselised hooned, mille </a:t>
            </a:r>
            <a:r>
              <a:rPr lang="et-EE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välispiirded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on iseloomustatavad kaasaegsete hoonete U-arvudega, välisseinad on suhteliselt tihedad (väikese infiltratsiooniga), kuid  ventilatsioonil puudub soojusetagastus. 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Kolmanda grupi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moodustavad hooned , mille </a:t>
            </a:r>
            <a:r>
              <a:rPr lang="et-EE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välispiirded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on iseloomustatavad tänapäevasel tasemel U-arvudega ja mille ventilatsioonil on olemas soojusetagastus. 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6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" y="1451568"/>
            <a:ext cx="9139100" cy="536180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Pealkiri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768752" cy="1143000"/>
          </a:xfrm>
        </p:spPr>
        <p:txBody>
          <a:bodyPr/>
          <a:lstStyle/>
          <a:p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Välisõhu arvutuslikud temperatuurid sõltuvana hoone soojuslikust ajakonstandist (kui </a:t>
            </a:r>
            <a:r>
              <a:rPr lang="et-EE" alt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Δt</a:t>
            </a:r>
            <a:r>
              <a:rPr lang="et-EE" altLang="en-US" sz="22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=4,0  </a:t>
            </a:r>
            <a:r>
              <a:rPr lang="et-EE" alt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380948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ru-RU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СНИП </a:t>
            </a:r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vs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1259632" y="981075"/>
            <a:ext cx="7884368" cy="3810000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On olemas põhimõtteline erinevus välisõhu arvutusliku temperatuuri valikul nõukogude ajal kasutatud metoodika  ja Eesti Projekteerimisnormatiivi EPN 18 metoodika järgi. </a:t>
            </a:r>
          </a:p>
          <a:p>
            <a:pPr>
              <a:buSzPct val="100000"/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None/>
            </a:pPr>
            <a:r>
              <a:rPr lang="et-EE" altLang="en-US" sz="24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Nõukogude aegne metoodika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andis  välisõhu arvutusliku temperatuuri ainult antud paikkonna kliimatingimuste järgi, lähtudes antud paikkonnas esinenud madalaimast viie üksteisele järgneva ööpäeva keskmisest temperatuurist</a:t>
            </a: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  <a:buFont typeface="Wingdings" panose="05000000000000000000" pitchFamily="2" charset="2"/>
              <a:buNone/>
            </a:pPr>
            <a:r>
              <a:rPr lang="et-EE" altLang="en-US" sz="2400" b="1" i="1" u="sng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EPN 18 metoodika</a:t>
            </a:r>
            <a:r>
              <a:rPr lang="et-EE" altLang="en-US" sz="2400" b="1" i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seob välisõhu arvutusliku  temperatuuri ka hoone soojuspüsivusega (soojuse akumulatsioonivõimega).</a:t>
            </a:r>
            <a:endParaRPr lang="et-EE" altLang="en-US" sz="2200" b="1" i="1" dirty="0" smtClean="0">
              <a:solidFill>
                <a:srgbClr val="A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63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2"/>
          <p:cNvSpPr>
            <a:spLocks noGrp="1"/>
          </p:cNvSpPr>
          <p:nvPr>
            <p:ph idx="1"/>
          </p:nvPr>
        </p:nvSpPr>
        <p:spPr>
          <a:xfrm>
            <a:off x="1259631" y="1268413"/>
            <a:ext cx="7884369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Kütteseadmete võimsuse valikul on olulised paljud tegurid: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hoone konstruktiivne lahendus,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piirdetarindite pindalad ja nende soojusläbikande tegurid (U-arvud),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soovitav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siseõhu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temperatuur,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välisõhu arvutuslik temperatuur.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811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1064042" y="915144"/>
            <a:ext cx="7234629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Välisõhu temperatuur on teatavasti ajaliselt muutuv suurus.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Samas, vajalik küttevõimsus sõltub temperatuuride vahest hoone sees ja õues.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b="1" i="1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Küttesüsteemide projekteerimisel on vaja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lähtuda välisõhu arvutuslikust temperatuurist.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Küttesüsteeme tavaliselt ei projekteerita antud paikkonnas esinenud ekstreemselt madalale temperatuurile, kuna ekstreemselt madalad temperatuurid  esinevad harva ja lühiajaliselt.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590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2"/>
          <p:cNvSpPr>
            <a:spLocks noGrp="1"/>
          </p:cNvSpPr>
          <p:nvPr>
            <p:ph idx="1"/>
          </p:nvPr>
        </p:nvSpPr>
        <p:spPr>
          <a:xfrm>
            <a:off x="1220814" y="1772816"/>
            <a:ext cx="7923186" cy="2520280"/>
          </a:xfrm>
          <a:solidFill>
            <a:schemeClr val="tx1"/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Välisõhu arvutuslik temperatuur – see on talvine välisõhu temperatuur antud paikkonnas, mille puhul ruumide </a:t>
            </a:r>
            <a:r>
              <a:rPr lang="et-EE" alt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sisetemperatuur</a:t>
            </a:r>
            <a:r>
              <a:rPr lang="et-EE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 ekstreemsetel madalaimatel välisõhu temperatuuridel  ei tohi, võrrelduna arvutuslike </a:t>
            </a:r>
            <a:r>
              <a:rPr lang="et-EE" alt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sisetemperatuuridega</a:t>
            </a:r>
            <a:r>
              <a:rPr lang="et-EE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langeda rohkem kui 2,5 </a:t>
            </a:r>
            <a:r>
              <a:rPr lang="et-EE" altLang="en-US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või 4,0 </a:t>
            </a:r>
            <a:r>
              <a:rPr lang="et-EE" altLang="en-US" sz="2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49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944648" y="1268412"/>
            <a:ext cx="7849567" cy="547295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Eestis ei ole siiani veel üheselt juurdunud praktikat välisõhu arvutusliku temperatuuri valikuks.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Kasutatakse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kahte erinevat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lähenemisviisi: 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nõukogude ajast jäänud lihtsustatud  lähenemist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arvutusliku välisõhu temperatuuri valikule ja 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uut Eestis väljatöötatud projekteerimisnormide kohast lähenemist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arvutusliku </a:t>
            </a:r>
            <a:r>
              <a:rPr lang="et-EE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välistemperatuuri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valikule. (Eesti Projekteerimisnormid EPN 18). </a:t>
            </a:r>
          </a:p>
        </p:txBody>
      </p:sp>
    </p:spTree>
    <p:extLst>
      <p:ext uri="{BB962C8B-B14F-4D97-AF65-F5344CB8AC3E}">
        <p14:creationId xmlns:p14="http://schemas.microsoft.com/office/powerpoint/2010/main" val="34793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0" y="765174"/>
            <a:ext cx="9144000" cy="6092825"/>
          </a:xfrm>
          <a:solidFill>
            <a:schemeClr val="bg1"/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Nõukogude Liidus kehtinud projekteerimiseeskirjad (СНИП – projekteerimisnormid ja eeskirjad) sätestasid üheselt arvutusliku välisõhu temperatuuri Nõukogude Liidu linnadele, sõltuvana piirkonna kliima­tingimustest.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2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Välisõhu arvutusliku temperatuuri määramisel kütte tagamiseks oli lähtutud antud paikkonnas esinenud madalaimast keskmisest välisõhu temperatuurist viie üksteisele järgnenud ööpäeva jooksul.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 СНИП-</a:t>
            </a:r>
            <a:r>
              <a:rPr lang="et-EE" alt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väljapakutud välisõhu arvutuslikud temperatuurid määrati kliimaandmete statistilise töötluse järgi.  Sama metoodika järelkajana on arvutuslikud välisõhu temperatuurid, kütteperioodide kestvused ja kütteperioodi keskmised välisõhu temperatuurid </a:t>
            </a:r>
            <a:r>
              <a:rPr lang="fi-FI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Eesti linnadele ja maakondadele esitatud järgnevalt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3767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Näitarvud (</a:t>
            </a:r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СНИП</a:t>
            </a:r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0594"/>
            <a:ext cx="8592786" cy="5997406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9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0" y="764704"/>
            <a:ext cx="9143999" cy="5472955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Normatiivdokumendis “Hoonete kütte projekteerimine.  Eesti projekteerimisnormid EPN 18” on kasutatud mõnevõrra teistsugust lähenemisviisi arvutusliku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välistemperatuuri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määramisele. Selles normatiivdokumendis on välisõhu arvutusliku temperatuuri määramisel arvestatud kolme teguri koosmõjuga: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1).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hoonete 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soojusfüüsikalised parameetrid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s.o. hoone soojuspüsivus (soojuse akumulatsioonivõime), väljendatuna tema soojusliku ajakonstandi kaudu;</a:t>
            </a:r>
          </a:p>
          <a:p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2).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meteoroloogilised 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tegurid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välisõhu ekstreemne madalaim temperatuur antud paikkonnas;</a:t>
            </a:r>
          </a:p>
          <a:p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3).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soojusliku 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mugavuse parameetrid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– maksimaalne lubatav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siseõhu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temperatuuri langus külmema perioodi kestel. </a:t>
            </a:r>
          </a:p>
        </p:txBody>
      </p:sp>
    </p:spTree>
    <p:extLst>
      <p:ext uri="{BB962C8B-B14F-4D97-AF65-F5344CB8AC3E}">
        <p14:creationId xmlns:p14="http://schemas.microsoft.com/office/powerpoint/2010/main" val="23017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Määramine EPN 18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0" y="1412429"/>
            <a:ext cx="9143999" cy="5472955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Sõltuvalt hoonetüübist, on lubatavad kaks erinevat võimalikku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siseõhu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temperatuuri langust külmima perioodi kestel, võrrelduna Eesti Projekteerimisnormis EPN 12.2 “Sisekliima” lubatud ruumiõhu temperatuuri alumise piiriga: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Δt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=2,5 </a:t>
            </a:r>
            <a:r>
              <a:rPr lang="et-EE" altLang="en-US" sz="2400" b="1" i="1" baseline="30000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C: </a:t>
            </a:r>
            <a:r>
              <a:rPr lang="et-EE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haiglad, raamatukogud, hotellid, õppeasutused, lasteaiad jt. analoogse otstarbega  hooned</a:t>
            </a:r>
            <a:r>
              <a:rPr lang="et-EE" alt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t-EE" altLang="en-US" sz="2400" b="1" i="1" dirty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Δt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=4,0  </a:t>
            </a:r>
            <a:r>
              <a:rPr lang="et-EE" altLang="en-US" sz="2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C: kõik ülejäänud hoonetüübid, sh. elamud.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Y_esitluse pohi_EST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Presentatsiooni_pohi_EST</Template>
  <TotalTime>2937</TotalTime>
  <Words>198</Words>
  <Application>Microsoft Office PowerPoint</Application>
  <PresentationFormat>On-screen Show (4:3)</PresentationFormat>
  <Paragraphs>73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Verdana</vt:lpstr>
      <vt:lpstr>Wingdings</vt:lpstr>
      <vt:lpstr>TTY_esitluse pohi_EST_2011</vt:lpstr>
      <vt:lpstr>EIS4120 – Soojus- ja külmavarustussüsteemid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Välisõhu arvutuslikud temperatuurid sõltuvana hoone soojuslikust ajakonstandist (kui Δts =4,0  oC)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139</cp:revision>
  <dcterms:created xsi:type="dcterms:W3CDTF">2015-08-30T11:50:39Z</dcterms:created>
  <dcterms:modified xsi:type="dcterms:W3CDTF">2019-02-07T11:48:41Z</dcterms:modified>
</cp:coreProperties>
</file>