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5"/>
  </p:notesMasterIdLst>
  <p:handoutMasterIdLst>
    <p:handoutMasterId r:id="rId16"/>
  </p:handoutMasterIdLst>
  <p:sldIdLst>
    <p:sldId id="256" r:id="rId2"/>
    <p:sldId id="291" r:id="rId3"/>
    <p:sldId id="317" r:id="rId4"/>
    <p:sldId id="363" r:id="rId5"/>
    <p:sldId id="365" r:id="rId6"/>
    <p:sldId id="364" r:id="rId7"/>
    <p:sldId id="366" r:id="rId8"/>
    <p:sldId id="367" r:id="rId9"/>
    <p:sldId id="368" r:id="rId10"/>
    <p:sldId id="369" r:id="rId11"/>
    <p:sldId id="370" r:id="rId12"/>
    <p:sldId id="371" r:id="rId13"/>
    <p:sldId id="372" r:id="rId1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003E"/>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34" autoAdjust="0"/>
  </p:normalViewPr>
  <p:slideViewPr>
    <p:cSldViewPr snapToObjects="1">
      <p:cViewPr varScale="1">
        <p:scale>
          <a:sx n="86" d="100"/>
          <a:sy n="86"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31D4D8-849A-404C-B542-0517DD0A5D22}" type="datetimeFigureOut">
              <a:rPr lang="en-US" smtClean="0"/>
              <a:t>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09758F-B0D8-4D12-9E87-3AC4B19E14AE}" type="slidenum">
              <a:rPr lang="en-US" smtClean="0"/>
              <a:t>‹#›</a:t>
            </a:fld>
            <a:endParaRPr lang="en-US"/>
          </a:p>
        </p:txBody>
      </p:sp>
    </p:spTree>
    <p:extLst>
      <p:ext uri="{BB962C8B-B14F-4D97-AF65-F5344CB8AC3E}">
        <p14:creationId xmlns:p14="http://schemas.microsoft.com/office/powerpoint/2010/main" val="3229769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0AA26-C538-4B04-A4C3-BD2DBE24BCA0}" type="datetimeFigureOut">
              <a:rPr lang="en-US" smtClean="0"/>
              <a:t>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F475E-9CC6-4110-82B8-6FBE07D1340A}" type="slidenum">
              <a:rPr lang="en-US" smtClean="0"/>
              <a:t>‹#›</a:t>
            </a:fld>
            <a:endParaRPr lang="en-US"/>
          </a:p>
        </p:txBody>
      </p:sp>
    </p:spTree>
    <p:extLst>
      <p:ext uri="{BB962C8B-B14F-4D97-AF65-F5344CB8AC3E}">
        <p14:creationId xmlns:p14="http://schemas.microsoft.com/office/powerpoint/2010/main" val="17599773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F475E-9CC6-4110-82B8-6FBE07D1340A}" type="slidenum">
              <a:rPr lang="en-US" smtClean="0"/>
              <a:t>1</a:t>
            </a:fld>
            <a:endParaRPr lang="en-US"/>
          </a:p>
        </p:txBody>
      </p:sp>
    </p:spTree>
    <p:extLst>
      <p:ext uri="{BB962C8B-B14F-4D97-AF65-F5344CB8AC3E}">
        <p14:creationId xmlns:p14="http://schemas.microsoft.com/office/powerpoint/2010/main" val="774911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76401" y="2130425"/>
            <a:ext cx="6227999"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676401" y="3886200"/>
            <a:ext cx="6227999"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14846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B75627D-E058-4015-9EA9-5C935B562698}"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F1AF33B-44FF-4BFF-B466-AE13219401A1}" type="slidenum">
              <a:rPr lang="en-US" altLang="en-US"/>
              <a:pPr/>
              <a:t>‹#›</a:t>
            </a:fld>
            <a:endParaRPr lang="en-US" altLang="en-US"/>
          </a:p>
        </p:txBody>
      </p:sp>
    </p:spTree>
    <p:extLst>
      <p:ext uri="{BB962C8B-B14F-4D97-AF65-F5344CB8AC3E}">
        <p14:creationId xmlns:p14="http://schemas.microsoft.com/office/powerpoint/2010/main" val="69657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D67A1E9-8DE0-4A77-9C03-DF8989330A57}"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7E8F691-50B2-4FAF-89B3-55D7A1A745D2}" type="slidenum">
              <a:rPr lang="en-US" altLang="en-US"/>
              <a:pPr/>
              <a:t>‹#›</a:t>
            </a:fld>
            <a:endParaRPr lang="en-US" altLang="en-US"/>
          </a:p>
        </p:txBody>
      </p:sp>
    </p:spTree>
    <p:extLst>
      <p:ext uri="{BB962C8B-B14F-4D97-AF65-F5344CB8AC3E}">
        <p14:creationId xmlns:p14="http://schemas.microsoft.com/office/powerpoint/2010/main" val="3867020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9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96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CD01632-E8B6-40BD-87DA-B4DD084BB5E5}"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98C40E8-20EA-48DB-B167-A939B6D5BFAC}" type="slidenum">
              <a:rPr lang="en-US" altLang="en-US"/>
              <a:pPr/>
              <a:t>‹#›</a:t>
            </a:fld>
            <a:endParaRPr lang="en-US" altLang="en-US"/>
          </a:p>
        </p:txBody>
      </p:sp>
    </p:spTree>
    <p:extLst>
      <p:ext uri="{BB962C8B-B14F-4D97-AF65-F5344CB8AC3E}">
        <p14:creationId xmlns:p14="http://schemas.microsoft.com/office/powerpoint/2010/main" val="93632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F2527B4-89F9-4CBD-B72C-50C32EEF5671}"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4DCD6E6-323D-48F6-9EEB-97AEE9BB2833}" type="slidenum">
              <a:rPr lang="en-US" altLang="en-US"/>
              <a:pPr/>
              <a:t>‹#›</a:t>
            </a:fld>
            <a:endParaRPr lang="en-US" altLang="en-US"/>
          </a:p>
        </p:txBody>
      </p:sp>
    </p:spTree>
    <p:extLst>
      <p:ext uri="{BB962C8B-B14F-4D97-AF65-F5344CB8AC3E}">
        <p14:creationId xmlns:p14="http://schemas.microsoft.com/office/powerpoint/2010/main" val="328772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C69AB9F-B30F-4653-B6F8-BC1F78563640}" type="datetime1">
              <a:rPr lang="en-US" smtClean="0"/>
              <a:t>2/7/2019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9ADCFDE-71D7-4A6B-A752-0803A7B3FC5A}" type="slidenum">
              <a:rPr lang="en-US" altLang="en-US"/>
              <a:pPr/>
              <a:t>‹#›</a:t>
            </a:fld>
            <a:endParaRPr lang="en-US" altLang="en-US"/>
          </a:p>
        </p:txBody>
      </p:sp>
    </p:spTree>
    <p:extLst>
      <p:ext uri="{BB962C8B-B14F-4D97-AF65-F5344CB8AC3E}">
        <p14:creationId xmlns:p14="http://schemas.microsoft.com/office/powerpoint/2010/main" val="2693043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36633E-EF4C-42EB-9E8E-BF612BABCDDB}" type="datetime1">
              <a:rPr lang="en-US" smtClean="0"/>
              <a:t>2/7/2019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6FAFE61-D9D4-4753-AFB5-841D3765356D}" type="slidenum">
              <a:rPr lang="en-US" altLang="en-US"/>
              <a:pPr/>
              <a:t>‹#›</a:t>
            </a:fld>
            <a:endParaRPr lang="en-US" altLang="en-US"/>
          </a:p>
        </p:txBody>
      </p:sp>
    </p:spTree>
    <p:extLst>
      <p:ext uri="{BB962C8B-B14F-4D97-AF65-F5344CB8AC3E}">
        <p14:creationId xmlns:p14="http://schemas.microsoft.com/office/powerpoint/2010/main" val="332945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AB61CDF-AF83-4B4F-82DE-E1EE93E0CF34}" type="datetime1">
              <a:rPr lang="en-US" smtClean="0"/>
              <a:t>2/7/2019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C270BAB-574E-41F3-AB5D-CE2383C28144}" type="slidenum">
              <a:rPr lang="en-US" altLang="en-US"/>
              <a:pPr/>
              <a:t>‹#›</a:t>
            </a:fld>
            <a:endParaRPr lang="en-US" altLang="en-US"/>
          </a:p>
        </p:txBody>
      </p:sp>
    </p:spTree>
    <p:extLst>
      <p:ext uri="{BB962C8B-B14F-4D97-AF65-F5344CB8AC3E}">
        <p14:creationId xmlns:p14="http://schemas.microsoft.com/office/powerpoint/2010/main" val="216502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0B6C656-3375-4887-8B99-A7ED8D03D908}"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371D3DA0-75F4-4C92-B1C7-04721D037218}" type="slidenum">
              <a:rPr lang="en-US" altLang="en-US"/>
              <a:pPr/>
              <a:t>‹#›</a:t>
            </a:fld>
            <a:endParaRPr lang="en-US" altLang="en-US"/>
          </a:p>
        </p:txBody>
      </p:sp>
    </p:spTree>
    <p:extLst>
      <p:ext uri="{BB962C8B-B14F-4D97-AF65-F5344CB8AC3E}">
        <p14:creationId xmlns:p14="http://schemas.microsoft.com/office/powerpoint/2010/main" val="196240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F7CFF803-969B-4EC6-8928-BB1390E2DDDB}"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8293CEF-0958-45A4-A26A-D663550A1871}" type="slidenum">
              <a:rPr lang="en-US" altLang="en-US"/>
              <a:pPr/>
              <a:t>‹#›</a:t>
            </a:fld>
            <a:endParaRPr lang="en-US" altLang="en-US"/>
          </a:p>
        </p:txBody>
      </p:sp>
    </p:spTree>
    <p:extLst>
      <p:ext uri="{BB962C8B-B14F-4D97-AF65-F5344CB8AC3E}">
        <p14:creationId xmlns:p14="http://schemas.microsoft.com/office/powerpoint/2010/main" val="339308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ppt_sisupohi.gi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1676400" y="457200"/>
            <a:ext cx="6227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n-US" smtClean="0"/>
              <a:t>Klõpsake tiitlilaadi muutmiseks</a:t>
            </a:r>
            <a:endParaRPr lang="en-US" altLang="en-US" smtClean="0"/>
          </a:p>
        </p:txBody>
      </p:sp>
      <p:sp>
        <p:nvSpPr>
          <p:cNvPr id="1028" name="Text Placeholder 2"/>
          <p:cNvSpPr>
            <a:spLocks noGrp="1"/>
          </p:cNvSpPr>
          <p:nvPr>
            <p:ph type="body" idx="1"/>
          </p:nvPr>
        </p:nvSpPr>
        <p:spPr bwMode="auto">
          <a:xfrm>
            <a:off x="1676400" y="1905000"/>
            <a:ext cx="622776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n-US" smtClean="0"/>
              <a:t>Klõpsake juhtslaidi teksti laadide redigeerimiseks</a:t>
            </a:r>
          </a:p>
          <a:p>
            <a:pPr lvl="1"/>
            <a:r>
              <a:rPr lang="et-EE" altLang="en-US" smtClean="0"/>
              <a:t>Teine tase</a:t>
            </a:r>
          </a:p>
          <a:p>
            <a:pPr lvl="2"/>
            <a:r>
              <a:rPr lang="et-EE" altLang="en-US" smtClean="0"/>
              <a:t>Kolmas tase</a:t>
            </a:r>
          </a:p>
          <a:p>
            <a:pPr lvl="3"/>
            <a:r>
              <a:rPr lang="et-EE" altLang="en-US" smtClean="0"/>
              <a:t>Neljas tase</a:t>
            </a:r>
          </a:p>
          <a:p>
            <a:pPr lvl="4"/>
            <a:r>
              <a:rPr lang="et-EE" altLang="en-US" smtClean="0"/>
              <a:t>Viies tase</a:t>
            </a:r>
            <a:endParaRPr lang="en-US" altLang="en-US" smtClean="0"/>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60" r:id="rId12"/>
  </p:sldLayoutIdLst>
  <p:hf hdr="0" ftr="0"/>
  <p:txStyles>
    <p:title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p:titleStyle>
    <p:body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3835400"/>
            <a:ext cx="6624736" cy="1752600"/>
          </a:xfrm>
        </p:spPr>
        <p:txBody>
          <a:bodyPr rtlCol="0">
            <a:normAutofit/>
          </a:bodyPr>
          <a:lstStyle/>
          <a:p>
            <a:pPr eaLnBrk="1" fontAlgn="auto" hangingPunct="1">
              <a:spcAft>
                <a:spcPts val="0"/>
              </a:spcAft>
              <a:defRPr/>
            </a:pPr>
            <a:r>
              <a:rPr lang="et-EE" sz="2400" dirty="0" smtClean="0">
                <a:ea typeface="+mn-ea"/>
              </a:rPr>
              <a:t>Loengu konspekt </a:t>
            </a:r>
            <a:r>
              <a:rPr lang="et-EE" sz="2400" dirty="0">
                <a:ea typeface="+mn-ea"/>
              </a:rPr>
              <a:t>7</a:t>
            </a:r>
            <a:r>
              <a:rPr lang="et-EE" sz="2400" dirty="0" smtClean="0">
                <a:ea typeface="+mn-ea"/>
              </a:rPr>
              <a:t>. Küttekarakteristikad</a:t>
            </a:r>
            <a:endParaRPr lang="en-US" sz="2400" dirty="0">
              <a:ea typeface="+mn-ea"/>
            </a:endParaRPr>
          </a:p>
        </p:txBody>
      </p:sp>
      <p:sp>
        <p:nvSpPr>
          <p:cNvPr id="5" name="Title 1"/>
          <p:cNvSpPr>
            <a:spLocks noGrp="1"/>
          </p:cNvSpPr>
          <p:nvPr>
            <p:ph type="ctr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eaLnBrk="1" hangingPunct="1"/>
            <a:r>
              <a:rPr lang="et-EE" altLang="en-US" sz="3500" dirty="0" smtClean="0">
                <a:latin typeface="Arial" panose="020B0604020202020204" pitchFamily="34" charset="0"/>
                <a:cs typeface="Arial" panose="020B0604020202020204" pitchFamily="34" charset="0"/>
              </a:rPr>
              <a:t>EIS4120 – Soojus- ja külmavarustussüsteemid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6" name="Rectangle 5"/>
          <p:cNvSpPr/>
          <p:nvPr/>
        </p:nvSpPr>
        <p:spPr>
          <a:xfrm>
            <a:off x="5015511" y="539388"/>
            <a:ext cx="3300905" cy="369332"/>
          </a:xfrm>
          <a:prstGeom prst="rect">
            <a:avLst/>
          </a:prstGeom>
          <a:solidFill>
            <a:schemeClr val="tx1"/>
          </a:solidFill>
        </p:spPr>
        <p:txBody>
          <a:bodyPr wrap="none">
            <a:spAutoFit/>
          </a:bodyPr>
          <a:lstStyle/>
          <a:p>
            <a:pPr algn="r"/>
            <a:r>
              <a:rPr lang="et-EE" dirty="0" smtClean="0">
                <a:solidFill>
                  <a:schemeClr val="bg1"/>
                </a:solidFill>
              </a:rPr>
              <a:t>Kütteenergia vajaduse arvutus</a:t>
            </a:r>
            <a:endParaRPr lang="en-US" dirty="0">
              <a:solidFill>
                <a:schemeClr val="bg1"/>
              </a:solidFill>
            </a:endParaRPr>
          </a:p>
        </p:txBody>
      </p:sp>
      <p:sp>
        <p:nvSpPr>
          <p:cNvPr id="12" name="Sisu kohatäide 2"/>
          <p:cNvSpPr>
            <a:spLocks noGrp="1"/>
          </p:cNvSpPr>
          <p:nvPr>
            <p:ph idx="1"/>
          </p:nvPr>
        </p:nvSpPr>
        <p:spPr>
          <a:xfrm>
            <a:off x="1187623" y="1268413"/>
            <a:ext cx="7434089" cy="3810000"/>
          </a:xfrm>
        </p:spPr>
        <p:txBody>
          <a:bodyPr/>
          <a:lstStyle/>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Olukord käsiraamatust võetud küttekarakteristikute väärtuste kasutamisel on komplitseeritud.</a:t>
            </a: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Formaalselt võttes </a:t>
            </a:r>
            <a:r>
              <a:rPr lang="et-EE" altLang="en-US" sz="2400" b="1" i="1" dirty="0" smtClean="0">
                <a:solidFill>
                  <a:srgbClr val="81003E"/>
                </a:solidFill>
                <a:latin typeface="Arial" panose="020B0604020202020204" pitchFamily="34" charset="0"/>
                <a:cs typeface="Arial" panose="020B0604020202020204" pitchFamily="34" charset="0"/>
              </a:rPr>
              <a:t>peaksid kõik ühesuguse kubatuuriga elamud selle metoodika kohaselt nõudma ühesugust võimsust kütte tagamiseks ja ka aastane soojusetarve peaks osutuma samaks, sõltumatuna sellest, milline on hoone konstruktsioon, millises olukorras on hoonekarp ja millises olukorras on hoones kasutatavad tehnilised seadmed.</a:t>
            </a: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787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6" name="Rectangle 5"/>
          <p:cNvSpPr/>
          <p:nvPr/>
        </p:nvSpPr>
        <p:spPr>
          <a:xfrm>
            <a:off x="6785228" y="539388"/>
            <a:ext cx="1531188" cy="369332"/>
          </a:xfrm>
          <a:prstGeom prst="rect">
            <a:avLst/>
          </a:prstGeom>
          <a:solidFill>
            <a:schemeClr val="tx1"/>
          </a:solidFill>
        </p:spPr>
        <p:txBody>
          <a:bodyPr wrap="none">
            <a:spAutoFit/>
          </a:bodyPr>
          <a:lstStyle/>
          <a:p>
            <a:pPr algn="r"/>
            <a:r>
              <a:rPr lang="et-EE" dirty="0" smtClean="0">
                <a:solidFill>
                  <a:schemeClr val="bg1"/>
                </a:solidFill>
              </a:rPr>
              <a:t>Arvutusnäide</a:t>
            </a:r>
            <a:endParaRPr lang="en-US" dirty="0">
              <a:solidFill>
                <a:schemeClr val="bg1"/>
              </a:solidFill>
            </a:endParaRPr>
          </a:p>
        </p:txBody>
      </p:sp>
      <p:sp>
        <p:nvSpPr>
          <p:cNvPr id="12" name="Sisu kohatäide 2"/>
          <p:cNvSpPr>
            <a:spLocks noGrp="1"/>
          </p:cNvSpPr>
          <p:nvPr>
            <p:ph idx="1"/>
          </p:nvPr>
        </p:nvSpPr>
        <p:spPr>
          <a:xfrm>
            <a:off x="1187623" y="1268413"/>
            <a:ext cx="7434089" cy="3810000"/>
          </a:xfrm>
        </p:spPr>
        <p:txBody>
          <a:bodyPr/>
          <a:lstStyle/>
          <a:p>
            <a:pPr>
              <a:buFont typeface="Wingdings" panose="05000000000000000000" pitchFamily="2" charset="2"/>
              <a:buNone/>
            </a:pPr>
            <a:r>
              <a:rPr lang="et-EE" altLang="en-US" sz="2400" dirty="0">
                <a:latin typeface="Arial" panose="020B0604020202020204" pitchFamily="34" charset="0"/>
                <a:cs typeface="Arial" panose="020B0604020202020204" pitchFamily="34" charset="0"/>
              </a:rPr>
              <a:t>T</a:t>
            </a:r>
            <a:r>
              <a:rPr lang="et-EE" altLang="en-US" sz="2400" dirty="0" smtClean="0">
                <a:latin typeface="Arial" panose="020B0604020202020204" pitchFamily="34" charset="0"/>
                <a:cs typeface="Arial" panose="020B0604020202020204" pitchFamily="34" charset="0"/>
              </a:rPr>
              <a:t>egemist </a:t>
            </a:r>
            <a:r>
              <a:rPr lang="et-EE" altLang="en-US" sz="2400" dirty="0">
                <a:latin typeface="Arial" panose="020B0604020202020204" pitchFamily="34" charset="0"/>
                <a:cs typeface="Arial" panose="020B0604020202020204" pitchFamily="34" charset="0"/>
              </a:rPr>
              <a:t>nõuk. ajal ehitatud standartmajaga (elamuga), mis paikneb </a:t>
            </a:r>
            <a:r>
              <a:rPr lang="et-EE" altLang="en-US" sz="2400" dirty="0" smtClean="0">
                <a:latin typeface="Arial" panose="020B0604020202020204" pitchFamily="34" charset="0"/>
                <a:cs typeface="Arial" panose="020B0604020202020204" pitchFamily="34" charset="0"/>
              </a:rPr>
              <a:t>Tallinnas </a:t>
            </a:r>
            <a:r>
              <a:rPr lang="et-EE" altLang="en-US" sz="2400" dirty="0">
                <a:latin typeface="Arial" panose="020B0604020202020204" pitchFamily="34" charset="0"/>
                <a:cs typeface="Arial" panose="020B0604020202020204" pitchFamily="34" charset="0"/>
              </a:rPr>
              <a:t>ja olgu selle hoone köetav kubatuur 12000 m</a:t>
            </a:r>
            <a:r>
              <a:rPr lang="et-EE" altLang="en-US" sz="2400" baseline="30000" dirty="0">
                <a:latin typeface="Arial" panose="020B0604020202020204" pitchFamily="34" charset="0"/>
                <a:cs typeface="Arial" panose="020B0604020202020204" pitchFamily="34" charset="0"/>
              </a:rPr>
              <a:t>3</a:t>
            </a:r>
            <a:r>
              <a:rPr lang="et-EE" altLang="en-US" sz="2400" dirty="0">
                <a:latin typeface="Arial" panose="020B0604020202020204" pitchFamily="34" charset="0"/>
                <a:cs typeface="Arial" panose="020B0604020202020204" pitchFamily="34" charset="0"/>
              </a:rPr>
              <a:t>. Soovides prognoosi jaoks arvutada selle hoone aastase soojusetarbe </a:t>
            </a:r>
            <a:r>
              <a:rPr lang="et-EE" altLang="en-US" sz="2400" dirty="0" smtClean="0">
                <a:latin typeface="Arial" panose="020B0604020202020204" pitchFamily="34" charset="0"/>
                <a:cs typeface="Arial" panose="020B0604020202020204" pitchFamily="34" charset="0"/>
              </a:rPr>
              <a:t>ja vajalik võimsus.</a:t>
            </a:r>
          </a:p>
        </p:txBody>
      </p:sp>
      <p:sp>
        <p:nvSpPr>
          <p:cNvPr id="2" name="Rectangle 1"/>
          <p:cNvSpPr/>
          <p:nvPr/>
        </p:nvSpPr>
        <p:spPr>
          <a:xfrm>
            <a:off x="2123728" y="3625860"/>
            <a:ext cx="4324710" cy="523220"/>
          </a:xfrm>
          <a:prstGeom prst="rect">
            <a:avLst/>
          </a:prstGeom>
        </p:spPr>
        <p:txBody>
          <a:bodyPr wrap="none">
            <a:spAutoFit/>
          </a:bodyPr>
          <a:lstStyle/>
          <a:p>
            <a:r>
              <a:rPr lang="et-EE" altLang="en-US" sz="2800" i="1" dirty="0"/>
              <a:t>Q = V </a:t>
            </a:r>
            <a:r>
              <a:rPr lang="et-EE" altLang="en-US" sz="2800" i="1" baseline="30000" dirty="0"/>
              <a:t> .</a:t>
            </a:r>
            <a:r>
              <a:rPr lang="et-EE" altLang="en-US" sz="2800" i="1" dirty="0"/>
              <a:t> </a:t>
            </a:r>
            <a:r>
              <a:rPr lang="et-EE" altLang="en-US" sz="2800" i="1" dirty="0" err="1"/>
              <a:t>q</a:t>
            </a:r>
            <a:r>
              <a:rPr lang="et-EE" altLang="en-US" sz="2800" i="1" baseline="-25000" dirty="0" err="1"/>
              <a:t>k</a:t>
            </a:r>
            <a:r>
              <a:rPr lang="et-EE" altLang="en-US" sz="2800" i="1" baseline="-25000" dirty="0"/>
              <a:t> </a:t>
            </a:r>
            <a:r>
              <a:rPr lang="et-EE" altLang="en-US" sz="2800" i="1" baseline="30000" dirty="0"/>
              <a:t>. </a:t>
            </a:r>
            <a:r>
              <a:rPr lang="et-EE" altLang="en-US" sz="2800" i="1" dirty="0"/>
              <a:t>KRP </a:t>
            </a:r>
            <a:r>
              <a:rPr lang="et-EE" altLang="en-US" sz="2800" i="1" baseline="30000" dirty="0"/>
              <a:t> .</a:t>
            </a:r>
            <a:r>
              <a:rPr lang="et-EE" altLang="en-US" sz="2800" i="1" dirty="0"/>
              <a:t>24 </a:t>
            </a:r>
            <a:r>
              <a:rPr lang="et-EE" altLang="en-US" sz="2800" i="1" baseline="30000" dirty="0"/>
              <a:t>. </a:t>
            </a:r>
            <a:r>
              <a:rPr lang="et-EE" altLang="en-US" sz="2800" i="1" dirty="0"/>
              <a:t>10</a:t>
            </a:r>
            <a:r>
              <a:rPr lang="et-EE" altLang="en-US" sz="2800" i="1" baseline="30000" dirty="0"/>
              <a:t>-6 </a:t>
            </a:r>
            <a:r>
              <a:rPr lang="et-EE" altLang="en-US" sz="2800" i="1" dirty="0" smtClean="0"/>
              <a:t> </a:t>
            </a:r>
            <a:endParaRPr lang="et-EE" altLang="en-US" sz="2800" i="1" dirty="0"/>
          </a:p>
        </p:txBody>
      </p:sp>
      <p:sp>
        <p:nvSpPr>
          <p:cNvPr id="3" name="Rectangle 2"/>
          <p:cNvSpPr/>
          <p:nvPr/>
        </p:nvSpPr>
        <p:spPr>
          <a:xfrm>
            <a:off x="2123728" y="4561964"/>
            <a:ext cx="5251759" cy="523220"/>
          </a:xfrm>
          <a:prstGeom prst="rect">
            <a:avLst/>
          </a:prstGeom>
        </p:spPr>
        <p:txBody>
          <a:bodyPr wrap="none">
            <a:spAutoFit/>
          </a:bodyPr>
          <a:lstStyle/>
          <a:p>
            <a:r>
              <a:rPr lang="et-EE" altLang="en-US" sz="2800" i="1" dirty="0"/>
              <a:t>N = V </a:t>
            </a:r>
            <a:r>
              <a:rPr lang="et-EE" altLang="en-US" sz="2800" i="1" baseline="30000" dirty="0"/>
              <a:t> .</a:t>
            </a:r>
            <a:r>
              <a:rPr lang="et-EE" altLang="en-US" sz="2800" i="1" dirty="0"/>
              <a:t> </a:t>
            </a:r>
            <a:r>
              <a:rPr lang="et-EE" altLang="en-US" sz="2800" i="1" dirty="0" err="1"/>
              <a:t>q</a:t>
            </a:r>
            <a:r>
              <a:rPr lang="et-EE" altLang="en-US" sz="2800" i="1" baseline="-25000" dirty="0" err="1"/>
              <a:t>k</a:t>
            </a:r>
            <a:r>
              <a:rPr lang="et-EE" altLang="en-US" sz="2800" i="1" baseline="-25000" dirty="0"/>
              <a:t> </a:t>
            </a:r>
            <a:r>
              <a:rPr lang="et-EE" altLang="en-US" sz="2800" i="1" baseline="30000" dirty="0"/>
              <a:t>. </a:t>
            </a:r>
            <a:r>
              <a:rPr lang="et-EE" altLang="en-US" sz="2800" i="1" dirty="0"/>
              <a:t>(</a:t>
            </a:r>
            <a:r>
              <a:rPr lang="et-EE" altLang="en-US" sz="2800" i="1" dirty="0" err="1"/>
              <a:t>t</a:t>
            </a:r>
            <a:r>
              <a:rPr lang="et-EE" altLang="en-US" sz="2800" i="1" baseline="-25000" dirty="0" err="1"/>
              <a:t>sise</a:t>
            </a:r>
            <a:r>
              <a:rPr lang="et-EE" altLang="en-US" sz="2800" i="1" dirty="0"/>
              <a:t> – </a:t>
            </a:r>
            <a:r>
              <a:rPr lang="et-EE" altLang="en-US" sz="2800" i="1" dirty="0" err="1"/>
              <a:t>t</a:t>
            </a:r>
            <a:r>
              <a:rPr lang="et-EE" altLang="en-US" sz="2800" i="1" baseline="-25000" dirty="0" err="1"/>
              <a:t>välis</a:t>
            </a:r>
            <a:r>
              <a:rPr lang="et-EE" altLang="en-US" sz="2800" i="1" baseline="-25000" dirty="0"/>
              <a:t>. </a:t>
            </a:r>
            <a:r>
              <a:rPr lang="et-EE" altLang="en-US" sz="2800" i="1" baseline="-25000" dirty="0" err="1"/>
              <a:t>arvut</a:t>
            </a:r>
            <a:r>
              <a:rPr lang="et-EE" altLang="en-US" sz="2800" i="1" baseline="30000" dirty="0"/>
              <a:t>) .</a:t>
            </a:r>
            <a:r>
              <a:rPr lang="et-EE" altLang="en-US" sz="2800" i="1" dirty="0"/>
              <a:t> 10</a:t>
            </a:r>
            <a:r>
              <a:rPr lang="et-EE" altLang="en-US" sz="2800" i="1" baseline="30000" dirty="0"/>
              <a:t>-6</a:t>
            </a:r>
            <a:r>
              <a:rPr lang="et-EE" altLang="en-US" sz="2800" i="1" dirty="0"/>
              <a:t> </a:t>
            </a:r>
            <a:endParaRPr lang="en-US" sz="2800" dirty="0"/>
          </a:p>
        </p:txBody>
      </p:sp>
    </p:spTree>
    <p:extLst>
      <p:ext uri="{BB962C8B-B14F-4D97-AF65-F5344CB8AC3E}">
        <p14:creationId xmlns:p14="http://schemas.microsoft.com/office/powerpoint/2010/main" val="2514790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6" name="Rectangle 5"/>
          <p:cNvSpPr/>
          <p:nvPr/>
        </p:nvSpPr>
        <p:spPr>
          <a:xfrm>
            <a:off x="6785228" y="539388"/>
            <a:ext cx="1531188" cy="369332"/>
          </a:xfrm>
          <a:prstGeom prst="rect">
            <a:avLst/>
          </a:prstGeom>
          <a:solidFill>
            <a:schemeClr val="tx1"/>
          </a:solidFill>
        </p:spPr>
        <p:txBody>
          <a:bodyPr wrap="none">
            <a:spAutoFit/>
          </a:bodyPr>
          <a:lstStyle/>
          <a:p>
            <a:pPr algn="r"/>
            <a:r>
              <a:rPr lang="et-EE" dirty="0" smtClean="0">
                <a:solidFill>
                  <a:schemeClr val="bg1"/>
                </a:solidFill>
              </a:rPr>
              <a:t>Arvutusnäide</a:t>
            </a:r>
            <a:endParaRPr lang="en-US" dirty="0">
              <a:solidFill>
                <a:schemeClr val="bg1"/>
              </a:solidFill>
            </a:endParaRPr>
          </a:p>
        </p:txBody>
      </p:sp>
      <p:sp>
        <p:nvSpPr>
          <p:cNvPr id="2" name="Rectangle 1"/>
          <p:cNvSpPr/>
          <p:nvPr/>
        </p:nvSpPr>
        <p:spPr>
          <a:xfrm>
            <a:off x="0" y="1484784"/>
            <a:ext cx="9144000" cy="1292662"/>
          </a:xfrm>
          <a:prstGeom prst="rect">
            <a:avLst/>
          </a:prstGeom>
          <a:solidFill>
            <a:schemeClr val="bg1"/>
          </a:solidFill>
        </p:spPr>
        <p:txBody>
          <a:bodyPr wrap="square">
            <a:spAutoFit/>
          </a:bodyPr>
          <a:lstStyle/>
          <a:p>
            <a:r>
              <a:rPr lang="et-EE" altLang="en-US" sz="2600" i="1" dirty="0"/>
              <a:t>Q = </a:t>
            </a:r>
            <a:r>
              <a:rPr lang="et-EE" altLang="en-US" sz="2600" i="1" dirty="0" smtClean="0"/>
              <a:t>V </a:t>
            </a:r>
            <a:r>
              <a:rPr lang="et-EE" altLang="en-US" sz="2600" i="1" baseline="30000" dirty="0" smtClean="0"/>
              <a:t> </a:t>
            </a:r>
            <a:r>
              <a:rPr lang="et-EE" altLang="en-US" sz="2600" i="1" baseline="30000" dirty="0"/>
              <a:t>.</a:t>
            </a:r>
            <a:r>
              <a:rPr lang="et-EE" altLang="en-US" sz="2600" i="1" dirty="0"/>
              <a:t> </a:t>
            </a:r>
            <a:r>
              <a:rPr lang="et-EE" altLang="en-US" sz="2600" i="1" dirty="0" err="1"/>
              <a:t>q</a:t>
            </a:r>
            <a:r>
              <a:rPr lang="et-EE" altLang="en-US" sz="2600" i="1" baseline="-25000" dirty="0" err="1"/>
              <a:t>k</a:t>
            </a:r>
            <a:r>
              <a:rPr lang="et-EE" altLang="en-US" sz="2600" i="1" baseline="-25000" dirty="0"/>
              <a:t> </a:t>
            </a:r>
            <a:r>
              <a:rPr lang="et-EE" altLang="en-US" sz="2600" i="1" baseline="30000" dirty="0"/>
              <a:t>. </a:t>
            </a:r>
            <a:r>
              <a:rPr lang="et-EE" altLang="en-US" sz="2600" i="1" dirty="0"/>
              <a:t>KRP </a:t>
            </a:r>
            <a:r>
              <a:rPr lang="et-EE" altLang="en-US" sz="2600" i="1" baseline="30000" dirty="0"/>
              <a:t> .</a:t>
            </a:r>
            <a:r>
              <a:rPr lang="et-EE" altLang="en-US" sz="2600" i="1" dirty="0"/>
              <a:t>24 </a:t>
            </a:r>
            <a:r>
              <a:rPr lang="et-EE" altLang="en-US" sz="2600" i="1" baseline="30000" dirty="0"/>
              <a:t>. </a:t>
            </a:r>
            <a:r>
              <a:rPr lang="et-EE" altLang="en-US" sz="2600" i="1" dirty="0"/>
              <a:t>10</a:t>
            </a:r>
            <a:r>
              <a:rPr lang="et-EE" altLang="en-US" sz="2600" i="1" baseline="30000" dirty="0"/>
              <a:t>-6 </a:t>
            </a:r>
            <a:r>
              <a:rPr lang="et-EE" altLang="en-US" sz="2600" i="1" dirty="0" smtClean="0"/>
              <a:t> </a:t>
            </a:r>
          </a:p>
          <a:p>
            <a:endParaRPr lang="et-EE" altLang="en-US" sz="2600" i="1" dirty="0" smtClean="0"/>
          </a:p>
          <a:p>
            <a:r>
              <a:rPr lang="et-EE" altLang="en-US" sz="2600" i="1" dirty="0" smtClean="0"/>
              <a:t>Q = 12 000 [m</a:t>
            </a:r>
            <a:r>
              <a:rPr lang="et-EE" altLang="en-US" sz="2600" i="1" baseline="30000" dirty="0" smtClean="0"/>
              <a:t>3</a:t>
            </a:r>
            <a:r>
              <a:rPr lang="et-EE" altLang="en-US" sz="2600" i="1" dirty="0" smtClean="0"/>
              <a:t>] </a:t>
            </a:r>
            <a:r>
              <a:rPr lang="et-EE" altLang="en-US" sz="2600" i="1" baseline="30000" dirty="0" smtClean="0"/>
              <a:t>.</a:t>
            </a:r>
            <a:r>
              <a:rPr lang="et-EE" altLang="en-US" sz="2600" i="1" dirty="0" smtClean="0"/>
              <a:t>0,523 [W/(m</a:t>
            </a:r>
            <a:r>
              <a:rPr lang="et-EE" altLang="en-US" sz="2600" i="1" baseline="30000" dirty="0" smtClean="0"/>
              <a:t>3.o</a:t>
            </a:r>
            <a:r>
              <a:rPr lang="et-EE" altLang="en-US" sz="2600" i="1" dirty="0" smtClean="0"/>
              <a:t>C)] .4220 [</a:t>
            </a:r>
            <a:r>
              <a:rPr lang="et-EE" altLang="en-US" sz="2600" i="1" baseline="30000" dirty="0" smtClean="0"/>
              <a:t>o</a:t>
            </a:r>
            <a:r>
              <a:rPr lang="et-EE" altLang="en-US" sz="2600" i="1" dirty="0" smtClean="0"/>
              <a:t>C</a:t>
            </a:r>
            <a:r>
              <a:rPr lang="et-EE" altLang="en-US" sz="2600" i="1" baseline="30000" dirty="0" smtClean="0"/>
              <a:t>.</a:t>
            </a:r>
            <a:r>
              <a:rPr lang="et-EE" altLang="en-US" sz="2600" i="1" dirty="0" smtClean="0"/>
              <a:t>päev] </a:t>
            </a:r>
            <a:r>
              <a:rPr lang="et-EE" altLang="en-US" sz="2600" i="1" baseline="30000" dirty="0"/>
              <a:t>.</a:t>
            </a:r>
            <a:r>
              <a:rPr lang="et-EE" altLang="en-US" sz="2600" i="1" dirty="0"/>
              <a:t>24 </a:t>
            </a:r>
            <a:r>
              <a:rPr lang="et-EE" altLang="en-US" sz="2600" i="1" baseline="30000" dirty="0"/>
              <a:t>. </a:t>
            </a:r>
            <a:r>
              <a:rPr lang="et-EE" altLang="en-US" sz="2600" i="1" dirty="0"/>
              <a:t>10</a:t>
            </a:r>
            <a:r>
              <a:rPr lang="et-EE" altLang="en-US" sz="2600" i="1" baseline="30000" dirty="0"/>
              <a:t>-6</a:t>
            </a:r>
            <a:r>
              <a:rPr lang="et-EE" altLang="en-US" sz="2600" i="1" dirty="0" smtClean="0"/>
              <a:t> </a:t>
            </a:r>
            <a:endParaRPr lang="et-EE" altLang="en-US" sz="2600" i="1" dirty="0"/>
          </a:p>
        </p:txBody>
      </p:sp>
      <p:sp>
        <p:nvSpPr>
          <p:cNvPr id="3" name="Rectangle 2"/>
          <p:cNvSpPr/>
          <p:nvPr/>
        </p:nvSpPr>
        <p:spPr>
          <a:xfrm>
            <a:off x="21694" y="4653136"/>
            <a:ext cx="9122306" cy="1384995"/>
          </a:xfrm>
          <a:prstGeom prst="rect">
            <a:avLst/>
          </a:prstGeom>
          <a:solidFill>
            <a:schemeClr val="bg1"/>
          </a:solidFill>
        </p:spPr>
        <p:txBody>
          <a:bodyPr wrap="square">
            <a:spAutoFit/>
          </a:bodyPr>
          <a:lstStyle/>
          <a:p>
            <a:r>
              <a:rPr lang="et-EE" altLang="en-US" sz="2800" i="1" dirty="0"/>
              <a:t>N = V </a:t>
            </a:r>
            <a:r>
              <a:rPr lang="et-EE" altLang="en-US" sz="2800" i="1" baseline="30000" dirty="0"/>
              <a:t> .</a:t>
            </a:r>
            <a:r>
              <a:rPr lang="et-EE" altLang="en-US" sz="2800" i="1" dirty="0"/>
              <a:t> </a:t>
            </a:r>
            <a:r>
              <a:rPr lang="et-EE" altLang="en-US" sz="2800" i="1" dirty="0" err="1"/>
              <a:t>q</a:t>
            </a:r>
            <a:r>
              <a:rPr lang="et-EE" altLang="en-US" sz="2800" i="1" baseline="-25000" dirty="0" err="1"/>
              <a:t>k</a:t>
            </a:r>
            <a:r>
              <a:rPr lang="et-EE" altLang="en-US" sz="2800" i="1" baseline="-25000" dirty="0"/>
              <a:t> </a:t>
            </a:r>
            <a:r>
              <a:rPr lang="et-EE" altLang="en-US" sz="2800" i="1" baseline="30000" dirty="0"/>
              <a:t>. </a:t>
            </a:r>
            <a:r>
              <a:rPr lang="et-EE" altLang="en-US" sz="2800" i="1" dirty="0"/>
              <a:t>(</a:t>
            </a:r>
            <a:r>
              <a:rPr lang="et-EE" altLang="en-US" sz="2800" i="1" dirty="0" err="1"/>
              <a:t>t</a:t>
            </a:r>
            <a:r>
              <a:rPr lang="et-EE" altLang="en-US" sz="2800" i="1" baseline="-25000" dirty="0" err="1"/>
              <a:t>sise</a:t>
            </a:r>
            <a:r>
              <a:rPr lang="et-EE" altLang="en-US" sz="2800" i="1" dirty="0"/>
              <a:t> – </a:t>
            </a:r>
            <a:r>
              <a:rPr lang="et-EE" altLang="en-US" sz="2800" i="1" dirty="0" err="1"/>
              <a:t>t</a:t>
            </a:r>
            <a:r>
              <a:rPr lang="et-EE" altLang="en-US" sz="2800" i="1" baseline="-25000" dirty="0" err="1"/>
              <a:t>välis</a:t>
            </a:r>
            <a:r>
              <a:rPr lang="et-EE" altLang="en-US" sz="2800" i="1" baseline="-25000" dirty="0"/>
              <a:t>. </a:t>
            </a:r>
            <a:r>
              <a:rPr lang="et-EE" altLang="en-US" sz="2800" i="1" baseline="-25000" dirty="0" err="1"/>
              <a:t>arvut</a:t>
            </a:r>
            <a:r>
              <a:rPr lang="et-EE" altLang="en-US" sz="2800" i="1" baseline="30000" dirty="0"/>
              <a:t>) .</a:t>
            </a:r>
            <a:r>
              <a:rPr lang="et-EE" altLang="en-US" sz="2800" i="1" dirty="0"/>
              <a:t> 10</a:t>
            </a:r>
            <a:r>
              <a:rPr lang="et-EE" altLang="en-US" sz="2800" i="1" baseline="30000" dirty="0"/>
              <a:t>-6</a:t>
            </a:r>
            <a:r>
              <a:rPr lang="et-EE" altLang="en-US" sz="2800" i="1" dirty="0"/>
              <a:t> </a:t>
            </a:r>
            <a:endParaRPr lang="et-EE" altLang="en-US" sz="2800" i="1" dirty="0" smtClean="0"/>
          </a:p>
          <a:p>
            <a:endParaRPr lang="et-EE" sz="2800" i="1" dirty="0"/>
          </a:p>
          <a:p>
            <a:r>
              <a:rPr lang="et-EE" sz="2800" i="1" dirty="0" smtClean="0"/>
              <a:t>N = </a:t>
            </a:r>
            <a:r>
              <a:rPr lang="pl-PL" sz="2800" i="1" dirty="0"/>
              <a:t>12 000 [m</a:t>
            </a:r>
            <a:r>
              <a:rPr lang="pl-PL" sz="2800" i="1" baseline="30000" dirty="0"/>
              <a:t>3</a:t>
            </a:r>
            <a:r>
              <a:rPr lang="pl-PL" sz="2800" i="1" dirty="0"/>
              <a:t>] </a:t>
            </a:r>
            <a:r>
              <a:rPr lang="pl-PL" sz="2800" i="1" baseline="30000" dirty="0"/>
              <a:t>.</a:t>
            </a:r>
            <a:r>
              <a:rPr lang="pl-PL" sz="2800" i="1" dirty="0"/>
              <a:t>0,523 [W/(m</a:t>
            </a:r>
            <a:r>
              <a:rPr lang="pl-PL" sz="2800" i="1" baseline="30000" dirty="0"/>
              <a:t>3.o</a:t>
            </a:r>
            <a:r>
              <a:rPr lang="pl-PL" sz="2800" i="1" dirty="0"/>
              <a:t>C</a:t>
            </a:r>
            <a:r>
              <a:rPr lang="pl-PL" sz="2800" i="1" dirty="0" smtClean="0"/>
              <a:t>)]</a:t>
            </a:r>
            <a:r>
              <a:rPr lang="et-EE" sz="2800" i="1" dirty="0" smtClean="0"/>
              <a:t> </a:t>
            </a:r>
            <a:r>
              <a:rPr lang="et-EE" sz="2800" i="1" baseline="30000" dirty="0" smtClean="0"/>
              <a:t>.</a:t>
            </a:r>
            <a:r>
              <a:rPr lang="et-EE" sz="2800" i="1" dirty="0" smtClean="0"/>
              <a:t> (22 - (-21))[</a:t>
            </a:r>
            <a:r>
              <a:rPr lang="et-EE" sz="2800" i="1" baseline="30000" dirty="0" smtClean="0"/>
              <a:t>o</a:t>
            </a:r>
            <a:r>
              <a:rPr lang="et-EE" sz="2800" i="1" dirty="0" smtClean="0"/>
              <a:t>C]</a:t>
            </a:r>
            <a:r>
              <a:rPr lang="et-EE" altLang="en-US" sz="2800" i="1" baseline="30000" dirty="0" smtClean="0"/>
              <a:t> </a:t>
            </a:r>
            <a:r>
              <a:rPr lang="et-EE" altLang="en-US" sz="2800" i="1" baseline="30000" dirty="0"/>
              <a:t>. </a:t>
            </a:r>
            <a:r>
              <a:rPr lang="et-EE" altLang="en-US" sz="2800" i="1" dirty="0"/>
              <a:t>10</a:t>
            </a:r>
            <a:r>
              <a:rPr lang="et-EE" altLang="en-US" sz="2800" i="1" baseline="30000" dirty="0"/>
              <a:t>-6</a:t>
            </a:r>
            <a:r>
              <a:rPr lang="pl-PL" sz="2800" i="1" dirty="0" smtClean="0"/>
              <a:t> </a:t>
            </a:r>
            <a:endParaRPr lang="en-US" sz="2800" dirty="0"/>
          </a:p>
        </p:txBody>
      </p:sp>
      <p:sp>
        <p:nvSpPr>
          <p:cNvPr id="4" name="Rectangle 3"/>
          <p:cNvSpPr/>
          <p:nvPr/>
        </p:nvSpPr>
        <p:spPr>
          <a:xfrm>
            <a:off x="1422448" y="3422106"/>
            <a:ext cx="6855789" cy="369332"/>
          </a:xfrm>
          <a:prstGeom prst="rect">
            <a:avLst/>
          </a:prstGeom>
        </p:spPr>
        <p:txBody>
          <a:bodyPr wrap="square">
            <a:spAutoFit/>
          </a:bodyPr>
          <a:lstStyle/>
          <a:p>
            <a:r>
              <a:rPr lang="en-US" dirty="0"/>
              <a:t>http://kredex.ee/energiatohususest/kraadpaevad-4/</a:t>
            </a:r>
          </a:p>
        </p:txBody>
      </p:sp>
      <p:graphicFrame>
        <p:nvGraphicFramePr>
          <p:cNvPr id="7" name="Table 6"/>
          <p:cNvGraphicFramePr>
            <a:graphicFrameLocks noGrp="1"/>
          </p:cNvGraphicFramePr>
          <p:nvPr>
            <p:extLst>
              <p:ext uri="{D42A27DB-BD31-4B8C-83A1-F6EECF244321}">
                <p14:modId xmlns:p14="http://schemas.microsoft.com/office/powerpoint/2010/main" val="1487195229"/>
              </p:ext>
            </p:extLst>
          </p:nvPr>
        </p:nvGraphicFramePr>
        <p:xfrm>
          <a:off x="6876256" y="3486457"/>
          <a:ext cx="2118431" cy="594360"/>
        </p:xfrm>
        <a:graphic>
          <a:graphicData uri="http://schemas.openxmlformats.org/drawingml/2006/table">
            <a:tbl>
              <a:tblPr/>
              <a:tblGrid>
                <a:gridCol w="2118431"/>
              </a:tblGrid>
              <a:tr h="225172">
                <a:tc>
                  <a:txBody>
                    <a:bodyPr/>
                    <a:lstStyle/>
                    <a:p>
                      <a:pPr algn="l" fontAlgn="b"/>
                      <a:r>
                        <a:rPr lang="en-US" sz="1900" b="0" i="0" u="none" strike="noStrike">
                          <a:effectLst/>
                          <a:latin typeface="Arial" panose="020B0604020202020204" pitchFamily="34" charset="0"/>
                        </a:rPr>
                        <a:t>Tasakaalutemp. t</a:t>
                      </a:r>
                      <a:r>
                        <a:rPr lang="en-US" sz="1900" b="0" i="0" u="none" strike="noStrike" baseline="-25000">
                          <a:effectLst/>
                          <a:latin typeface="Arial" panose="020B0604020202020204" pitchFamily="34" charset="0"/>
                        </a:rPr>
                        <a:t>B</a:t>
                      </a:r>
                      <a:endParaRPr lang="en-US" sz="1900" b="0" i="0" u="none" strike="noStrike">
                        <a:effectLst/>
                        <a:latin typeface="Arial" panose="020B0604020202020204" pitchFamily="34" charset="0"/>
                      </a:endParaRPr>
                    </a:p>
                  </a:txBody>
                  <a:tcPr marL="7620" marR="7620" marT="7620" marB="0" anchor="b">
                    <a:lnL>
                      <a:noFill/>
                    </a:lnL>
                    <a:lnR>
                      <a:noFill/>
                    </a:lnR>
                    <a:lnT>
                      <a:noFill/>
                    </a:lnT>
                    <a:lnB>
                      <a:noFill/>
                    </a:lnB>
                  </a:tcPr>
                </a:tc>
              </a:tr>
              <a:tr h="191214">
                <a:tc>
                  <a:txBody>
                    <a:bodyPr/>
                    <a:lstStyle/>
                    <a:p>
                      <a:pPr algn="r" fontAlgn="b"/>
                      <a:r>
                        <a:rPr lang="en-US" sz="1900" b="0" i="0" u="none" strike="noStrike" dirty="0">
                          <a:effectLst/>
                          <a:latin typeface="Arial" panose="020B0604020202020204" pitchFamily="34" charset="0"/>
                        </a:rPr>
                        <a:t>17</a:t>
                      </a:r>
                    </a:p>
                  </a:txBody>
                  <a:tcPr marL="7620" marR="7620" marT="7620" marB="0" anchor="b">
                    <a:lnL>
                      <a:noFill/>
                    </a:lnL>
                    <a:lnR>
                      <a:noFill/>
                    </a:lnR>
                    <a:lnT>
                      <a:noFill/>
                    </a:lnT>
                    <a:lnB>
                      <a:noFill/>
                    </a:lnB>
                  </a:tcPr>
                </a:tc>
              </a:tr>
            </a:tbl>
          </a:graphicData>
        </a:graphic>
      </p:graphicFrame>
      <p:cxnSp>
        <p:nvCxnSpPr>
          <p:cNvPr id="9" name="Straight Arrow Connector 8"/>
          <p:cNvCxnSpPr/>
          <p:nvPr/>
        </p:nvCxnSpPr>
        <p:spPr>
          <a:xfrm flipV="1">
            <a:off x="4355976" y="2708920"/>
            <a:ext cx="1512168" cy="72008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0" name="Oval 9"/>
          <p:cNvSpPr/>
          <p:nvPr/>
        </p:nvSpPr>
        <p:spPr>
          <a:xfrm>
            <a:off x="6456041" y="4500449"/>
            <a:ext cx="2664296" cy="1008112"/>
          </a:xfrm>
          <a:prstGeom prst="ellipse">
            <a:avLst/>
          </a:prstGeom>
          <a:solidFill>
            <a:srgbClr val="81003E"/>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t-EE" sz="2400" dirty="0" smtClean="0">
                <a:latin typeface="Arial" panose="020B0604020202020204" pitchFamily="34" charset="0"/>
                <a:cs typeface="Arial" panose="020B0604020202020204" pitchFamily="34" charset="0"/>
              </a:rPr>
              <a:t>0,27 MW</a:t>
            </a:r>
            <a:endParaRPr lang="en-US" sz="2400" dirty="0">
              <a:latin typeface="Arial" panose="020B0604020202020204" pitchFamily="34" charset="0"/>
              <a:cs typeface="Arial" panose="020B0604020202020204" pitchFamily="34" charset="0"/>
            </a:endParaRPr>
          </a:p>
        </p:txBody>
      </p:sp>
      <p:sp>
        <p:nvSpPr>
          <p:cNvPr id="13" name="Oval 12"/>
          <p:cNvSpPr/>
          <p:nvPr/>
        </p:nvSpPr>
        <p:spPr>
          <a:xfrm>
            <a:off x="6433847" y="1123003"/>
            <a:ext cx="2664296" cy="1008112"/>
          </a:xfrm>
          <a:prstGeom prst="ellipse">
            <a:avLst/>
          </a:prstGeom>
          <a:solidFill>
            <a:srgbClr val="81003E"/>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t-EE" sz="2400" dirty="0" smtClean="0">
                <a:latin typeface="Arial" panose="020B0604020202020204" pitchFamily="34" charset="0"/>
                <a:cs typeface="Arial" panose="020B0604020202020204" pitchFamily="34" charset="0"/>
              </a:rPr>
              <a:t>636 MWh</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2631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11" name="Sisu kohatäide 2"/>
          <p:cNvSpPr>
            <a:spLocks noGrp="1"/>
          </p:cNvSpPr>
          <p:nvPr>
            <p:ph idx="1"/>
          </p:nvPr>
        </p:nvSpPr>
        <p:spPr>
          <a:xfrm>
            <a:off x="1331639" y="1268413"/>
            <a:ext cx="7290073" cy="3810000"/>
          </a:xfrm>
        </p:spPr>
        <p:txBody>
          <a:bodyPr/>
          <a:lstStyle/>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Paneme tähele, et </a:t>
            </a:r>
            <a:r>
              <a:rPr lang="et-EE" altLang="en-US" sz="2400" b="1" i="1" dirty="0" smtClean="0">
                <a:solidFill>
                  <a:srgbClr val="81003E"/>
                </a:solidFill>
                <a:latin typeface="Arial" panose="020B0604020202020204" pitchFamily="34" charset="0"/>
                <a:cs typeface="Arial" panose="020B0604020202020204" pitchFamily="34" charset="0"/>
              </a:rPr>
              <a:t>hoone küttekarakteristika antud sõltuvana ainult ühest parameetrist - hoone kubatuurist.</a:t>
            </a:r>
            <a:r>
              <a:rPr lang="et-EE" altLang="en-US" sz="2400" dirty="0" smtClean="0">
                <a:latin typeface="Arial" panose="020B0604020202020204" pitchFamily="34" charset="0"/>
                <a:cs typeface="Arial" panose="020B0604020202020204" pitchFamily="34" charset="0"/>
              </a:rPr>
              <a:t> On teada, et elamute kohta antavad küttekarakteristika arvud on tegelikult sõltuvad paljudest teguritest:</a:t>
            </a: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r>
              <a:rPr lang="et-EE" altLang="en-US" sz="2400" b="1" i="1" dirty="0" smtClean="0">
                <a:latin typeface="Arial" panose="020B0604020202020204" pitchFamily="34" charset="0"/>
                <a:cs typeface="Arial" panose="020B0604020202020204" pitchFamily="34" charset="0"/>
              </a:rPr>
              <a:t>- hoone seinte ja teiste piirdeelementide konstruktsioon;</a:t>
            </a:r>
          </a:p>
          <a:p>
            <a:r>
              <a:rPr lang="et-EE" altLang="en-US" sz="2400" b="1" i="1" dirty="0" smtClean="0">
                <a:latin typeface="Arial" panose="020B0604020202020204" pitchFamily="34" charset="0"/>
                <a:cs typeface="Arial" panose="020B0604020202020204" pitchFamily="34" charset="0"/>
              </a:rPr>
              <a:t>- hoone kubatuur;</a:t>
            </a:r>
          </a:p>
          <a:p>
            <a:r>
              <a:rPr lang="et-EE" altLang="en-US" sz="2400" b="1" i="1" dirty="0" smtClean="0">
                <a:latin typeface="Arial" panose="020B0604020202020204" pitchFamily="34" charset="0"/>
                <a:cs typeface="Arial" panose="020B0604020202020204" pitchFamily="34" charset="0"/>
              </a:rPr>
              <a:t>- hoone kõrgus;</a:t>
            </a:r>
          </a:p>
          <a:p>
            <a:r>
              <a:rPr lang="et-EE" altLang="en-US" sz="2400" b="1" i="1" dirty="0" smtClean="0">
                <a:latin typeface="Arial" panose="020B0604020202020204" pitchFamily="34" charset="0"/>
                <a:cs typeface="Arial" panose="020B0604020202020204" pitchFamily="34" charset="0"/>
              </a:rPr>
              <a:t>- hoone laius;</a:t>
            </a:r>
          </a:p>
          <a:p>
            <a:r>
              <a:rPr lang="et-EE" altLang="en-US" sz="2400" b="1" i="1" dirty="0" smtClean="0">
                <a:latin typeface="Arial" panose="020B0604020202020204" pitchFamily="34" charset="0"/>
                <a:cs typeface="Arial" panose="020B0604020202020204" pitchFamily="34" charset="0"/>
              </a:rPr>
              <a:t>- klaasitud pinna suhteline suurus väliseinas;</a:t>
            </a:r>
          </a:p>
          <a:p>
            <a:r>
              <a:rPr lang="et-EE" altLang="en-US" sz="2400" b="1" i="1" dirty="0" smtClean="0">
                <a:latin typeface="Arial" panose="020B0604020202020204" pitchFamily="34" charset="0"/>
                <a:cs typeface="Arial" panose="020B0604020202020204" pitchFamily="34" charset="0"/>
              </a:rPr>
              <a:t>- hoone asukoha kliimatsoon.</a:t>
            </a: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5468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Mõiste</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1259631" y="1268413"/>
            <a:ext cx="7884369" cy="3810000"/>
          </a:xfrm>
        </p:spPr>
        <p:txBody>
          <a:bodyPr/>
          <a:lstStyle/>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Endise Nõukogude Liidu ajal välja antud paljudes kütmistehnoloogia alastes õpikutes ja ka käsiraamatutes esitatakse metoodika hoonete (standartelamute) aastase kütteenergia vajaduse määramiseks </a:t>
            </a:r>
            <a:r>
              <a:rPr lang="et-EE" altLang="en-US" sz="2400" b="1" i="1" dirty="0" smtClean="0">
                <a:latin typeface="Arial" panose="020B0604020202020204" pitchFamily="34" charset="0"/>
                <a:cs typeface="Arial" panose="020B0604020202020204" pitchFamily="34" charset="0"/>
              </a:rPr>
              <a:t>üldistatud näitaja, nn. küttekarakteristika järgi. </a:t>
            </a: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r>
              <a:rPr lang="et-EE" altLang="en-US" sz="2400" b="1" i="1" dirty="0" smtClean="0">
                <a:solidFill>
                  <a:srgbClr val="81003E"/>
                </a:solidFill>
                <a:latin typeface="Arial" panose="020B0604020202020204" pitchFamily="34" charset="0"/>
                <a:cs typeface="Arial" panose="020B0604020202020204" pitchFamily="34" charset="0"/>
              </a:rPr>
              <a:t>Küttekarakteristika on üldistatud näitarv, väljendatuna W/m</a:t>
            </a:r>
            <a:r>
              <a:rPr lang="et-EE" altLang="en-US" sz="2400" b="1" i="1" baseline="30000" dirty="0" smtClean="0">
                <a:solidFill>
                  <a:srgbClr val="81003E"/>
                </a:solidFill>
                <a:latin typeface="Arial" panose="020B0604020202020204" pitchFamily="34" charset="0"/>
                <a:cs typeface="Arial" panose="020B0604020202020204" pitchFamily="34" charset="0"/>
              </a:rPr>
              <a:t>3.o</a:t>
            </a:r>
            <a:r>
              <a:rPr lang="et-EE" altLang="en-US" sz="2400" b="1" i="1" dirty="0" smtClean="0">
                <a:solidFill>
                  <a:srgbClr val="81003E"/>
                </a:solidFill>
                <a:latin typeface="Arial" panose="020B0604020202020204" pitchFamily="34" charset="0"/>
                <a:cs typeface="Arial" panose="020B0604020202020204" pitchFamily="34" charset="0"/>
              </a:rPr>
              <a:t>C - s.o. hoone kubatuuri 1 m</a:t>
            </a:r>
            <a:r>
              <a:rPr lang="et-EE" altLang="en-US" sz="2400" b="1" i="1" baseline="30000" dirty="0" smtClean="0">
                <a:solidFill>
                  <a:srgbClr val="81003E"/>
                </a:solidFill>
                <a:latin typeface="Arial" panose="020B0604020202020204" pitchFamily="34" charset="0"/>
                <a:cs typeface="Arial" panose="020B0604020202020204" pitchFamily="34" charset="0"/>
              </a:rPr>
              <a:t>3</a:t>
            </a:r>
            <a:r>
              <a:rPr lang="et-EE" altLang="en-US" sz="2400" b="1" i="1" dirty="0" smtClean="0">
                <a:solidFill>
                  <a:srgbClr val="81003E"/>
                </a:solidFill>
                <a:latin typeface="Arial" panose="020B0604020202020204" pitchFamily="34" charset="0"/>
                <a:cs typeface="Arial" panose="020B0604020202020204" pitchFamily="34" charset="0"/>
              </a:rPr>
              <a:t> mahu kütteenergia vajadus temperatuuride vahe korral 1</a:t>
            </a:r>
            <a:r>
              <a:rPr lang="et-EE" altLang="en-US" sz="2400" b="1" i="1" baseline="30000" dirty="0" smtClean="0">
                <a:solidFill>
                  <a:srgbClr val="81003E"/>
                </a:solidFill>
                <a:latin typeface="Arial" panose="020B0604020202020204" pitchFamily="34" charset="0"/>
                <a:cs typeface="Arial" panose="020B0604020202020204" pitchFamily="34" charset="0"/>
              </a:rPr>
              <a:t>o</a:t>
            </a:r>
            <a:r>
              <a:rPr lang="et-EE" altLang="en-US" sz="2400" b="1" i="1" dirty="0" smtClean="0">
                <a:solidFill>
                  <a:srgbClr val="81003E"/>
                </a:solidFill>
                <a:latin typeface="Arial" panose="020B0604020202020204" pitchFamily="34" charset="0"/>
                <a:cs typeface="Arial" panose="020B0604020202020204" pitchFamily="34" charset="0"/>
              </a:rPr>
              <a:t>C. </a:t>
            </a: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381185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7" name="Rectangle 6"/>
          <p:cNvSpPr/>
          <p:nvPr/>
        </p:nvSpPr>
        <p:spPr>
          <a:xfrm>
            <a:off x="6028609" y="539388"/>
            <a:ext cx="2287807"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Kasutamise täpsus</a:t>
            </a:r>
            <a:endParaRPr lang="en-US" dirty="0">
              <a:solidFill>
                <a:schemeClr val="bg1"/>
              </a:solidFill>
            </a:endParaRPr>
          </a:p>
        </p:txBody>
      </p:sp>
      <p:sp>
        <p:nvSpPr>
          <p:cNvPr id="6" name="Sisu kohatäide 2"/>
          <p:cNvSpPr>
            <a:spLocks noGrp="1"/>
          </p:cNvSpPr>
          <p:nvPr>
            <p:ph idx="1"/>
          </p:nvPr>
        </p:nvSpPr>
        <p:spPr>
          <a:xfrm>
            <a:off x="1259633" y="2499320"/>
            <a:ext cx="7715254" cy="3810000"/>
          </a:xfrm>
        </p:spPr>
        <p:txBody>
          <a:bodyPr/>
          <a:lstStyle/>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Tarbimisandmete analüüs on näidanud, et selliste andmete kasutamisel saadakse </a:t>
            </a:r>
            <a:r>
              <a:rPr lang="et-EE" altLang="en-US" sz="2400" b="1" i="1" dirty="0">
                <a:solidFill>
                  <a:srgbClr val="81003E"/>
                </a:solidFill>
                <a:latin typeface="Arial" panose="020B0604020202020204" pitchFamily="34" charset="0"/>
                <a:cs typeface="Arial" panose="020B0604020202020204" pitchFamily="34" charset="0"/>
              </a:rPr>
              <a:t>keskmiselt ca 20…30% võrra</a:t>
            </a:r>
            <a:r>
              <a:rPr lang="et-EE" altLang="en-US" sz="2400" dirty="0">
                <a:latin typeface="Arial" panose="020B0604020202020204" pitchFamily="34" charset="0"/>
                <a:cs typeface="Arial" panose="020B0604020202020204" pitchFamily="34" charset="0"/>
              </a:rPr>
              <a:t>, mõningatel juhtudel aga isegi </a:t>
            </a:r>
            <a:r>
              <a:rPr lang="et-EE" altLang="en-US" sz="2400" b="1" i="1" dirty="0">
                <a:solidFill>
                  <a:srgbClr val="81003E"/>
                </a:solidFill>
                <a:latin typeface="Arial" panose="020B0604020202020204" pitchFamily="34" charset="0"/>
                <a:cs typeface="Arial" panose="020B0604020202020204" pitchFamily="34" charset="0"/>
              </a:rPr>
              <a:t>kuni </a:t>
            </a:r>
            <a:r>
              <a:rPr lang="et-EE" altLang="en-US" sz="2400" b="1" i="1" dirty="0" smtClean="0">
                <a:solidFill>
                  <a:srgbClr val="81003E"/>
                </a:solidFill>
                <a:latin typeface="Arial" panose="020B0604020202020204" pitchFamily="34" charset="0"/>
                <a:cs typeface="Arial" panose="020B0604020202020204" pitchFamily="34" charset="0"/>
              </a:rPr>
              <a:t>2 korda </a:t>
            </a:r>
            <a:r>
              <a:rPr lang="et-EE" altLang="en-US" sz="2400" b="1" i="1" dirty="0">
                <a:solidFill>
                  <a:srgbClr val="81003E"/>
                </a:solidFill>
                <a:latin typeface="Arial" panose="020B0604020202020204" pitchFamily="34" charset="0"/>
                <a:cs typeface="Arial" panose="020B0604020202020204" pitchFamily="34" charset="0"/>
              </a:rPr>
              <a:t>tegelikkusest</a:t>
            </a:r>
            <a:r>
              <a:rPr lang="et-EE" altLang="en-US" sz="2400" dirty="0">
                <a:latin typeface="Arial" panose="020B0604020202020204" pitchFamily="34" charset="0"/>
                <a:cs typeface="Arial" panose="020B0604020202020204" pitchFamily="34" charset="0"/>
              </a:rPr>
              <a:t> </a:t>
            </a:r>
            <a:r>
              <a:rPr lang="et-EE" altLang="en-US" sz="2400" b="1" i="1" dirty="0">
                <a:latin typeface="Arial" panose="020B0604020202020204" pitchFamily="34" charset="0"/>
                <a:cs typeface="Arial" panose="020B0604020202020204" pitchFamily="34" charset="0"/>
              </a:rPr>
              <a:t>suuremad soojusetarbe näitarvud. </a:t>
            </a:r>
          </a:p>
        </p:txBody>
      </p:sp>
    </p:spTree>
    <p:extLst>
      <p:ext uri="{BB962C8B-B14F-4D97-AF65-F5344CB8AC3E}">
        <p14:creationId xmlns:p14="http://schemas.microsoft.com/office/powerpoint/2010/main" val="3479385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7" name="Rectangle 6"/>
          <p:cNvSpPr/>
          <p:nvPr/>
        </p:nvSpPr>
        <p:spPr>
          <a:xfrm>
            <a:off x="7144300" y="539388"/>
            <a:ext cx="1172116" cy="369332"/>
          </a:xfrm>
          <a:prstGeom prst="rect">
            <a:avLst/>
          </a:prstGeom>
          <a:solidFill>
            <a:schemeClr val="tx1"/>
          </a:solidFill>
        </p:spPr>
        <p:txBody>
          <a:bodyPr wrap="none">
            <a:spAutoFit/>
          </a:bodyPr>
          <a:lstStyle/>
          <a:p>
            <a:pPr algn="r"/>
            <a:r>
              <a:rPr lang="et-EE" dirty="0" smtClean="0">
                <a:solidFill>
                  <a:schemeClr val="bg1"/>
                </a:solidFill>
              </a:rPr>
              <a:t>Näitarvud</a:t>
            </a:r>
            <a:endParaRPr lang="en-US" dirty="0">
              <a:solidFill>
                <a:schemeClr val="bg1"/>
              </a:solidFill>
            </a:endParaRPr>
          </a:p>
        </p:txBody>
      </p:sp>
      <p:sp>
        <p:nvSpPr>
          <p:cNvPr id="3" name="Rectangle 2"/>
          <p:cNvSpPr/>
          <p:nvPr/>
        </p:nvSpPr>
        <p:spPr>
          <a:xfrm>
            <a:off x="1450464" y="1194846"/>
            <a:ext cx="6865952" cy="430887"/>
          </a:xfrm>
          <a:prstGeom prst="rect">
            <a:avLst/>
          </a:prstGeom>
        </p:spPr>
        <p:txBody>
          <a:bodyPr wrap="square">
            <a:spAutoFit/>
          </a:bodyPr>
          <a:lstStyle/>
          <a:p>
            <a:r>
              <a:rPr lang="et-EE" altLang="en-US" sz="2200" dirty="0" smtClean="0"/>
              <a:t>Teatud </a:t>
            </a:r>
            <a:r>
              <a:rPr lang="et-EE" altLang="en-US" sz="2200" dirty="0"/>
              <a:t>näitarvud elamute küttekarakteristikate kohta</a:t>
            </a:r>
            <a:endParaRPr lang="en-US" sz="2200" dirty="0"/>
          </a:p>
        </p:txBody>
      </p:sp>
      <p:pic>
        <p:nvPicPr>
          <p:cNvPr id="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2" y="2382636"/>
            <a:ext cx="9150862" cy="2846563"/>
          </a:xfrm>
          <a:prstGeom prst="rect">
            <a:avLst/>
          </a:prstGeom>
          <a:solidFill>
            <a:schemeClr val="bg1"/>
          </a:solidFill>
          <a:ln>
            <a:noFill/>
          </a:ln>
        </p:spPr>
      </p:pic>
    </p:spTree>
    <p:extLst>
      <p:ext uri="{BB962C8B-B14F-4D97-AF65-F5344CB8AC3E}">
        <p14:creationId xmlns:p14="http://schemas.microsoft.com/office/powerpoint/2010/main" val="1289912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7" name="Rectangle 6"/>
          <p:cNvSpPr/>
          <p:nvPr/>
        </p:nvSpPr>
        <p:spPr>
          <a:xfrm>
            <a:off x="6913467" y="539388"/>
            <a:ext cx="1402949" cy="369332"/>
          </a:xfrm>
          <a:prstGeom prst="rect">
            <a:avLst/>
          </a:prstGeom>
          <a:solidFill>
            <a:schemeClr val="tx1"/>
          </a:solidFill>
        </p:spPr>
        <p:txBody>
          <a:bodyPr wrap="none">
            <a:spAutoFit/>
          </a:bodyPr>
          <a:lstStyle/>
          <a:p>
            <a:pPr algn="r"/>
            <a:r>
              <a:rPr lang="et-EE" dirty="0" smtClean="0">
                <a:solidFill>
                  <a:schemeClr val="bg1"/>
                </a:solidFill>
              </a:rPr>
              <a:t>Kasutamine</a:t>
            </a:r>
            <a:endParaRPr lang="en-US" dirty="0">
              <a:solidFill>
                <a:schemeClr val="bg1"/>
              </a:solidFill>
            </a:endParaRPr>
          </a:p>
        </p:txBody>
      </p:sp>
      <p:sp>
        <p:nvSpPr>
          <p:cNvPr id="6" name="Sisu kohatäide 2"/>
          <p:cNvSpPr>
            <a:spLocks noGrp="1"/>
          </p:cNvSpPr>
          <p:nvPr>
            <p:ph idx="1"/>
          </p:nvPr>
        </p:nvSpPr>
        <p:spPr>
          <a:xfrm>
            <a:off x="1259631" y="1268413"/>
            <a:ext cx="7362081" cy="3810000"/>
          </a:xfrm>
        </p:spPr>
        <p:txBody>
          <a:bodyPr/>
          <a:lstStyle/>
          <a:p>
            <a:pPr marL="0" indent="0" algn="just">
              <a:spcBef>
                <a:spcPts val="0"/>
              </a:spcBef>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Küttekarakteristikat on laialdaselt kasutatud end. Nõukogude Liidus ehitatud standartelamute soojusetarbe hindamisel.</a:t>
            </a:r>
          </a:p>
          <a:p>
            <a:pPr marL="0" indent="0" algn="just">
              <a:spcBef>
                <a:spcPts val="0"/>
              </a:spcBef>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marL="0" indent="0" algn="ctr">
              <a:spcBef>
                <a:spcPts val="0"/>
              </a:spcBef>
              <a:buFont typeface="Wingdings" panose="05000000000000000000" pitchFamily="2" charset="2"/>
              <a:buNone/>
            </a:pPr>
            <a:r>
              <a:rPr lang="et-EE" altLang="en-US" sz="2400" b="1" dirty="0" smtClean="0">
                <a:latin typeface="Arial" panose="020B0604020202020204" pitchFamily="34" charset="0"/>
                <a:cs typeface="Arial" panose="020B0604020202020204" pitchFamily="34" charset="0"/>
              </a:rPr>
              <a:t> Arvutusmetoodika on väga lihtne. </a:t>
            </a:r>
          </a:p>
          <a:p>
            <a:pPr marL="0" indent="0" algn="just">
              <a:spcBef>
                <a:spcPts val="0"/>
              </a:spcBef>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marL="0" indent="0" algn="just">
              <a:spcBef>
                <a:spcPts val="0"/>
              </a:spcBef>
              <a:buFont typeface="Wingdings" panose="05000000000000000000" pitchFamily="2" charset="2"/>
              <a:buNone/>
            </a:pPr>
            <a:r>
              <a:rPr lang="et-EE" altLang="en-US" sz="2400" b="1" i="1" dirty="0" smtClean="0">
                <a:solidFill>
                  <a:srgbClr val="81003E"/>
                </a:solidFill>
                <a:latin typeface="Arial" panose="020B0604020202020204" pitchFamily="34" charset="0"/>
                <a:cs typeface="Arial" panose="020B0604020202020204" pitchFamily="34" charset="0"/>
              </a:rPr>
              <a:t>Mistahes  temperatuuride vahe korral arvutatakse vajalik küttevõimsus, korrutades hoone küttekarakteristika hoone kubatuuriga ja arvutusliku temperatuuride vahega vaadeldaval ajaperioodil. </a:t>
            </a:r>
          </a:p>
          <a:p>
            <a:pPr algn="just">
              <a:buFont typeface="Wingdings" panose="05000000000000000000" pitchFamily="2" charset="2"/>
              <a:buNone/>
            </a:pPr>
            <a:endParaRPr lang="et-EE" altLang="en-US" sz="2400" b="1" i="1" dirty="0" smtClean="0">
              <a:solidFill>
                <a:srgbClr val="81003E"/>
              </a:solidFill>
              <a:latin typeface="Arial" panose="020B0604020202020204" pitchFamily="34" charset="0"/>
              <a:cs typeface="Arial" panose="020B0604020202020204" pitchFamily="34" charset="0"/>
            </a:endParaRPr>
          </a:p>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504139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isu kohatäide 2"/>
          <p:cNvSpPr>
            <a:spLocks noGrp="1"/>
          </p:cNvSpPr>
          <p:nvPr>
            <p:ph idx="1"/>
          </p:nvPr>
        </p:nvSpPr>
        <p:spPr>
          <a:xfrm>
            <a:off x="990600" y="1309605"/>
            <a:ext cx="8153400" cy="3810000"/>
          </a:xfrm>
        </p:spPr>
        <p:txBody>
          <a:bodyPr/>
          <a:lstStyle/>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Vajalik võimsus arvutatakse ümber  energiatarbeks, korrutades võimsuse kütmise ajalise kestvusega. </a:t>
            </a:r>
          </a:p>
          <a:p>
            <a:pPr algn="just">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Selguse huvides olgu lisatud, et </a:t>
            </a:r>
            <a:r>
              <a:rPr lang="et-EE" altLang="en-US" sz="2400" b="1" dirty="0" smtClean="0">
                <a:latin typeface="Arial" panose="020B0604020202020204" pitchFamily="34" charset="0"/>
                <a:cs typeface="Arial" panose="020B0604020202020204" pitchFamily="34" charset="0"/>
              </a:rPr>
              <a:t>hoone küttekarakteristik </a:t>
            </a:r>
            <a:r>
              <a:rPr lang="et-EE" altLang="en-US" sz="2400" b="1" i="1" dirty="0" smtClean="0">
                <a:solidFill>
                  <a:srgbClr val="81003E"/>
                </a:solidFill>
                <a:latin typeface="Arial" panose="020B0604020202020204" pitchFamily="34" charset="0"/>
                <a:cs typeface="Arial" panose="020B0604020202020204" pitchFamily="34" charset="0"/>
              </a:rPr>
              <a:t>võtab tavaliselt arvesse ka teatud õhu vahetuse olemasolu köetavate eluhoonete korral. </a:t>
            </a:r>
            <a:r>
              <a:rPr lang="et-EE" altLang="en-US" sz="2400" b="1" dirty="0" smtClean="0">
                <a:latin typeface="Arial" panose="020B0604020202020204" pitchFamily="34" charset="0"/>
                <a:cs typeface="Arial" panose="020B0604020202020204" pitchFamily="34" charset="0"/>
              </a:rPr>
              <a:t>Kui suur see õhuvahetus on, ei ole kunagi ega kusagil määratletud. </a:t>
            </a:r>
            <a:r>
              <a:rPr lang="et-EE" altLang="en-US" sz="2400" dirty="0" smtClean="0">
                <a:latin typeface="Arial" panose="020B0604020202020204" pitchFamily="34" charset="0"/>
                <a:cs typeface="Arial" panose="020B0604020202020204" pitchFamily="34" charset="0"/>
              </a:rPr>
              <a:t>See on ka üheks põhjuseks, miks sellisel viisil saadavat tulemust võib pidada väga ligikaudseks hinnanguliseks väärtuseks. </a:t>
            </a:r>
          </a:p>
        </p:txBody>
      </p:sp>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6" name="Rectangle 5"/>
          <p:cNvSpPr/>
          <p:nvPr/>
        </p:nvSpPr>
        <p:spPr>
          <a:xfrm>
            <a:off x="6913467" y="539388"/>
            <a:ext cx="1402949" cy="369332"/>
          </a:xfrm>
          <a:prstGeom prst="rect">
            <a:avLst/>
          </a:prstGeom>
          <a:solidFill>
            <a:schemeClr val="tx1"/>
          </a:solidFill>
        </p:spPr>
        <p:txBody>
          <a:bodyPr wrap="none">
            <a:spAutoFit/>
          </a:bodyPr>
          <a:lstStyle/>
          <a:p>
            <a:pPr algn="r"/>
            <a:r>
              <a:rPr lang="et-EE" dirty="0" smtClean="0">
                <a:solidFill>
                  <a:schemeClr val="bg1"/>
                </a:solidFill>
              </a:rPr>
              <a:t>Kasutamine</a:t>
            </a:r>
            <a:endParaRPr lang="en-US" dirty="0">
              <a:solidFill>
                <a:schemeClr val="bg1"/>
              </a:solidFill>
            </a:endParaRPr>
          </a:p>
        </p:txBody>
      </p:sp>
    </p:spTree>
    <p:extLst>
      <p:ext uri="{BB962C8B-B14F-4D97-AF65-F5344CB8AC3E}">
        <p14:creationId xmlns:p14="http://schemas.microsoft.com/office/powerpoint/2010/main" val="312611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isu kohatäide 2"/>
          <p:cNvSpPr>
            <a:spLocks noGrp="1"/>
          </p:cNvSpPr>
          <p:nvPr>
            <p:ph idx="1"/>
          </p:nvPr>
        </p:nvSpPr>
        <p:spPr>
          <a:xfrm>
            <a:off x="1307813" y="1635224"/>
            <a:ext cx="7812360" cy="3810000"/>
          </a:xfrm>
        </p:spPr>
        <p:txBody>
          <a:bodyPr/>
          <a:lstStyle/>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Mõningatel juhtudel on analoogiliselt nn. küttekarakteristikaga kasutatud ka </a:t>
            </a:r>
            <a:r>
              <a:rPr lang="et-EE" altLang="en-US" sz="2400" b="1" i="1" dirty="0">
                <a:solidFill>
                  <a:srgbClr val="81003E"/>
                </a:solidFill>
                <a:latin typeface="Arial" panose="020B0604020202020204" pitchFamily="34" charset="0"/>
                <a:cs typeface="Arial" panose="020B0604020202020204" pitchFamily="34" charset="0"/>
              </a:rPr>
              <a:t>hoone ventilatsioonikarakteristikat, </a:t>
            </a:r>
            <a:r>
              <a:rPr lang="et-EE" altLang="en-US" sz="2400" dirty="0">
                <a:latin typeface="Arial" panose="020B0604020202020204" pitchFamily="34" charset="0"/>
                <a:cs typeface="Arial" panose="020B0604020202020204" pitchFamily="34" charset="0"/>
              </a:rPr>
              <a:t>seda </a:t>
            </a:r>
            <a:r>
              <a:rPr lang="et-EE" altLang="en-US" sz="2400" b="1" dirty="0">
                <a:latin typeface="Arial" panose="020B0604020202020204" pitchFamily="34" charset="0"/>
                <a:cs typeface="Arial" panose="020B0604020202020204" pitchFamily="34" charset="0"/>
              </a:rPr>
              <a:t>on mõtet kasutada ainult siis, kui hoones on kasutusel kalorifeer (või mõni teine seade) </a:t>
            </a:r>
            <a:r>
              <a:rPr lang="et-EE" altLang="en-US" sz="2400" dirty="0">
                <a:latin typeface="Arial" panose="020B0604020202020204" pitchFamily="34" charset="0"/>
                <a:cs typeface="Arial" panose="020B0604020202020204" pitchFamily="34" charset="0"/>
              </a:rPr>
              <a:t>ruumidesse suunatava värske õhu eelsoojendamiseks. </a:t>
            </a:r>
            <a:endParaRPr lang="et-EE" altLang="en-US" sz="2400" dirty="0" smtClean="0">
              <a:latin typeface="Arial" panose="020B0604020202020204" pitchFamily="34" charset="0"/>
              <a:cs typeface="Arial" panose="020B0604020202020204" pitchFamily="34" charset="0"/>
            </a:endParaRPr>
          </a:p>
        </p:txBody>
      </p:sp>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Ventilatsioonikarakteristikad</a:t>
            </a:r>
            <a:endParaRPr lang="en-GB" altLang="en-US" sz="2700" b="1" dirty="0" smtClean="0">
              <a:latin typeface="Arial" panose="020B0604020202020204" pitchFamily="34" charset="0"/>
              <a:cs typeface="Arial" panose="020B0604020202020204" pitchFamily="34" charset="0"/>
            </a:endParaRPr>
          </a:p>
        </p:txBody>
      </p:sp>
      <p:sp>
        <p:nvSpPr>
          <p:cNvPr id="6" name="Rectangle 5"/>
          <p:cNvSpPr/>
          <p:nvPr/>
        </p:nvSpPr>
        <p:spPr>
          <a:xfrm>
            <a:off x="6913467" y="539388"/>
            <a:ext cx="1402949" cy="369332"/>
          </a:xfrm>
          <a:prstGeom prst="rect">
            <a:avLst/>
          </a:prstGeom>
          <a:solidFill>
            <a:schemeClr val="tx1"/>
          </a:solidFill>
        </p:spPr>
        <p:txBody>
          <a:bodyPr wrap="none">
            <a:spAutoFit/>
          </a:bodyPr>
          <a:lstStyle/>
          <a:p>
            <a:pPr algn="r"/>
            <a:r>
              <a:rPr lang="et-EE" dirty="0" smtClean="0">
                <a:solidFill>
                  <a:schemeClr val="bg1"/>
                </a:solidFill>
              </a:rPr>
              <a:t>Kasutamine</a:t>
            </a:r>
            <a:endParaRPr lang="en-US" dirty="0">
              <a:solidFill>
                <a:schemeClr val="bg1"/>
              </a:solidFill>
            </a:endParaRPr>
          </a:p>
        </p:txBody>
      </p:sp>
    </p:spTree>
    <p:extLst>
      <p:ext uri="{BB962C8B-B14F-4D97-AF65-F5344CB8AC3E}">
        <p14:creationId xmlns:p14="http://schemas.microsoft.com/office/powerpoint/2010/main" val="3378233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6" name="Rectangle 5"/>
          <p:cNvSpPr/>
          <p:nvPr/>
        </p:nvSpPr>
        <p:spPr>
          <a:xfrm>
            <a:off x="5015511" y="539388"/>
            <a:ext cx="3300905" cy="369332"/>
          </a:xfrm>
          <a:prstGeom prst="rect">
            <a:avLst/>
          </a:prstGeom>
          <a:solidFill>
            <a:schemeClr val="tx1"/>
          </a:solidFill>
        </p:spPr>
        <p:txBody>
          <a:bodyPr wrap="none">
            <a:spAutoFit/>
          </a:bodyPr>
          <a:lstStyle/>
          <a:p>
            <a:pPr algn="r"/>
            <a:r>
              <a:rPr lang="et-EE" dirty="0" smtClean="0">
                <a:solidFill>
                  <a:schemeClr val="bg1"/>
                </a:solidFill>
              </a:rPr>
              <a:t>Kütteenergia vajaduse arvutus</a:t>
            </a:r>
            <a:endParaRPr lang="en-US" dirty="0">
              <a:solidFill>
                <a:schemeClr val="bg1"/>
              </a:solidFill>
            </a:endParaRPr>
          </a:p>
        </p:txBody>
      </p:sp>
      <p:sp>
        <p:nvSpPr>
          <p:cNvPr id="7" name="Sisu kohatäide 2"/>
          <p:cNvSpPr>
            <a:spLocks noGrp="1"/>
          </p:cNvSpPr>
          <p:nvPr>
            <p:ph idx="1"/>
          </p:nvPr>
        </p:nvSpPr>
        <p:spPr>
          <a:xfrm>
            <a:off x="1331639" y="1268413"/>
            <a:ext cx="6946597" cy="3810000"/>
          </a:xfrm>
        </p:spPr>
        <p:txBody>
          <a:bodyPr/>
          <a:lstStyle/>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Hoone (elamu) aastase kütteenergia kulu saab küttekarakteristika järgi hinnata järgneva valemiga:</a:t>
            </a:r>
          </a:p>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a:p>
            <a:pPr>
              <a:buFont typeface="Wingdings" panose="05000000000000000000" pitchFamily="2" charset="2"/>
              <a:buNone/>
            </a:pPr>
            <a:r>
              <a:rPr lang="et-EE" altLang="en-US" sz="2600" b="1" i="1" dirty="0" smtClean="0">
                <a:solidFill>
                  <a:srgbClr val="81003E"/>
                </a:solidFill>
                <a:latin typeface="Arial" panose="020B0604020202020204" pitchFamily="34" charset="0"/>
                <a:cs typeface="Arial" panose="020B0604020202020204" pitchFamily="34" charset="0"/>
              </a:rPr>
              <a:t>		Q = V </a:t>
            </a:r>
            <a:r>
              <a:rPr lang="et-EE" altLang="en-US" sz="2600" b="1" i="1" baseline="30000" dirty="0" smtClean="0">
                <a:solidFill>
                  <a:srgbClr val="81003E"/>
                </a:solidFill>
                <a:latin typeface="Arial" panose="020B0604020202020204" pitchFamily="34" charset="0"/>
                <a:cs typeface="Arial" panose="020B0604020202020204" pitchFamily="34" charset="0"/>
              </a:rPr>
              <a:t>. </a:t>
            </a:r>
            <a:r>
              <a:rPr lang="et-EE" altLang="en-US" sz="2600" b="1" i="1" dirty="0" err="1" smtClean="0">
                <a:solidFill>
                  <a:srgbClr val="81003E"/>
                </a:solidFill>
                <a:latin typeface="Arial" panose="020B0604020202020204" pitchFamily="34" charset="0"/>
                <a:cs typeface="Arial" panose="020B0604020202020204" pitchFamily="34" charset="0"/>
              </a:rPr>
              <a:t>q</a:t>
            </a:r>
            <a:r>
              <a:rPr lang="et-EE" altLang="en-US" sz="2600" b="1" i="1" baseline="-25000" dirty="0" err="1" smtClean="0">
                <a:solidFill>
                  <a:srgbClr val="81003E"/>
                </a:solidFill>
                <a:latin typeface="Arial" panose="020B0604020202020204" pitchFamily="34" charset="0"/>
                <a:cs typeface="Arial" panose="020B0604020202020204" pitchFamily="34" charset="0"/>
              </a:rPr>
              <a:t>k</a:t>
            </a:r>
            <a:r>
              <a:rPr lang="et-EE" altLang="en-US" sz="2600" b="1" i="1" baseline="30000" dirty="0" smtClean="0">
                <a:solidFill>
                  <a:srgbClr val="81003E"/>
                </a:solidFill>
                <a:latin typeface="Arial" panose="020B0604020202020204" pitchFamily="34" charset="0"/>
                <a:cs typeface="Arial" panose="020B0604020202020204" pitchFamily="34" charset="0"/>
              </a:rPr>
              <a:t>. </a:t>
            </a:r>
            <a:r>
              <a:rPr lang="et-EE" altLang="en-US" sz="2600" b="1" i="1" dirty="0" err="1" smtClean="0">
                <a:solidFill>
                  <a:srgbClr val="81003E"/>
                </a:solidFill>
                <a:latin typeface="Arial" panose="020B0604020202020204" pitchFamily="34" charset="0"/>
                <a:cs typeface="Arial" panose="020B0604020202020204" pitchFamily="34" charset="0"/>
              </a:rPr>
              <a:t>n</a:t>
            </a:r>
            <a:r>
              <a:rPr lang="et-EE" altLang="en-US" sz="2600" b="1" i="1" baseline="-25000" dirty="0" err="1" smtClean="0">
                <a:solidFill>
                  <a:srgbClr val="81003E"/>
                </a:solidFill>
                <a:latin typeface="Arial" panose="020B0604020202020204" pitchFamily="34" charset="0"/>
                <a:cs typeface="Arial" panose="020B0604020202020204" pitchFamily="34" charset="0"/>
              </a:rPr>
              <a:t>k</a:t>
            </a:r>
            <a:r>
              <a:rPr lang="et-EE" altLang="en-US" sz="2600" b="1" i="1" dirty="0" smtClean="0">
                <a:solidFill>
                  <a:srgbClr val="81003E"/>
                </a:solidFill>
                <a:latin typeface="Arial" panose="020B0604020202020204" pitchFamily="34" charset="0"/>
                <a:cs typeface="Arial" panose="020B0604020202020204" pitchFamily="34" charset="0"/>
              </a:rPr>
              <a:t>(</a:t>
            </a:r>
            <a:r>
              <a:rPr lang="et-EE" altLang="en-US" sz="2600" b="1" i="1" dirty="0" err="1" smtClean="0">
                <a:solidFill>
                  <a:srgbClr val="81003E"/>
                </a:solidFill>
                <a:latin typeface="Arial" panose="020B0604020202020204" pitchFamily="34" charset="0"/>
                <a:cs typeface="Arial" panose="020B0604020202020204" pitchFamily="34" charset="0"/>
              </a:rPr>
              <a:t>t</a:t>
            </a:r>
            <a:r>
              <a:rPr lang="et-EE" altLang="en-US" sz="2600" b="1" i="1" baseline="-25000" dirty="0" err="1" smtClean="0">
                <a:solidFill>
                  <a:srgbClr val="81003E"/>
                </a:solidFill>
                <a:latin typeface="Arial" panose="020B0604020202020204" pitchFamily="34" charset="0"/>
                <a:cs typeface="Arial" panose="020B0604020202020204" pitchFamily="34" charset="0"/>
              </a:rPr>
              <a:t>sise</a:t>
            </a:r>
            <a:r>
              <a:rPr lang="et-EE" altLang="en-US" sz="2600" b="1" i="1" dirty="0" smtClean="0">
                <a:solidFill>
                  <a:srgbClr val="81003E"/>
                </a:solidFill>
                <a:latin typeface="Arial" panose="020B0604020202020204" pitchFamily="34" charset="0"/>
                <a:cs typeface="Arial" panose="020B0604020202020204" pitchFamily="34" charset="0"/>
              </a:rPr>
              <a:t> - t </a:t>
            </a:r>
            <a:r>
              <a:rPr lang="et-EE" altLang="en-US" sz="2600" b="1" i="1" baseline="-25000" dirty="0" err="1" smtClean="0">
                <a:solidFill>
                  <a:srgbClr val="81003E"/>
                </a:solidFill>
                <a:latin typeface="Arial" panose="020B0604020202020204" pitchFamily="34" charset="0"/>
                <a:cs typeface="Arial" panose="020B0604020202020204" pitchFamily="34" charset="0"/>
              </a:rPr>
              <a:t>välis</a:t>
            </a:r>
            <a:r>
              <a:rPr lang="et-EE" altLang="en-US" sz="2600" b="1" i="1" baseline="-25000" dirty="0" smtClean="0">
                <a:solidFill>
                  <a:srgbClr val="81003E"/>
                </a:solidFill>
                <a:latin typeface="Arial" panose="020B0604020202020204" pitchFamily="34" charset="0"/>
                <a:cs typeface="Arial" panose="020B0604020202020204" pitchFamily="34" charset="0"/>
              </a:rPr>
              <a:t>, keskm.</a:t>
            </a:r>
            <a:r>
              <a:rPr lang="et-EE" altLang="en-US" sz="2600" b="1" i="1" dirty="0" smtClean="0">
                <a:solidFill>
                  <a:srgbClr val="81003E"/>
                </a:solidFill>
                <a:latin typeface="Arial" panose="020B0604020202020204" pitchFamily="34" charset="0"/>
                <a:cs typeface="Arial" panose="020B0604020202020204" pitchFamily="34" charset="0"/>
              </a:rPr>
              <a:t>)</a:t>
            </a:r>
            <a:r>
              <a:rPr lang="et-EE" altLang="en-US" sz="2600" b="1" i="1" baseline="30000" dirty="0" smtClean="0">
                <a:solidFill>
                  <a:srgbClr val="81003E"/>
                </a:solidFill>
                <a:latin typeface="Arial" panose="020B0604020202020204" pitchFamily="34" charset="0"/>
                <a:cs typeface="Arial" panose="020B0604020202020204" pitchFamily="34" charset="0"/>
              </a:rPr>
              <a:t>.</a:t>
            </a:r>
            <a:r>
              <a:rPr lang="et-EE" altLang="en-US" sz="2600" b="1" i="1" dirty="0" smtClean="0">
                <a:solidFill>
                  <a:srgbClr val="81003E"/>
                </a:solidFill>
                <a:latin typeface="Arial" panose="020B0604020202020204" pitchFamily="34" charset="0"/>
                <a:cs typeface="Arial" panose="020B0604020202020204" pitchFamily="34" charset="0"/>
              </a:rPr>
              <a:t>10</a:t>
            </a:r>
            <a:r>
              <a:rPr lang="et-EE" altLang="en-US" sz="2600" b="1" i="1" baseline="30000" dirty="0" smtClean="0">
                <a:solidFill>
                  <a:srgbClr val="81003E"/>
                </a:solidFill>
                <a:latin typeface="Arial" panose="020B0604020202020204" pitchFamily="34" charset="0"/>
                <a:cs typeface="Arial" panose="020B0604020202020204" pitchFamily="34" charset="0"/>
              </a:rPr>
              <a:t>-6 </a:t>
            </a:r>
            <a:r>
              <a:rPr lang="et-EE" altLang="en-US" sz="2600" b="1" i="1" dirty="0" smtClean="0">
                <a:solidFill>
                  <a:srgbClr val="81003E"/>
                </a:solidFill>
                <a:latin typeface="Arial" panose="020B0604020202020204" pitchFamily="34" charset="0"/>
                <a:cs typeface="Arial" panose="020B0604020202020204" pitchFamily="34" charset="0"/>
              </a:rPr>
              <a:t> MWh/a</a:t>
            </a:r>
            <a:endParaRPr lang="et-EE" altLang="en-US" sz="2600" b="1" dirty="0" smtClean="0">
              <a:solidFill>
                <a:srgbClr val="81003E"/>
              </a:solidFill>
              <a:latin typeface="Arial" panose="020B0604020202020204" pitchFamily="34" charset="0"/>
              <a:cs typeface="Arial" panose="020B0604020202020204" pitchFamily="34" charset="0"/>
            </a:endParaRP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kus      </a:t>
            </a:r>
          </a:p>
          <a:p>
            <a:r>
              <a:rPr lang="et-EE" altLang="en-US" sz="2400" i="1" dirty="0" smtClean="0">
                <a:latin typeface="Arial" panose="020B0604020202020204" pitchFamily="34" charset="0"/>
                <a:cs typeface="Arial" panose="020B0604020202020204" pitchFamily="34" charset="0"/>
              </a:rPr>
              <a:t>V</a:t>
            </a:r>
            <a:r>
              <a:rPr lang="et-EE" altLang="en-US" sz="2400" dirty="0" smtClean="0">
                <a:latin typeface="Arial" panose="020B0604020202020204" pitchFamily="34" charset="0"/>
                <a:cs typeface="Arial" panose="020B0604020202020204" pitchFamily="34" charset="0"/>
              </a:rPr>
              <a:t> - hoone köetav kubatuur (</a:t>
            </a:r>
            <a:r>
              <a:rPr lang="et-EE" altLang="en-US" sz="2400" dirty="0" err="1" smtClean="0">
                <a:latin typeface="Arial" panose="020B0604020202020204" pitchFamily="34" charset="0"/>
                <a:cs typeface="Arial" panose="020B0604020202020204" pitchFamily="34" charset="0"/>
              </a:rPr>
              <a:t>välisgabariitide</a:t>
            </a:r>
            <a:r>
              <a:rPr lang="et-EE" altLang="en-US" sz="2400" dirty="0" smtClean="0">
                <a:latin typeface="Arial" panose="020B0604020202020204" pitchFamily="34" charset="0"/>
                <a:cs typeface="Arial" panose="020B0604020202020204" pitchFamily="34" charset="0"/>
              </a:rPr>
              <a:t> järgi), m</a:t>
            </a:r>
            <a:r>
              <a:rPr lang="et-EE" altLang="en-US" sz="2400" baseline="30000" dirty="0" smtClean="0">
                <a:latin typeface="Arial" panose="020B0604020202020204" pitchFamily="34" charset="0"/>
                <a:cs typeface="Arial" panose="020B0604020202020204" pitchFamily="34" charset="0"/>
              </a:rPr>
              <a:t>3</a:t>
            </a:r>
            <a:r>
              <a:rPr lang="et-EE" altLang="en-US" sz="2400" dirty="0" smtClean="0">
                <a:latin typeface="Arial" panose="020B0604020202020204" pitchFamily="34" charset="0"/>
                <a:cs typeface="Arial" panose="020B0604020202020204" pitchFamily="34" charset="0"/>
              </a:rPr>
              <a:t>;</a:t>
            </a:r>
          </a:p>
          <a:p>
            <a:r>
              <a:rPr lang="et-EE" altLang="en-US" sz="2400" i="1" dirty="0" err="1" smtClean="0">
                <a:latin typeface="Arial" panose="020B0604020202020204" pitchFamily="34" charset="0"/>
                <a:cs typeface="Arial" panose="020B0604020202020204" pitchFamily="34" charset="0"/>
              </a:rPr>
              <a:t>q</a:t>
            </a:r>
            <a:r>
              <a:rPr lang="et-EE" altLang="en-US" sz="2400" i="1" baseline="-25000" dirty="0" err="1" smtClean="0">
                <a:latin typeface="Arial" panose="020B0604020202020204" pitchFamily="34" charset="0"/>
                <a:cs typeface="Arial" panose="020B0604020202020204" pitchFamily="34" charset="0"/>
              </a:rPr>
              <a:t>k</a:t>
            </a:r>
            <a:r>
              <a:rPr lang="et-EE" altLang="en-US" sz="2400" baseline="-25000" dirty="0" smtClean="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a:t>
            </a:r>
            <a:r>
              <a:rPr lang="et-EE" altLang="en-US" sz="2400" baseline="-25000" dirty="0" smtClean="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hoone küttekarakteristika,  W/m</a:t>
            </a:r>
            <a:r>
              <a:rPr lang="et-EE" altLang="en-US" sz="2400" baseline="30000" dirty="0" smtClean="0">
                <a:latin typeface="Arial" panose="020B0604020202020204" pitchFamily="34" charset="0"/>
                <a:cs typeface="Arial" panose="020B0604020202020204" pitchFamily="34" charset="0"/>
              </a:rPr>
              <a:t>3.o</a:t>
            </a:r>
            <a:r>
              <a:rPr lang="et-EE" altLang="en-US" sz="2400" dirty="0" smtClean="0">
                <a:latin typeface="Arial" panose="020B0604020202020204" pitchFamily="34" charset="0"/>
                <a:cs typeface="Arial" panose="020B0604020202020204" pitchFamily="34" charset="0"/>
              </a:rPr>
              <a:t>C</a:t>
            </a:r>
          </a:p>
          <a:p>
            <a:r>
              <a:rPr lang="et-EE" altLang="en-US" sz="2400" i="1" dirty="0" err="1" smtClean="0">
                <a:latin typeface="Arial" panose="020B0604020202020204" pitchFamily="34" charset="0"/>
                <a:cs typeface="Arial" panose="020B0604020202020204" pitchFamily="34" charset="0"/>
              </a:rPr>
              <a:t>n</a:t>
            </a:r>
            <a:r>
              <a:rPr lang="et-EE" altLang="en-US" sz="2400" i="1" baseline="-25000" dirty="0" err="1" smtClean="0">
                <a:latin typeface="Arial" panose="020B0604020202020204" pitchFamily="34" charset="0"/>
                <a:cs typeface="Arial" panose="020B0604020202020204" pitchFamily="34" charset="0"/>
              </a:rPr>
              <a:t>k</a:t>
            </a:r>
            <a:r>
              <a:rPr lang="et-EE" altLang="en-US" sz="2400" baseline="-25000" dirty="0" smtClean="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 kütteperioodi kestvus, h .</a:t>
            </a: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698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Küttekarakteristikad</a:t>
            </a:r>
            <a:endParaRPr lang="en-GB" altLang="en-US" sz="2700" b="1" dirty="0" smtClean="0">
              <a:latin typeface="Arial" panose="020B0604020202020204" pitchFamily="34" charset="0"/>
              <a:cs typeface="Arial" panose="020B0604020202020204" pitchFamily="34" charset="0"/>
            </a:endParaRPr>
          </a:p>
        </p:txBody>
      </p:sp>
      <p:sp>
        <p:nvSpPr>
          <p:cNvPr id="6" name="Rectangle 5"/>
          <p:cNvSpPr/>
          <p:nvPr/>
        </p:nvSpPr>
        <p:spPr>
          <a:xfrm>
            <a:off x="5015511" y="539388"/>
            <a:ext cx="3300905" cy="369332"/>
          </a:xfrm>
          <a:prstGeom prst="rect">
            <a:avLst/>
          </a:prstGeom>
          <a:solidFill>
            <a:schemeClr val="tx1"/>
          </a:solidFill>
        </p:spPr>
        <p:txBody>
          <a:bodyPr wrap="none">
            <a:spAutoFit/>
          </a:bodyPr>
          <a:lstStyle/>
          <a:p>
            <a:pPr algn="r"/>
            <a:r>
              <a:rPr lang="et-EE" dirty="0" smtClean="0">
                <a:solidFill>
                  <a:schemeClr val="bg1"/>
                </a:solidFill>
              </a:rPr>
              <a:t>Kütteenergia vajaduse arvutus</a:t>
            </a:r>
            <a:endParaRPr lang="en-US" dirty="0">
              <a:solidFill>
                <a:schemeClr val="bg1"/>
              </a:solidFill>
            </a:endParaRPr>
          </a:p>
        </p:txBody>
      </p:sp>
      <p:sp>
        <p:nvSpPr>
          <p:cNvPr id="7" name="Sisu kohatäide 2"/>
          <p:cNvSpPr>
            <a:spLocks noGrp="1"/>
          </p:cNvSpPr>
          <p:nvPr>
            <p:ph idx="1"/>
          </p:nvPr>
        </p:nvSpPr>
        <p:spPr>
          <a:xfrm>
            <a:off x="1407766" y="2924944"/>
            <a:ext cx="7569100" cy="3810000"/>
          </a:xfrm>
        </p:spPr>
        <p:txBody>
          <a:bodyPr/>
          <a:lstStyle/>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r>
              <a:rPr lang="et-EE" altLang="en-US" sz="2600" b="1" i="1" dirty="0" smtClean="0">
                <a:solidFill>
                  <a:srgbClr val="81003E"/>
                </a:solidFill>
                <a:latin typeface="Arial" panose="020B0604020202020204" pitchFamily="34" charset="0"/>
                <a:cs typeface="Arial" panose="020B0604020202020204" pitchFamily="34" charset="0"/>
              </a:rPr>
              <a:t>		Q = V </a:t>
            </a:r>
            <a:r>
              <a:rPr lang="et-EE" altLang="en-US" sz="2600" b="1" i="1" baseline="30000" dirty="0" smtClean="0">
                <a:solidFill>
                  <a:srgbClr val="81003E"/>
                </a:solidFill>
                <a:latin typeface="Arial" panose="020B0604020202020204" pitchFamily="34" charset="0"/>
                <a:cs typeface="Arial" panose="020B0604020202020204" pitchFamily="34" charset="0"/>
              </a:rPr>
              <a:t>. </a:t>
            </a:r>
            <a:r>
              <a:rPr lang="et-EE" altLang="en-US" sz="2600" b="1" i="1" dirty="0" err="1" smtClean="0">
                <a:solidFill>
                  <a:srgbClr val="81003E"/>
                </a:solidFill>
                <a:latin typeface="Arial" panose="020B0604020202020204" pitchFamily="34" charset="0"/>
                <a:cs typeface="Arial" panose="020B0604020202020204" pitchFamily="34" charset="0"/>
              </a:rPr>
              <a:t>q</a:t>
            </a:r>
            <a:r>
              <a:rPr lang="et-EE" altLang="en-US" sz="2600" b="1" i="1" baseline="-25000" dirty="0" err="1" smtClean="0">
                <a:solidFill>
                  <a:srgbClr val="81003E"/>
                </a:solidFill>
                <a:latin typeface="Arial" panose="020B0604020202020204" pitchFamily="34" charset="0"/>
                <a:cs typeface="Arial" panose="020B0604020202020204" pitchFamily="34" charset="0"/>
              </a:rPr>
              <a:t>k</a:t>
            </a:r>
            <a:r>
              <a:rPr lang="et-EE" altLang="en-US" sz="2600" b="1" i="1" baseline="30000" dirty="0" smtClean="0">
                <a:solidFill>
                  <a:srgbClr val="81003E"/>
                </a:solidFill>
                <a:latin typeface="Arial" panose="020B0604020202020204" pitchFamily="34" charset="0"/>
                <a:cs typeface="Arial" panose="020B0604020202020204" pitchFamily="34" charset="0"/>
              </a:rPr>
              <a:t>. </a:t>
            </a:r>
            <a:r>
              <a:rPr lang="et-EE" altLang="en-US" sz="2600" b="1" i="1" dirty="0" err="1" smtClean="0">
                <a:solidFill>
                  <a:srgbClr val="81003E"/>
                </a:solidFill>
                <a:latin typeface="Arial" panose="020B0604020202020204" pitchFamily="34" charset="0"/>
                <a:cs typeface="Arial" panose="020B0604020202020204" pitchFamily="34" charset="0"/>
              </a:rPr>
              <a:t>n</a:t>
            </a:r>
            <a:r>
              <a:rPr lang="et-EE" altLang="en-US" sz="2600" b="1" i="1" baseline="-25000" dirty="0" err="1" smtClean="0">
                <a:solidFill>
                  <a:srgbClr val="81003E"/>
                </a:solidFill>
                <a:latin typeface="Arial" panose="020B0604020202020204" pitchFamily="34" charset="0"/>
                <a:cs typeface="Arial" panose="020B0604020202020204" pitchFamily="34" charset="0"/>
              </a:rPr>
              <a:t>k</a:t>
            </a:r>
            <a:r>
              <a:rPr lang="et-EE" altLang="en-US" sz="2600" b="1" i="1" dirty="0" smtClean="0">
                <a:solidFill>
                  <a:srgbClr val="81003E"/>
                </a:solidFill>
                <a:latin typeface="Arial" panose="020B0604020202020204" pitchFamily="34" charset="0"/>
                <a:cs typeface="Arial" panose="020B0604020202020204" pitchFamily="34" charset="0"/>
              </a:rPr>
              <a:t>(</a:t>
            </a:r>
            <a:r>
              <a:rPr lang="et-EE" altLang="en-US" sz="2600" b="1" i="1" dirty="0" err="1" smtClean="0">
                <a:solidFill>
                  <a:srgbClr val="81003E"/>
                </a:solidFill>
                <a:latin typeface="Arial" panose="020B0604020202020204" pitchFamily="34" charset="0"/>
                <a:cs typeface="Arial" panose="020B0604020202020204" pitchFamily="34" charset="0"/>
              </a:rPr>
              <a:t>t</a:t>
            </a:r>
            <a:r>
              <a:rPr lang="et-EE" altLang="en-US" sz="2600" b="1" i="1" baseline="-25000" dirty="0" err="1" smtClean="0">
                <a:solidFill>
                  <a:srgbClr val="81003E"/>
                </a:solidFill>
                <a:latin typeface="Arial" panose="020B0604020202020204" pitchFamily="34" charset="0"/>
                <a:cs typeface="Arial" panose="020B0604020202020204" pitchFamily="34" charset="0"/>
              </a:rPr>
              <a:t>sise</a:t>
            </a:r>
            <a:r>
              <a:rPr lang="et-EE" altLang="en-US" sz="2600" b="1" i="1" dirty="0" smtClean="0">
                <a:solidFill>
                  <a:srgbClr val="81003E"/>
                </a:solidFill>
                <a:latin typeface="Arial" panose="020B0604020202020204" pitchFamily="34" charset="0"/>
                <a:cs typeface="Arial" panose="020B0604020202020204" pitchFamily="34" charset="0"/>
              </a:rPr>
              <a:t> - t </a:t>
            </a:r>
            <a:r>
              <a:rPr lang="et-EE" altLang="en-US" sz="2600" b="1" i="1" baseline="-25000" dirty="0" err="1" smtClean="0">
                <a:solidFill>
                  <a:srgbClr val="81003E"/>
                </a:solidFill>
                <a:latin typeface="Arial" panose="020B0604020202020204" pitchFamily="34" charset="0"/>
                <a:cs typeface="Arial" panose="020B0604020202020204" pitchFamily="34" charset="0"/>
              </a:rPr>
              <a:t>välis</a:t>
            </a:r>
            <a:r>
              <a:rPr lang="et-EE" altLang="en-US" sz="2600" b="1" i="1" baseline="-25000" dirty="0" smtClean="0">
                <a:solidFill>
                  <a:srgbClr val="81003E"/>
                </a:solidFill>
                <a:latin typeface="Arial" panose="020B0604020202020204" pitchFamily="34" charset="0"/>
                <a:cs typeface="Arial" panose="020B0604020202020204" pitchFamily="34" charset="0"/>
              </a:rPr>
              <a:t>, keskm.</a:t>
            </a:r>
            <a:r>
              <a:rPr lang="et-EE" altLang="en-US" sz="2600" b="1" i="1" dirty="0" smtClean="0">
                <a:solidFill>
                  <a:srgbClr val="81003E"/>
                </a:solidFill>
                <a:latin typeface="Arial" panose="020B0604020202020204" pitchFamily="34" charset="0"/>
                <a:cs typeface="Arial" panose="020B0604020202020204" pitchFamily="34" charset="0"/>
              </a:rPr>
              <a:t>)</a:t>
            </a:r>
            <a:r>
              <a:rPr lang="et-EE" altLang="en-US" sz="2600" b="1" i="1" baseline="30000" dirty="0" smtClean="0">
                <a:solidFill>
                  <a:srgbClr val="81003E"/>
                </a:solidFill>
                <a:latin typeface="Arial" panose="020B0604020202020204" pitchFamily="34" charset="0"/>
                <a:cs typeface="Arial" panose="020B0604020202020204" pitchFamily="34" charset="0"/>
              </a:rPr>
              <a:t>.</a:t>
            </a:r>
            <a:r>
              <a:rPr lang="et-EE" altLang="en-US" sz="2600" b="1" i="1" dirty="0" smtClean="0">
                <a:solidFill>
                  <a:srgbClr val="81003E"/>
                </a:solidFill>
                <a:latin typeface="Arial" panose="020B0604020202020204" pitchFamily="34" charset="0"/>
                <a:cs typeface="Arial" panose="020B0604020202020204" pitchFamily="34" charset="0"/>
              </a:rPr>
              <a:t>10</a:t>
            </a:r>
            <a:r>
              <a:rPr lang="et-EE" altLang="en-US" sz="2600" b="1" i="1" baseline="30000" dirty="0" smtClean="0">
                <a:solidFill>
                  <a:srgbClr val="81003E"/>
                </a:solidFill>
                <a:latin typeface="Arial" panose="020B0604020202020204" pitchFamily="34" charset="0"/>
                <a:cs typeface="Arial" panose="020B0604020202020204" pitchFamily="34" charset="0"/>
              </a:rPr>
              <a:t>-6 </a:t>
            </a:r>
            <a:r>
              <a:rPr lang="et-EE" altLang="en-US" sz="2600" b="1" i="1" dirty="0" smtClean="0">
                <a:solidFill>
                  <a:srgbClr val="81003E"/>
                </a:solidFill>
                <a:latin typeface="Arial" panose="020B0604020202020204" pitchFamily="34" charset="0"/>
                <a:cs typeface="Arial" panose="020B0604020202020204" pitchFamily="34" charset="0"/>
              </a:rPr>
              <a:t> MWh/a</a:t>
            </a:r>
            <a:endParaRPr lang="et-EE" altLang="en-US" sz="2600" b="1" dirty="0" smtClean="0">
              <a:solidFill>
                <a:srgbClr val="81003E"/>
              </a:solidFill>
              <a:latin typeface="Arial" panose="020B0604020202020204" pitchFamily="34" charset="0"/>
              <a:cs typeface="Arial" panose="020B0604020202020204" pitchFamily="34" charset="0"/>
            </a:endParaRP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kus      </a:t>
            </a:r>
          </a:p>
          <a:p>
            <a:r>
              <a:rPr lang="et-EE" altLang="en-US" sz="2400" i="1" dirty="0" smtClean="0">
                <a:latin typeface="Arial" panose="020B0604020202020204" pitchFamily="34" charset="0"/>
                <a:cs typeface="Arial" panose="020B0604020202020204" pitchFamily="34" charset="0"/>
              </a:rPr>
              <a:t>V</a:t>
            </a:r>
            <a:r>
              <a:rPr lang="et-EE" altLang="en-US" sz="2400" dirty="0" smtClean="0">
                <a:latin typeface="Arial" panose="020B0604020202020204" pitchFamily="34" charset="0"/>
                <a:cs typeface="Arial" panose="020B0604020202020204" pitchFamily="34" charset="0"/>
              </a:rPr>
              <a:t> - hoone köetav kubatuur (</a:t>
            </a:r>
            <a:r>
              <a:rPr lang="et-EE" altLang="en-US" sz="2400" dirty="0" err="1" smtClean="0">
                <a:latin typeface="Arial" panose="020B0604020202020204" pitchFamily="34" charset="0"/>
                <a:cs typeface="Arial" panose="020B0604020202020204" pitchFamily="34" charset="0"/>
              </a:rPr>
              <a:t>välisgabariitide</a:t>
            </a:r>
            <a:r>
              <a:rPr lang="et-EE" altLang="en-US" sz="2400" dirty="0" smtClean="0">
                <a:latin typeface="Arial" panose="020B0604020202020204" pitchFamily="34" charset="0"/>
                <a:cs typeface="Arial" panose="020B0604020202020204" pitchFamily="34" charset="0"/>
              </a:rPr>
              <a:t> järgi), m</a:t>
            </a:r>
            <a:r>
              <a:rPr lang="et-EE" altLang="en-US" sz="2400" baseline="30000" dirty="0" smtClean="0">
                <a:latin typeface="Arial" panose="020B0604020202020204" pitchFamily="34" charset="0"/>
                <a:cs typeface="Arial" panose="020B0604020202020204" pitchFamily="34" charset="0"/>
              </a:rPr>
              <a:t>3</a:t>
            </a:r>
            <a:r>
              <a:rPr lang="et-EE" altLang="en-US" sz="2400" dirty="0" smtClean="0">
                <a:latin typeface="Arial" panose="020B0604020202020204" pitchFamily="34" charset="0"/>
                <a:cs typeface="Arial" panose="020B0604020202020204" pitchFamily="34" charset="0"/>
              </a:rPr>
              <a:t>;</a:t>
            </a:r>
          </a:p>
          <a:p>
            <a:r>
              <a:rPr lang="et-EE" altLang="en-US" sz="2400" i="1" dirty="0" err="1" smtClean="0">
                <a:latin typeface="Arial" panose="020B0604020202020204" pitchFamily="34" charset="0"/>
                <a:cs typeface="Arial" panose="020B0604020202020204" pitchFamily="34" charset="0"/>
              </a:rPr>
              <a:t>q</a:t>
            </a:r>
            <a:r>
              <a:rPr lang="et-EE" altLang="en-US" sz="2400" i="1" baseline="-25000" dirty="0" err="1" smtClean="0">
                <a:latin typeface="Arial" panose="020B0604020202020204" pitchFamily="34" charset="0"/>
                <a:cs typeface="Arial" panose="020B0604020202020204" pitchFamily="34" charset="0"/>
              </a:rPr>
              <a:t>k</a:t>
            </a:r>
            <a:r>
              <a:rPr lang="et-EE" altLang="en-US" sz="2400" baseline="-25000" dirty="0" smtClean="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a:t>
            </a:r>
            <a:r>
              <a:rPr lang="et-EE" altLang="en-US" sz="2400" baseline="-25000" dirty="0" smtClean="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hoone küttekarakteristika,  W/m</a:t>
            </a:r>
            <a:r>
              <a:rPr lang="et-EE" altLang="en-US" sz="2400" baseline="30000" dirty="0" smtClean="0">
                <a:latin typeface="Arial" panose="020B0604020202020204" pitchFamily="34" charset="0"/>
                <a:cs typeface="Arial" panose="020B0604020202020204" pitchFamily="34" charset="0"/>
              </a:rPr>
              <a:t>3.o</a:t>
            </a:r>
            <a:r>
              <a:rPr lang="et-EE" altLang="en-US" sz="2400" dirty="0" smtClean="0">
                <a:latin typeface="Arial" panose="020B0604020202020204" pitchFamily="34" charset="0"/>
                <a:cs typeface="Arial" panose="020B0604020202020204" pitchFamily="34" charset="0"/>
              </a:rPr>
              <a:t>C</a:t>
            </a:r>
          </a:p>
          <a:p>
            <a:r>
              <a:rPr lang="et-EE" altLang="en-US" sz="2400" i="1" dirty="0" err="1" smtClean="0">
                <a:latin typeface="Arial" panose="020B0604020202020204" pitchFamily="34" charset="0"/>
                <a:cs typeface="Arial" panose="020B0604020202020204" pitchFamily="34" charset="0"/>
              </a:rPr>
              <a:t>n</a:t>
            </a:r>
            <a:r>
              <a:rPr lang="et-EE" altLang="en-US" sz="2400" i="1" baseline="-25000" dirty="0" err="1" smtClean="0">
                <a:latin typeface="Arial" panose="020B0604020202020204" pitchFamily="34" charset="0"/>
                <a:cs typeface="Arial" panose="020B0604020202020204" pitchFamily="34" charset="0"/>
              </a:rPr>
              <a:t>k</a:t>
            </a:r>
            <a:r>
              <a:rPr lang="et-EE" altLang="en-US" sz="2400" baseline="-25000" dirty="0" smtClean="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 kütteperioodi kestvus, h .</a:t>
            </a:r>
          </a:p>
          <a:p>
            <a:pPr>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p:txBody>
      </p:sp>
      <p:sp>
        <p:nvSpPr>
          <p:cNvPr id="8" name="Sisu kohatäide 2"/>
          <p:cNvSpPr txBox="1">
            <a:spLocks/>
          </p:cNvSpPr>
          <p:nvPr/>
        </p:nvSpPr>
        <p:spPr bwMode="auto">
          <a:xfrm>
            <a:off x="1115616" y="944270"/>
            <a:ext cx="8153400" cy="2844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None/>
            </a:pPr>
            <a:r>
              <a:rPr lang="et-EE" altLang="en-US" sz="2400" dirty="0" smtClean="0"/>
              <a:t>		Pidades silmas kraaditundide arvu mõistet, on aastane küttenergia kulu arvutatav ka valemiga:</a:t>
            </a:r>
          </a:p>
          <a:p>
            <a:pPr>
              <a:buFont typeface="Wingdings" panose="05000000000000000000" pitchFamily="2" charset="2"/>
              <a:buNone/>
            </a:pPr>
            <a:r>
              <a:rPr lang="et-EE" altLang="en-US" sz="2400" dirty="0" smtClean="0"/>
              <a:t> </a:t>
            </a:r>
          </a:p>
          <a:p>
            <a:pPr algn="ctr">
              <a:buFont typeface="Wingdings" panose="05000000000000000000" pitchFamily="2" charset="2"/>
              <a:buNone/>
            </a:pPr>
            <a:r>
              <a:rPr lang="et-EE" altLang="en-US" sz="2400" b="1" i="1" dirty="0" smtClean="0">
                <a:solidFill>
                  <a:srgbClr val="81003E"/>
                </a:solidFill>
              </a:rPr>
              <a:t>Q = V </a:t>
            </a:r>
            <a:r>
              <a:rPr lang="et-EE" altLang="en-US" sz="2400" b="1" i="1" baseline="30000" dirty="0" smtClean="0">
                <a:solidFill>
                  <a:srgbClr val="81003E"/>
                </a:solidFill>
              </a:rPr>
              <a:t>.</a:t>
            </a:r>
            <a:r>
              <a:rPr lang="et-EE" altLang="en-US" sz="2400" b="1" i="1" dirty="0" err="1" smtClean="0">
                <a:solidFill>
                  <a:srgbClr val="81003E"/>
                </a:solidFill>
              </a:rPr>
              <a:t>q</a:t>
            </a:r>
            <a:r>
              <a:rPr lang="et-EE" altLang="en-US" sz="2400" b="1" i="1" baseline="-25000" dirty="0" err="1" smtClean="0">
                <a:solidFill>
                  <a:srgbClr val="81003E"/>
                </a:solidFill>
              </a:rPr>
              <a:t>k</a:t>
            </a:r>
            <a:r>
              <a:rPr lang="et-EE" altLang="en-US" sz="2400" b="1" i="1" dirty="0" smtClean="0">
                <a:solidFill>
                  <a:srgbClr val="81003E"/>
                </a:solidFill>
              </a:rPr>
              <a:t>  </a:t>
            </a:r>
            <a:r>
              <a:rPr lang="et-EE" altLang="en-US" sz="2400" b="1" i="1" baseline="30000" dirty="0" smtClean="0">
                <a:solidFill>
                  <a:srgbClr val="81003E"/>
                </a:solidFill>
              </a:rPr>
              <a:t>. </a:t>
            </a:r>
            <a:r>
              <a:rPr lang="et-EE" altLang="en-US" sz="2400" b="1" i="1" dirty="0" smtClean="0">
                <a:solidFill>
                  <a:srgbClr val="81003E"/>
                </a:solidFill>
              </a:rPr>
              <a:t>KRT  </a:t>
            </a:r>
            <a:r>
              <a:rPr lang="et-EE" altLang="en-US" sz="2400" b="1" i="1" baseline="30000" dirty="0" smtClean="0">
                <a:solidFill>
                  <a:srgbClr val="81003E"/>
                </a:solidFill>
              </a:rPr>
              <a:t>. </a:t>
            </a:r>
            <a:r>
              <a:rPr lang="et-EE" altLang="en-US" sz="2400" b="1" i="1" dirty="0" smtClean="0">
                <a:solidFill>
                  <a:srgbClr val="81003E"/>
                </a:solidFill>
              </a:rPr>
              <a:t>10</a:t>
            </a:r>
            <a:r>
              <a:rPr lang="et-EE" altLang="en-US" sz="2400" b="1" i="1" baseline="30000" dirty="0" smtClean="0">
                <a:solidFill>
                  <a:srgbClr val="81003E"/>
                </a:solidFill>
              </a:rPr>
              <a:t>-6 </a:t>
            </a:r>
            <a:r>
              <a:rPr lang="et-EE" altLang="en-US" sz="2400" b="1" i="1" dirty="0" smtClean="0">
                <a:solidFill>
                  <a:srgbClr val="81003E"/>
                </a:solidFill>
              </a:rPr>
              <a:t> MWh/a</a:t>
            </a:r>
          </a:p>
          <a:p>
            <a:pPr>
              <a:buFont typeface="Wingdings" panose="05000000000000000000" pitchFamily="2" charset="2"/>
              <a:buNone/>
            </a:pPr>
            <a:endParaRPr lang="et-EE" altLang="en-US" sz="2400" dirty="0" smtClean="0"/>
          </a:p>
        </p:txBody>
      </p:sp>
      <p:sp>
        <p:nvSpPr>
          <p:cNvPr id="2" name="Oval 1"/>
          <p:cNvSpPr/>
          <p:nvPr/>
        </p:nvSpPr>
        <p:spPr>
          <a:xfrm>
            <a:off x="3851920" y="3068960"/>
            <a:ext cx="3024336" cy="1152128"/>
          </a:xfrm>
          <a:prstGeom prst="ellipse">
            <a:avLst/>
          </a:prstGeom>
          <a:noFill/>
          <a:ln w="571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 name="Straight Arrow Connector 3"/>
          <p:cNvCxnSpPr/>
          <p:nvPr/>
        </p:nvCxnSpPr>
        <p:spPr>
          <a:xfrm flipH="1" flipV="1">
            <a:off x="4716016" y="2636132"/>
            <a:ext cx="216024" cy="72086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0" name="Oval 9"/>
          <p:cNvSpPr/>
          <p:nvPr/>
        </p:nvSpPr>
        <p:spPr>
          <a:xfrm>
            <a:off x="4283968" y="2132856"/>
            <a:ext cx="1152128" cy="648072"/>
          </a:xfrm>
          <a:prstGeom prst="ellipse">
            <a:avLst/>
          </a:prstGeom>
          <a:noFill/>
          <a:ln w="571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6339557"/>
      </p:ext>
    </p:extLst>
  </p:cSld>
  <p:clrMapOvr>
    <a:masterClrMapping/>
  </p:clrMapOvr>
</p:sld>
</file>

<file path=ppt/theme/theme1.xml><?xml version="1.0" encoding="utf-8"?>
<a:theme xmlns:a="http://schemas.openxmlformats.org/drawingml/2006/main" name="TTY_esitluse pohi_EST_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Presentatsiooni_pohi_EST</Template>
  <TotalTime>2870</TotalTime>
  <Words>257</Words>
  <Application>Microsoft Office PowerPoint</Application>
  <PresentationFormat>On-screen Show (4:3)</PresentationFormat>
  <Paragraphs>89</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Verdana</vt:lpstr>
      <vt:lpstr>Wingdings</vt:lpstr>
      <vt:lpstr>TTY_esitluse pohi_EST_2011</vt:lpstr>
      <vt:lpstr>EIS4120 – Soojus- ja külmavarustussüsteemid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132</cp:revision>
  <dcterms:created xsi:type="dcterms:W3CDTF">2015-08-30T11:50:39Z</dcterms:created>
  <dcterms:modified xsi:type="dcterms:W3CDTF">2019-02-07T11:48:09Z</dcterms:modified>
</cp:coreProperties>
</file>