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1" r:id="rId3"/>
    <p:sldId id="317" r:id="rId4"/>
    <p:sldId id="335" r:id="rId5"/>
    <p:sldId id="336" r:id="rId6"/>
    <p:sldId id="337" r:id="rId7"/>
    <p:sldId id="354" r:id="rId8"/>
    <p:sldId id="318" r:id="rId9"/>
    <p:sldId id="334" r:id="rId10"/>
    <p:sldId id="359" r:id="rId11"/>
    <p:sldId id="339" r:id="rId12"/>
    <p:sldId id="342" r:id="rId13"/>
    <p:sldId id="338" r:id="rId14"/>
    <p:sldId id="319" r:id="rId15"/>
    <p:sldId id="341" r:id="rId16"/>
    <p:sldId id="343" r:id="rId17"/>
    <p:sldId id="344" r:id="rId18"/>
    <p:sldId id="345" r:id="rId19"/>
    <p:sldId id="347" r:id="rId20"/>
    <p:sldId id="348" r:id="rId21"/>
    <p:sldId id="350" r:id="rId22"/>
    <p:sldId id="351" r:id="rId23"/>
    <p:sldId id="352" r:id="rId24"/>
    <p:sldId id="353" r:id="rId25"/>
    <p:sldId id="355" r:id="rId26"/>
    <p:sldId id="356" r:id="rId27"/>
    <p:sldId id="357" r:id="rId28"/>
    <p:sldId id="358" r:id="rId29"/>
    <p:sldId id="360" r:id="rId30"/>
    <p:sldId id="361" r:id="rId31"/>
    <p:sldId id="362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03E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iatalgud.ee/img_auth.php/9/93/Loigu,_E.,_K&#245;iv,_A._Eesti_kraadp&#228;evad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kredex.ee/energiatohususest/kraadpaevad-4/" TargetMode="External"/><Relationship Id="rId3" Type="http://schemas.openxmlformats.org/officeDocument/2006/relationships/hyperlink" Target="http://kredex.ee/public/Energiatohusus/Kraadpaevad/valga_13.xls" TargetMode="External"/><Relationship Id="rId7" Type="http://schemas.openxmlformats.org/officeDocument/2006/relationships/hyperlink" Target="http://kredex.ee/public/Energiatohusus/Kraadpaevad/ristna_14.xls" TargetMode="External"/><Relationship Id="rId2" Type="http://schemas.openxmlformats.org/officeDocument/2006/relationships/hyperlink" Target="http://kredex.ee/public/Energiatohusus/Kraadpaevad/johvi_14.xl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redex.ee/public/Energiatohusus/Kraadpaevad/tallinn_13.xls" TargetMode="External"/><Relationship Id="rId5" Type="http://schemas.openxmlformats.org/officeDocument/2006/relationships/hyperlink" Target="http://kredex.ee/public/Energiatohusus/Kraadpaevad/parnu_13.xls" TargetMode="External"/><Relationship Id="rId4" Type="http://schemas.openxmlformats.org/officeDocument/2006/relationships/hyperlink" Target="http://kredex.ee/public/Energiatohusus/Kraadpaevad/tartu_13.xl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6624736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</a:t>
            </a:r>
            <a:r>
              <a:rPr lang="et-EE" sz="2400" dirty="0">
                <a:ea typeface="+mn-ea"/>
              </a:rPr>
              <a:t>6</a:t>
            </a:r>
            <a:r>
              <a:rPr lang="et-EE" sz="2400" dirty="0" smtClean="0">
                <a:ea typeface="+mn-ea"/>
              </a:rPr>
              <a:t>. Kraadpäevad</a:t>
            </a:r>
            <a:endParaRPr lang="en-US" sz="2400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2"/>
          <p:cNvSpPr>
            <a:spLocks noGrp="1"/>
          </p:cNvSpPr>
          <p:nvPr>
            <p:ph idx="1"/>
          </p:nvPr>
        </p:nvSpPr>
        <p:spPr>
          <a:xfrm>
            <a:off x="1547664" y="2348880"/>
            <a:ext cx="6912446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Kraadipäevade arvu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KRP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saame kraaditundide arvu jagamisel 24-ga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KRP = KRT/24		</a:t>
            </a:r>
            <a:endParaRPr lang="et-EE" altLang="en-US" sz="2600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96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41040" y="980728"/>
            <a:ext cx="70567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200" b="1" dirty="0" smtClean="0">
                <a:solidFill>
                  <a:srgbClr val="81003E"/>
                </a:solidFill>
                <a:cs typeface="Arial" panose="020B0604020202020204" pitchFamily="34" charset="0"/>
              </a:rPr>
              <a:t>Üks kraadpäev väljendab 1°C erinevust arvestusliku </a:t>
            </a:r>
            <a:r>
              <a:rPr lang="et-EE" sz="2200" b="1" dirty="0" err="1" smtClean="0">
                <a:solidFill>
                  <a:srgbClr val="81003E"/>
                </a:solidFill>
                <a:cs typeface="Arial" panose="020B0604020202020204" pitchFamily="34" charset="0"/>
              </a:rPr>
              <a:t>sisetemperatuuri</a:t>
            </a:r>
            <a:r>
              <a:rPr lang="et-EE" sz="2200" b="1" dirty="0" smtClean="0">
                <a:solidFill>
                  <a:srgbClr val="81003E"/>
                </a:solidFill>
                <a:cs typeface="Arial" panose="020B0604020202020204" pitchFamily="34" charset="0"/>
              </a:rPr>
              <a:t> ja ööpäeva (24 tunnise perioodi) keskmise välisõhu temperatuuri vahel. </a:t>
            </a:r>
          </a:p>
          <a:p>
            <a:r>
              <a:rPr lang="et-EE" sz="2200" dirty="0" smtClean="0">
                <a:solidFill>
                  <a:srgbClr val="484848"/>
                </a:solidFill>
                <a:cs typeface="Arial" panose="020B0604020202020204" pitchFamily="34" charset="0"/>
              </a:rPr>
              <a:t>Kui näiteks ööpäeva keskmine välisõhu temperatuur on 2°C ja arvestuslik </a:t>
            </a:r>
            <a:r>
              <a:rPr lang="et-EE" sz="2200" dirty="0" err="1" smtClean="0">
                <a:solidFill>
                  <a:srgbClr val="484848"/>
                </a:solidFill>
                <a:cs typeface="Arial" panose="020B0604020202020204" pitchFamily="34" charset="0"/>
              </a:rPr>
              <a:t>siseõhutemperatuur</a:t>
            </a:r>
            <a:r>
              <a:rPr lang="et-EE" sz="2200" dirty="0" smtClean="0">
                <a:solidFill>
                  <a:srgbClr val="484848"/>
                </a:solidFill>
                <a:cs typeface="Arial" panose="020B0604020202020204" pitchFamily="34" charset="0"/>
              </a:rPr>
              <a:t> 17</a:t>
            </a:r>
            <a:r>
              <a:rPr lang="et-EE" sz="2200" baseline="30000" dirty="0" smtClean="0">
                <a:solidFill>
                  <a:srgbClr val="484848"/>
                </a:solidFill>
                <a:cs typeface="Arial" panose="020B0604020202020204" pitchFamily="34" charset="0"/>
              </a:rPr>
              <a:t>o</a:t>
            </a:r>
            <a:r>
              <a:rPr lang="et-EE" sz="2200" dirty="0" smtClean="0">
                <a:solidFill>
                  <a:srgbClr val="484848"/>
                </a:solidFill>
                <a:cs typeface="Arial" panose="020B0604020202020204" pitchFamily="34" charset="0"/>
              </a:rPr>
              <a:t>C, siis on 24 tunnise perioodi (1 ööpäev) kraadpäevade arv 17 – 2 = 15 (°</a:t>
            </a:r>
            <a:r>
              <a:rPr lang="et-EE" sz="2200" dirty="0" err="1" smtClean="0">
                <a:solidFill>
                  <a:srgbClr val="484848"/>
                </a:solidFill>
                <a:cs typeface="Arial" panose="020B0604020202020204" pitchFamily="34" charset="0"/>
              </a:rPr>
              <a:t>C×d</a:t>
            </a:r>
            <a:r>
              <a:rPr lang="et-EE" sz="2200" dirty="0" smtClean="0">
                <a:solidFill>
                  <a:srgbClr val="484848"/>
                </a:solidFill>
                <a:cs typeface="Arial" panose="020B0604020202020204" pitchFamily="34" charset="0"/>
              </a:rPr>
              <a:t>).</a:t>
            </a:r>
            <a:endParaRPr lang="et-EE" sz="2200" b="0" i="0" dirty="0">
              <a:solidFill>
                <a:srgbClr val="484848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9" name="Sisu kohatäide 2"/>
          <p:cNvSpPr>
            <a:spLocks noGrp="1"/>
          </p:cNvSpPr>
          <p:nvPr>
            <p:ph idx="1"/>
          </p:nvPr>
        </p:nvSpPr>
        <p:spPr>
          <a:xfrm>
            <a:off x="1475656" y="3867472"/>
            <a:ext cx="7056784" cy="299052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b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Valem kraaditundide arvutamiseks on järgmine: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KRT = 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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baastemp</a:t>
            </a:r>
            <a:r>
              <a:rPr lang="et-EE" altLang="en-US" sz="2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välis,i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t-EE" altLang="en-US" sz="2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</a:t>
            </a:r>
            <a:r>
              <a:rPr lang="et-EE" altLang="en-US" sz="2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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	</a:t>
            </a: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kus </a:t>
            </a:r>
          </a:p>
          <a:p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baastemp</a:t>
            </a:r>
            <a:r>
              <a:rPr lang="et-EE" altLang="en-US" sz="2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arvestuslik baastemperatuur,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  <a:p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välis,i</a:t>
            </a:r>
            <a:r>
              <a:rPr lang="et-EE" altLang="en-US" sz="2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välisõhu temperatuur,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  <a:p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</a:t>
            </a:r>
            <a:r>
              <a:rPr lang="et-EE" altLang="en-US" sz="2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vastava välisõhu temperatuuri ajaline kestvus, h.</a:t>
            </a:r>
          </a:p>
        </p:txBody>
      </p:sp>
    </p:spTree>
    <p:extLst>
      <p:ext uri="{BB962C8B-B14F-4D97-AF65-F5344CB8AC3E}">
        <p14:creationId xmlns:p14="http://schemas.microsoft.com/office/powerpoint/2010/main" val="129173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2"/>
          <p:cNvSpPr>
            <a:spLocks noGrp="1"/>
          </p:cNvSpPr>
          <p:nvPr>
            <p:ph idx="1"/>
          </p:nvPr>
        </p:nvSpPr>
        <p:spPr>
          <a:xfrm>
            <a:off x="1331640" y="1340768"/>
            <a:ext cx="6984776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Kraadipäevade arvu määramiseks võib lähtuda ka nn. kütteperioodi keskmisest välisõhu temperatuurist ja arvestuslikust kütteperioodi kestvusest. Arvutusvalem kraaditundide arvu määramiseks osutub sel juhul lihtsaks: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		KRT = (</a:t>
            </a:r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sise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välis,keskm,välis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t-EE" altLang="en-US" sz="2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k.p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		</a:t>
            </a: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kus </a:t>
            </a:r>
          </a:p>
          <a:p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sise</a:t>
            </a:r>
            <a:r>
              <a:rPr lang="et-EE" altLang="en-US" sz="22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arvestuslik köetavate ruumide </a:t>
            </a:r>
            <a:r>
              <a:rPr lang="et-EE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sisetemperatuur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  <a:p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välis,keskm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keskmine välisõhu temperatuur kütteperioodi vältel,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  <a:p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</a:t>
            </a:r>
            <a:r>
              <a:rPr lang="et-EE" altLang="en-US" sz="22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k.p</a:t>
            </a:r>
            <a:r>
              <a:rPr lang="et-EE" alt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kütteperioodi ajaline kestvus, h.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8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115616" y="1131168"/>
            <a:ext cx="7560840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Endises Nõukogude Liidus nägid projekteerimisnormid ette eluruumide </a:t>
            </a:r>
            <a:r>
              <a:rPr lang="et-EE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siseõhu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temperatuuriks 18 </a:t>
            </a:r>
            <a:r>
              <a:rPr lang="et-EE" altLang="en-US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C, see võiks olla sobiv väärtus baastemperatuurina.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Selline väärtus baastemperatuurina on sobiv ka seetõttu, et see on võetud baastemperatuuriks paljudes maades.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Ühesuguse baastemperatuuri valik võimaldaks võrrelda erinevates kliimatsoonides paiknevate hoonete soojustarvet – selleks jagatakse hoone aastane soojusetarve läbi kraaditundide arvuga ja köetava hooneosa ehitusliku kubatuuriga (või põrandapinnaga). </a:t>
            </a:r>
          </a:p>
        </p:txBody>
      </p:sp>
      <p:sp>
        <p:nvSpPr>
          <p:cNvPr id="8" name="Rectangle 7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331962" y="2132856"/>
            <a:ext cx="7812038" cy="2232248"/>
          </a:xfrm>
          <a:solidFill>
            <a:schemeClr val="tx1"/>
          </a:solidFill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t-EE" alt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Kuna aastad ei ole klimaatiliselt ühesugused, on otstarbekas iga aasta kohta arvutada eraldi tegelik kraaditundide arv (või kraadipäevade arv) ja hoone soojustarbe andmed esitada kraaditundide või kraadipäevade arvu kohta. </a:t>
            </a:r>
          </a:p>
        </p:txBody>
      </p:sp>
    </p:spTree>
    <p:extLst>
      <p:ext uri="{BB962C8B-B14F-4D97-AF65-F5344CB8AC3E}">
        <p14:creationId xmlns:p14="http://schemas.microsoft.com/office/powerpoint/2010/main" val="25453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178" y="750340"/>
            <a:ext cx="3672408" cy="538246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1664067" y="6309320"/>
            <a:ext cx="65344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3"/>
              </a:rPr>
              <a:t>http://www.energiatalgud.ee/</a:t>
            </a:r>
            <a:r>
              <a:rPr lang="en-US" sz="800" dirty="0" err="1">
                <a:hlinkClick r:id="rId3"/>
              </a:rPr>
              <a:t>img_auth.php</a:t>
            </a:r>
            <a:r>
              <a:rPr lang="en-US" sz="800" dirty="0">
                <a:hlinkClick r:id="rId3"/>
              </a:rPr>
              <a:t>/9/93/Loigu,_E.,_Kõiv,_A._</a:t>
            </a:r>
            <a:r>
              <a:rPr lang="en-US" sz="800" dirty="0" smtClean="0">
                <a:hlinkClick r:id="rId3"/>
              </a:rPr>
              <a:t>Eesti_kraadpäevad.pdf</a:t>
            </a:r>
            <a:r>
              <a:rPr lang="et-EE" sz="800" dirty="0" smtClean="0"/>
              <a:t>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694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416" y="1340768"/>
            <a:ext cx="68028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/>
              <a:t>Käesolev töö on koostatud </a:t>
            </a:r>
            <a:r>
              <a:rPr lang="et-EE" sz="2400" b="1" dirty="0" smtClean="0">
                <a:solidFill>
                  <a:srgbClr val="AC0000"/>
                </a:solidFill>
              </a:rPr>
              <a:t>Eesti Majandus- ja Kommunikatsiooni Ministeeriumi tellimisel</a:t>
            </a:r>
            <a:r>
              <a:rPr lang="et-EE" sz="2400" dirty="0" smtClean="0"/>
              <a:t>. Töö eesmärkideks on: </a:t>
            </a:r>
          </a:p>
          <a:p>
            <a:pPr marL="285750" indent="-285750">
              <a:buFontTx/>
              <a:buChar char="-"/>
            </a:pPr>
            <a:r>
              <a:rPr lang="et-EE" sz="2400" dirty="0" smtClean="0">
                <a:solidFill>
                  <a:srgbClr val="AC0000"/>
                </a:solidFill>
              </a:rPr>
              <a:t>määrata</a:t>
            </a:r>
            <a:r>
              <a:rPr lang="et-EE" sz="2400" dirty="0" smtClean="0"/>
              <a:t> nn lihtsad </a:t>
            </a:r>
            <a:r>
              <a:rPr lang="et-EE" sz="2400" dirty="0" smtClean="0">
                <a:solidFill>
                  <a:srgbClr val="AC0000"/>
                </a:solidFill>
              </a:rPr>
              <a:t>kraadpäevad</a:t>
            </a:r>
            <a:r>
              <a:rPr lang="et-EE" sz="2400" dirty="0" smtClean="0"/>
              <a:t> normaalaastale ja aastatele 1999 kuni 2004 Eesti 6-le geograafilisele punktile; </a:t>
            </a:r>
          </a:p>
          <a:p>
            <a:pPr marL="285750" indent="-285750">
              <a:buFontTx/>
              <a:buChar char="-"/>
            </a:pPr>
            <a:r>
              <a:rPr lang="et-EE" sz="2400" dirty="0" smtClean="0"/>
              <a:t>esitada nn normaalaasta ja aastate 1999 kuni 2004 kraadpäevad erinevatele tasakaalutemperatuuridele Eesti 6-le geograafilisele punktile; </a:t>
            </a:r>
          </a:p>
          <a:p>
            <a:pPr marL="285750" indent="-285750">
              <a:buFontTx/>
              <a:buChar char="-"/>
            </a:pPr>
            <a:r>
              <a:rPr lang="et-EE" sz="2400" dirty="0" smtClean="0">
                <a:solidFill>
                  <a:srgbClr val="AC0000"/>
                </a:solidFill>
              </a:rPr>
              <a:t>anda juhised kraadpäevade kasutamiseks. </a:t>
            </a:r>
          </a:p>
          <a:p>
            <a:pPr marL="285750" indent="-285750">
              <a:buFontTx/>
              <a:buChar char="-"/>
            </a:pPr>
            <a:endParaRPr lang="et-EE" sz="2400" dirty="0" smtClean="0"/>
          </a:p>
        </p:txBody>
      </p:sp>
    </p:spTree>
    <p:extLst>
      <p:ext uri="{BB962C8B-B14F-4D97-AF65-F5344CB8AC3E}">
        <p14:creationId xmlns:p14="http://schemas.microsoft.com/office/powerpoint/2010/main" val="32686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3648" y="1340768"/>
            <a:ext cx="68745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t-EE" sz="2400" dirty="0" smtClean="0"/>
          </a:p>
          <a:p>
            <a:r>
              <a:rPr lang="et-EE" sz="2400" dirty="0" smtClean="0"/>
              <a:t>Kraadpäevade kasutajateks on:</a:t>
            </a:r>
          </a:p>
          <a:p>
            <a:pPr marL="285750" indent="-285750">
              <a:buFontTx/>
              <a:buChar char="-"/>
            </a:pPr>
            <a:r>
              <a:rPr lang="et-EE" sz="2400" b="1" dirty="0" smtClean="0">
                <a:solidFill>
                  <a:srgbClr val="AC0000"/>
                </a:solidFill>
              </a:rPr>
              <a:t>hoonete energiaaudiitorid;</a:t>
            </a:r>
          </a:p>
          <a:p>
            <a:pPr marL="285750" indent="-285750">
              <a:buFontTx/>
              <a:buChar char="-"/>
            </a:pPr>
            <a:r>
              <a:rPr lang="et-EE" sz="2400" b="1" dirty="0" smtClean="0">
                <a:solidFill>
                  <a:srgbClr val="AC0000"/>
                </a:solidFill>
              </a:rPr>
              <a:t>energiatõhususe </a:t>
            </a:r>
            <a:r>
              <a:rPr lang="et-EE" sz="2400" b="1" dirty="0" err="1" smtClean="0">
                <a:solidFill>
                  <a:srgbClr val="AC0000"/>
                </a:solidFill>
              </a:rPr>
              <a:t>sertifitseerijad</a:t>
            </a:r>
            <a:r>
              <a:rPr lang="et-EE" sz="2400" b="1" dirty="0" smtClean="0">
                <a:solidFill>
                  <a:srgbClr val="AC000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et-EE" sz="2400" b="1" dirty="0" err="1">
                <a:solidFill>
                  <a:srgbClr val="AC0000"/>
                </a:solidFill>
              </a:rPr>
              <a:t>p</a:t>
            </a:r>
            <a:r>
              <a:rPr lang="et-EE" sz="2400" b="1" dirty="0" err="1" smtClean="0">
                <a:solidFill>
                  <a:srgbClr val="AC0000"/>
                </a:solidFill>
              </a:rPr>
              <a:t>rojekteerijad</a:t>
            </a:r>
            <a:r>
              <a:rPr lang="et-EE" sz="2400" b="1" dirty="0" smtClean="0">
                <a:solidFill>
                  <a:srgbClr val="AC0000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et-EE" sz="2400" dirty="0" smtClean="0"/>
              <a:t>eksperdid; </a:t>
            </a:r>
          </a:p>
          <a:p>
            <a:pPr marL="285750" indent="-285750">
              <a:buFontTx/>
              <a:buChar char="-"/>
            </a:pPr>
            <a:r>
              <a:rPr lang="et-EE" sz="2400" dirty="0" smtClean="0"/>
              <a:t>hoonete valdajad; </a:t>
            </a:r>
          </a:p>
          <a:p>
            <a:pPr marL="285750" indent="-285750">
              <a:buFontTx/>
              <a:buChar char="-"/>
            </a:pPr>
            <a:r>
              <a:rPr lang="et-EE" sz="2400" dirty="0"/>
              <a:t>k</a:t>
            </a:r>
            <a:r>
              <a:rPr lang="et-EE" sz="2400" dirty="0" smtClean="0"/>
              <a:t>innisvarafirmad </a:t>
            </a:r>
            <a:r>
              <a:rPr lang="et-EE" sz="2400" b="1" dirty="0" smtClean="0">
                <a:solidFill>
                  <a:srgbClr val="AC0000"/>
                </a:solidFill>
              </a:rPr>
              <a:t>jt asjast huvitatud. </a:t>
            </a:r>
          </a:p>
          <a:p>
            <a:endParaRPr lang="et-EE" sz="2400" dirty="0"/>
          </a:p>
          <a:p>
            <a:r>
              <a:rPr lang="et-EE" sz="2400" dirty="0" smtClean="0"/>
              <a:t>Kraadpäevad </a:t>
            </a:r>
            <a:r>
              <a:rPr lang="et-EE" sz="2400" b="1" dirty="0" smtClean="0">
                <a:solidFill>
                  <a:srgbClr val="AC0000"/>
                </a:solidFill>
              </a:rPr>
              <a:t>on vajalikud hoone soojusvajaduste määramiseks</a:t>
            </a:r>
            <a:r>
              <a:rPr lang="et-EE" sz="2400" dirty="0" smtClean="0"/>
              <a:t>, aga samuti</a:t>
            </a:r>
            <a:r>
              <a:rPr lang="et-EE" sz="2400" b="1" dirty="0" smtClean="0"/>
              <a:t> </a:t>
            </a:r>
            <a:r>
              <a:rPr lang="et-EE" sz="2400" b="1" dirty="0" smtClean="0">
                <a:solidFill>
                  <a:srgbClr val="AC0000"/>
                </a:solidFill>
              </a:rPr>
              <a:t>tegelikult tarbitud soojuse või kütuse võrdlevaks analüüsiks erineva </a:t>
            </a:r>
            <a:r>
              <a:rPr lang="et-EE" sz="2400" b="1" dirty="0" err="1" smtClean="0">
                <a:solidFill>
                  <a:srgbClr val="AC0000"/>
                </a:solidFill>
              </a:rPr>
              <a:t>väliskliimaga</a:t>
            </a:r>
            <a:r>
              <a:rPr lang="et-EE" sz="2400" b="1" dirty="0" smtClean="0">
                <a:solidFill>
                  <a:srgbClr val="AC0000"/>
                </a:solidFill>
              </a:rPr>
              <a:t> aastatel. </a:t>
            </a:r>
            <a:endParaRPr lang="et-EE" sz="2400" b="1" dirty="0">
              <a:solidFill>
                <a:srgbClr val="AC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76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5656" y="1484784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b="1" dirty="0" smtClean="0">
                <a:cs typeface="Arial" panose="020B0604020202020204" pitchFamily="34" charset="0"/>
              </a:rPr>
              <a:t>Võtmepiirkonnad kraadpäevade määramiseks</a:t>
            </a:r>
            <a:r>
              <a:rPr lang="et-EE" dirty="0" smtClean="0">
                <a:cs typeface="Arial" panose="020B0604020202020204" pitchFamily="34" charset="0"/>
              </a:rPr>
              <a:t/>
            </a:r>
            <a:br>
              <a:rPr lang="et-EE" dirty="0" smtClean="0">
                <a:cs typeface="Arial" panose="020B0604020202020204" pitchFamily="34" charset="0"/>
              </a:rPr>
            </a:br>
            <a:r>
              <a:rPr lang="et-EE" dirty="0" smtClean="0">
                <a:cs typeface="Arial" panose="020B0604020202020204" pitchFamily="34" charset="0"/>
              </a:rPr>
              <a:t/>
            </a:r>
            <a:br>
              <a:rPr lang="et-EE" dirty="0" smtClean="0">
                <a:cs typeface="Arial" panose="020B0604020202020204" pitchFamily="34" charset="0"/>
              </a:rPr>
            </a:br>
            <a:r>
              <a:rPr lang="et-EE" dirty="0" smtClean="0">
                <a:cs typeface="Arial" panose="020B0604020202020204" pitchFamily="34" charset="0"/>
              </a:rPr>
              <a:t>Tingituna klimaatilistest erinevustest pole kraadpäevade arvud erinevates Eesti piirkondades võrreldavad. </a:t>
            </a:r>
            <a:endParaRPr lang="et-EE" dirty="0"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2852936"/>
            <a:ext cx="5877511" cy="36633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077072"/>
            <a:ext cx="1324032" cy="190750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07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76056" y="612557"/>
            <a:ext cx="409491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t-EE" sz="500" dirty="0" smtClean="0"/>
          </a:p>
          <a:p>
            <a:pPr algn="ctr"/>
            <a:r>
              <a:rPr lang="et-EE" b="1" dirty="0" smtClean="0"/>
              <a:t>KRAADPÄEVAD</a:t>
            </a:r>
          </a:p>
          <a:p>
            <a:pPr algn="ctr"/>
            <a:endParaRPr lang="en-US" sz="500" dirty="0"/>
          </a:p>
        </p:txBody>
      </p:sp>
      <p:sp>
        <p:nvSpPr>
          <p:cNvPr id="4" name="Rectangle 3"/>
          <p:cNvSpPr/>
          <p:nvPr/>
        </p:nvSpPr>
        <p:spPr>
          <a:xfrm>
            <a:off x="1475656" y="1268760"/>
            <a:ext cx="7668344" cy="3693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Kust võib leida?</a:t>
            </a:r>
            <a:endParaRPr lang="et-EE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1783849"/>
            <a:ext cx="4848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 smtClean="0"/>
              <a:t>- Uuring: </a:t>
            </a:r>
            <a:r>
              <a:rPr lang="en-US" dirty="0" err="1" smtClean="0"/>
              <a:t>Loigu,E</a:t>
            </a:r>
            <a:r>
              <a:rPr lang="en-US" dirty="0" smtClean="0"/>
              <a:t>.,</a:t>
            </a:r>
            <a:r>
              <a:rPr lang="et-EE" dirty="0" smtClean="0"/>
              <a:t> </a:t>
            </a:r>
            <a:r>
              <a:rPr lang="en-US" dirty="0" err="1" smtClean="0"/>
              <a:t>Kõiv</a:t>
            </a:r>
            <a:r>
              <a:rPr lang="en-US" dirty="0" smtClean="0"/>
              <a:t>,</a:t>
            </a:r>
            <a:r>
              <a:rPr lang="et-EE" dirty="0" smtClean="0"/>
              <a:t> </a:t>
            </a:r>
            <a:r>
              <a:rPr lang="en-US" dirty="0" smtClean="0"/>
              <a:t>A.</a:t>
            </a:r>
            <a:r>
              <a:rPr lang="et-EE" dirty="0" smtClean="0"/>
              <a:t> </a:t>
            </a:r>
            <a:r>
              <a:rPr lang="en-US" dirty="0" err="1" smtClean="0"/>
              <a:t>Eesti</a:t>
            </a:r>
            <a:r>
              <a:rPr lang="et-EE" dirty="0" smtClean="0"/>
              <a:t> </a:t>
            </a:r>
            <a:r>
              <a:rPr lang="en-US" dirty="0" err="1" smtClean="0"/>
              <a:t>kraadpäevad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771800" y="3770456"/>
          <a:ext cx="3816423" cy="2100804"/>
        </p:xfrm>
        <a:graphic>
          <a:graphicData uri="http://schemas.openxmlformats.org/drawingml/2006/table">
            <a:tbl>
              <a:tblPr/>
              <a:tblGrid>
                <a:gridCol w="680017"/>
                <a:gridCol w="1151866"/>
                <a:gridCol w="832674"/>
                <a:gridCol w="1151866"/>
              </a:tblGrid>
              <a:tr h="7002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effectLst/>
                        </a:rPr>
                        <a:t>I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 dirty="0" err="1">
                          <a:solidFill>
                            <a:srgbClr val="FF6600"/>
                          </a:solidFill>
                          <a:effectLst/>
                          <a:hlinkClick r:id="rId2"/>
                        </a:rPr>
                        <a:t>Jõhvi</a:t>
                      </a:r>
                      <a:endParaRPr lang="en-US" sz="2800" dirty="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effectLst/>
                        </a:rPr>
                        <a:t>IV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 dirty="0" err="1">
                          <a:solidFill>
                            <a:srgbClr val="FF6600"/>
                          </a:solidFill>
                          <a:effectLst/>
                          <a:hlinkClick r:id="rId3"/>
                        </a:rPr>
                        <a:t>Valga</a:t>
                      </a:r>
                      <a:endParaRPr lang="en-US" sz="2800" dirty="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02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effectLst/>
                        </a:rPr>
                        <a:t>II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>
                          <a:solidFill>
                            <a:srgbClr val="FF6600"/>
                          </a:solidFill>
                          <a:effectLst/>
                          <a:hlinkClick r:id="rId4"/>
                        </a:rPr>
                        <a:t>Tartu</a:t>
                      </a:r>
                      <a:endParaRPr lang="en-US" sz="280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effectLst/>
                        </a:rPr>
                        <a:t>V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>
                          <a:solidFill>
                            <a:srgbClr val="FF6600"/>
                          </a:solidFill>
                          <a:effectLst/>
                          <a:hlinkClick r:id="rId5"/>
                        </a:rPr>
                        <a:t>Pärnu</a:t>
                      </a:r>
                      <a:endParaRPr lang="en-US" sz="280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02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effectLst/>
                        </a:rPr>
                        <a:t>III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 dirty="0">
                          <a:solidFill>
                            <a:srgbClr val="FF6600"/>
                          </a:solidFill>
                          <a:effectLst/>
                          <a:hlinkClick r:id="rId6"/>
                        </a:rPr>
                        <a:t>Tallinn</a:t>
                      </a:r>
                      <a:endParaRPr lang="en-US" sz="2800" dirty="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effectLst/>
                        </a:rPr>
                        <a:t>VI</a:t>
                      </a: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u="sng" dirty="0" err="1">
                          <a:solidFill>
                            <a:srgbClr val="FF6600"/>
                          </a:solidFill>
                          <a:effectLst/>
                          <a:hlinkClick r:id="rId7"/>
                        </a:rPr>
                        <a:t>Ristna</a:t>
                      </a:r>
                      <a:endParaRPr lang="en-US" sz="2800" dirty="0">
                        <a:effectLst/>
                      </a:endParaRPr>
                    </a:p>
                  </a:txBody>
                  <a:tcPr marL="0" marR="0" marT="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619672" y="2906360"/>
            <a:ext cx="6583948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Erinevate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Eesti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võtmepiirkondade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kraadpäevade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andmed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erinevatel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tasakaalutemperatuuridel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 ja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aastatel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: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cs typeface="Arial" panose="020B0604020202020204" pitchFamily="34" charset="0"/>
              </a:rPr>
              <a:t> 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75656" y="2411596"/>
            <a:ext cx="6050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 smtClean="0"/>
              <a:t>- </a:t>
            </a:r>
            <a:r>
              <a:rPr lang="et-EE" dirty="0" err="1" smtClean="0"/>
              <a:t>KREDEXi</a:t>
            </a:r>
            <a:r>
              <a:rPr lang="et-EE" dirty="0"/>
              <a:t> koduleht  (</a:t>
            </a:r>
            <a:r>
              <a:rPr lang="et-EE" sz="1200" dirty="0">
                <a:hlinkClick r:id="rId8"/>
              </a:rPr>
              <a:t>http://kredex.ee/energiatohususest/kraadpaevad-4</a:t>
            </a:r>
            <a:r>
              <a:rPr lang="et-EE" sz="1200" dirty="0" smtClean="0">
                <a:hlinkClick r:id="rId8"/>
              </a:rPr>
              <a:t>/</a:t>
            </a:r>
            <a:r>
              <a:rPr lang="et-EE" sz="1200" dirty="0" smtClean="0"/>
              <a:t> </a:t>
            </a:r>
            <a:r>
              <a:rPr lang="et-EE" dirty="0" smtClean="0"/>
              <a:t>)</a:t>
            </a:r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07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065291" y="980728"/>
            <a:ext cx="7323133" cy="583264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Nagu teada, on  hoonete küttesoojuse vajadus sõltuv nii 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välistest teguritest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kui ka 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sisemistest teguritest.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Välistest teguritest on olulisim välisõhu temperatuur ja selle ajaline jaotumine kütteperioodi ulatuses.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Välisõhu temperatuuri muutumine kütteperioodi vältel on esmapilgul küll etteaimamatu, kuid samas on statistikast siiski enamvähem teada erinevate välisõhu temperatuuride tõenäolised keskmised esinemissagedused (ajalised kestvused).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68126" y="567056"/>
            <a:ext cx="7875874" cy="3077766"/>
          </a:xfrm>
          <a:prstGeom prst="rect">
            <a:avLst/>
          </a:prstGeom>
          <a:solidFill>
            <a:srgbClr val="FFFFFF">
              <a:alpha val="3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n-US" sz="2200" b="1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Erinevate aastate välisõhu temperatuuri mõju kompenseerimine</a:t>
            </a:r>
            <a:endParaRPr kumimoji="0" lang="et-EE" altLang="en-US" sz="2200" b="0" i="0" u="none" strike="noStrike" cap="none" normalizeH="0" baseline="0" dirty="0" smtClean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n-US" sz="2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altLang="en-US" sz="2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Kraadpäevade oluliseks kasutusalaks on erinevate aastate välisõhu temperatuuri mõju elimineerimine soojustarbimisele. Et elimineerida erinevate aastate välisõhu temperatuuride mõju, viiakse reaalse aasta soojustarbimine üle võrreldavale nn </a:t>
            </a:r>
            <a:r>
              <a:rPr kumimoji="0" lang="et-EE" altLang="en-US" sz="2200" b="1" i="1" u="none" strike="noStrike" cap="none" normalizeH="0" baseline="0" dirty="0" smtClean="0">
                <a:ln>
                  <a:noFill/>
                </a:ln>
                <a:solidFill>
                  <a:srgbClr val="AC0000"/>
                </a:solidFill>
                <a:effectLst/>
                <a:cs typeface="Arial" panose="020B0604020202020204" pitchFamily="34" charset="0"/>
              </a:rPr>
              <a:t>normaalaasta tarbimisele</a:t>
            </a:r>
            <a:r>
              <a:rPr kumimoji="0" lang="et-EE" altLang="en-US" sz="2200" b="0" i="0" u="none" strike="noStrike" cap="none" normalizeH="0" baseline="0" dirty="0" smtClean="0">
                <a:ln>
                  <a:noFill/>
                </a:ln>
                <a:effectLst/>
                <a:cs typeface="Arial" panose="020B0604020202020204" pitchFamily="34" charset="0"/>
              </a:rPr>
              <a:t>, kasutades seost: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 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900" b="0" i="0" u="none" strike="noStrike" cap="none" normalizeH="0" baseline="0" dirty="0" smtClean="0">
              <a:ln>
                <a:noFill/>
              </a:ln>
              <a:solidFill>
                <a:srgbClr val="484848"/>
              </a:solidFill>
              <a:effectLst/>
              <a:latin typeface="Helvetica" panose="020B0604020202020204" pitchFamily="34" charset="0"/>
            </a:endParaRPr>
          </a:p>
        </p:txBody>
      </p:sp>
      <p:pic>
        <p:nvPicPr>
          <p:cNvPr id="2050" name="Picture 2" descr="http://kredex.ee/public/Energiatohusus/Kraadpaevad/.thumbnails/Kraadpaevadvalem_260x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85837"/>
            <a:ext cx="4781164" cy="119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03648" y="4365104"/>
            <a:ext cx="68177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Helvetica" panose="020B0604020202020204" pitchFamily="34" charset="0"/>
              </a:rPr>
              <a:t>kus</a:t>
            </a:r>
            <a:r>
              <a:rPr lang="en-US" dirty="0">
                <a:latin typeface="Helvetica" panose="020B0604020202020204" pitchFamily="34" charset="0"/>
              </a:rPr>
              <a:t>:      </a:t>
            </a:r>
            <a:endParaRPr lang="et-EE" dirty="0" smtClean="0">
              <a:latin typeface="Helvetica" panose="020B0604020202020204" pitchFamily="34" charset="0"/>
            </a:endParaRPr>
          </a:p>
          <a:p>
            <a:r>
              <a:rPr lang="en-US" b="1" i="1" dirty="0" smtClean="0">
                <a:latin typeface="Helvetica" panose="020B0604020202020204" pitchFamily="34" charset="0"/>
              </a:rPr>
              <a:t>Q</a:t>
            </a:r>
            <a:r>
              <a:rPr lang="en-US" b="1" i="1" baseline="-25000" dirty="0" smtClean="0">
                <a:latin typeface="Helvetica" panose="020B0604020202020204" pitchFamily="34" charset="0"/>
              </a:rPr>
              <a:t>N</a:t>
            </a:r>
            <a:r>
              <a:rPr lang="en-US" b="1" dirty="0">
                <a:latin typeface="Helvetica" panose="020B0604020202020204" pitchFamily="34" charset="0"/>
              </a:rPr>
              <a:t> – </a:t>
            </a:r>
            <a:r>
              <a:rPr lang="en-US" b="1" dirty="0" err="1">
                <a:latin typeface="Helvetica" panose="020B0604020202020204" pitchFamily="34" charset="0"/>
              </a:rPr>
              <a:t>normaalaasta</a:t>
            </a:r>
            <a:r>
              <a:rPr lang="en-US" b="1" dirty="0">
                <a:latin typeface="Helvetica" panose="020B0604020202020204" pitchFamily="34" charset="0"/>
              </a:rPr>
              <a:t> </a:t>
            </a:r>
            <a:r>
              <a:rPr lang="en-US" b="1" dirty="0" err="1">
                <a:latin typeface="Helvetica" panose="020B0604020202020204" pitchFamily="34" charset="0"/>
              </a:rPr>
              <a:t>soojustarbimine</a:t>
            </a:r>
            <a:r>
              <a:rPr lang="en-US" b="1" dirty="0">
                <a:latin typeface="Helvetica" panose="020B0604020202020204" pitchFamily="34" charset="0"/>
              </a:rPr>
              <a:t>, MWh;</a:t>
            </a:r>
          </a:p>
          <a:p>
            <a:r>
              <a:rPr lang="en-US" i="1" dirty="0" err="1">
                <a:latin typeface="Helvetica" panose="020B0604020202020204" pitchFamily="34" charset="0"/>
              </a:rPr>
              <a:t>Q</a:t>
            </a:r>
            <a:r>
              <a:rPr lang="en-US" i="1" baseline="-25000" dirty="0" err="1">
                <a:latin typeface="Helvetica" panose="020B0604020202020204" pitchFamily="34" charset="0"/>
              </a:rPr>
              <a:t>teg</a:t>
            </a:r>
            <a:r>
              <a:rPr lang="en-US" dirty="0">
                <a:latin typeface="Helvetica" panose="020B0604020202020204" pitchFamily="34" charset="0"/>
              </a:rPr>
              <a:t> – </a:t>
            </a:r>
            <a:r>
              <a:rPr lang="en-US" dirty="0" err="1">
                <a:latin typeface="Helvetica" panose="020B0604020202020204" pitchFamily="34" charset="0"/>
              </a:rPr>
              <a:t>tegeliku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aasta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soojustarbimine</a:t>
            </a:r>
            <a:r>
              <a:rPr lang="en-US" dirty="0">
                <a:latin typeface="Helvetica" panose="020B0604020202020204" pitchFamily="34" charset="0"/>
              </a:rPr>
              <a:t>, MWh;</a:t>
            </a:r>
          </a:p>
          <a:p>
            <a:r>
              <a:rPr lang="en-US" i="1" dirty="0">
                <a:latin typeface="Helvetica" panose="020B0604020202020204" pitchFamily="34" charset="0"/>
              </a:rPr>
              <a:t>S</a:t>
            </a:r>
            <a:r>
              <a:rPr lang="en-US" i="1" baseline="-25000" dirty="0">
                <a:latin typeface="Helvetica" panose="020B0604020202020204" pitchFamily="34" charset="0"/>
              </a:rPr>
              <a:t>N</a:t>
            </a:r>
            <a:r>
              <a:rPr lang="en-US" dirty="0">
                <a:latin typeface="Helvetica" panose="020B0604020202020204" pitchFamily="34" charset="0"/>
              </a:rPr>
              <a:t> – </a:t>
            </a:r>
            <a:r>
              <a:rPr lang="en-US" dirty="0" err="1">
                <a:latin typeface="Helvetica" panose="020B0604020202020204" pitchFamily="34" charset="0"/>
              </a:rPr>
              <a:t>normaalaasta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kraadpäevade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arv</a:t>
            </a:r>
            <a:r>
              <a:rPr lang="en-US" dirty="0">
                <a:latin typeface="Helvetica" panose="020B0604020202020204" pitchFamily="34" charset="0"/>
              </a:rPr>
              <a:t> (</a:t>
            </a:r>
            <a:r>
              <a:rPr lang="en-US" dirty="0" err="1">
                <a:latin typeface="Helvetica" panose="020B0604020202020204" pitchFamily="34" charset="0"/>
              </a:rPr>
              <a:t>lihtsad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kraadpäevad</a:t>
            </a:r>
            <a:r>
              <a:rPr lang="en-US" dirty="0">
                <a:latin typeface="Helvetica" panose="020B0604020202020204" pitchFamily="34" charset="0"/>
              </a:rPr>
              <a:t>, </a:t>
            </a:r>
            <a:r>
              <a:rPr lang="en-US" dirty="0" err="1">
                <a:latin typeface="Helvetica" panose="020B0604020202020204" pitchFamily="34" charset="0"/>
              </a:rPr>
              <a:t>valitud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vastavalt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tasakaalutemperatuurile</a:t>
            </a:r>
            <a:r>
              <a:rPr lang="en-US" dirty="0">
                <a:latin typeface="Helvetica" panose="020B0604020202020204" pitchFamily="34" charset="0"/>
              </a:rPr>
              <a:t> </a:t>
            </a:r>
            <a:r>
              <a:rPr lang="en-US" i="1" dirty="0" err="1">
                <a:latin typeface="Helvetica" panose="020B0604020202020204" pitchFamily="34" charset="0"/>
              </a:rPr>
              <a:t>t</a:t>
            </a:r>
            <a:r>
              <a:rPr lang="en-US" i="1" baseline="-25000" dirty="0" err="1">
                <a:latin typeface="Helvetica" panose="020B0604020202020204" pitchFamily="34" charset="0"/>
              </a:rPr>
              <a:t>B</a:t>
            </a:r>
            <a:r>
              <a:rPr lang="en-US" dirty="0">
                <a:latin typeface="Helvetica" panose="020B0604020202020204" pitchFamily="34" charset="0"/>
              </a:rPr>
              <a:t> </a:t>
            </a:r>
            <a:r>
              <a:rPr lang="en-US" dirty="0" err="1">
                <a:latin typeface="Helvetica" panose="020B0604020202020204" pitchFamily="34" charset="0"/>
              </a:rPr>
              <a:t>hoones</a:t>
            </a:r>
            <a:r>
              <a:rPr lang="en-US" dirty="0">
                <a:latin typeface="Helvetica" panose="020B0604020202020204" pitchFamily="34" charset="0"/>
              </a:rPr>
              <a:t>);</a:t>
            </a:r>
          </a:p>
          <a:p>
            <a:r>
              <a:rPr lang="en-US" i="1" dirty="0">
                <a:latin typeface="Helvetica" panose="020B0604020202020204" pitchFamily="34" charset="0"/>
              </a:rPr>
              <a:t>S</a:t>
            </a:r>
            <a:r>
              <a:rPr lang="en-US" i="1" baseline="-25000" dirty="0">
                <a:latin typeface="Helvetica" panose="020B0604020202020204" pitchFamily="34" charset="0"/>
              </a:rPr>
              <a:t>teg</a:t>
            </a:r>
            <a:r>
              <a:rPr lang="en-US" dirty="0">
                <a:latin typeface="Helvetica" panose="020B0604020202020204" pitchFamily="34" charset="0"/>
              </a:rPr>
              <a:t> – </a:t>
            </a:r>
            <a:r>
              <a:rPr lang="en-US" dirty="0" err="1">
                <a:latin typeface="Helvetica" panose="020B0604020202020204" pitchFamily="34" charset="0"/>
              </a:rPr>
              <a:t>tegeliku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aasta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kraadpäevade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arv</a:t>
            </a:r>
            <a:r>
              <a:rPr lang="en-US" dirty="0">
                <a:latin typeface="Helvetica" panose="020B0604020202020204" pitchFamily="34" charset="0"/>
              </a:rPr>
              <a:t> (</a:t>
            </a:r>
            <a:r>
              <a:rPr lang="en-US" dirty="0" err="1">
                <a:latin typeface="Helvetica" panose="020B0604020202020204" pitchFamily="34" charset="0"/>
              </a:rPr>
              <a:t>valitud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samal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tasakaalutemperatuuril</a:t>
            </a:r>
            <a:r>
              <a:rPr lang="en-US" dirty="0">
                <a:latin typeface="Helvetica" panose="020B0604020202020204" pitchFamily="34" charset="0"/>
              </a:rPr>
              <a:t> </a:t>
            </a:r>
            <a:r>
              <a:rPr lang="en-US" i="1" dirty="0" err="1">
                <a:latin typeface="Helvetica" panose="020B0604020202020204" pitchFamily="34" charset="0"/>
              </a:rPr>
              <a:t>t</a:t>
            </a:r>
            <a:r>
              <a:rPr lang="en-US" i="1" baseline="-25000" dirty="0" err="1">
                <a:latin typeface="Helvetica" panose="020B0604020202020204" pitchFamily="34" charset="0"/>
              </a:rPr>
              <a:t>B</a:t>
            </a:r>
            <a:r>
              <a:rPr lang="en-US" dirty="0">
                <a:latin typeface="Helvetica" panose="020B0604020202020204" pitchFamily="34" charset="0"/>
              </a:rPr>
              <a:t>, </a:t>
            </a:r>
            <a:r>
              <a:rPr lang="en-US" dirty="0" err="1">
                <a:latin typeface="Helvetica" panose="020B0604020202020204" pitchFamily="34" charset="0"/>
              </a:rPr>
              <a:t>mis</a:t>
            </a:r>
            <a:r>
              <a:rPr lang="en-US" dirty="0">
                <a:latin typeface="Helvetica" panose="020B0604020202020204" pitchFamily="34" charset="0"/>
              </a:rPr>
              <a:t> </a:t>
            </a:r>
            <a:r>
              <a:rPr lang="en-US" i="1" dirty="0">
                <a:latin typeface="Helvetica" panose="020B0604020202020204" pitchFamily="34" charset="0"/>
              </a:rPr>
              <a:t>S</a:t>
            </a:r>
            <a:r>
              <a:rPr lang="en-US" i="1" baseline="-25000" dirty="0">
                <a:latin typeface="Helvetica" panose="020B0604020202020204" pitchFamily="34" charset="0"/>
              </a:rPr>
              <a:t>N</a:t>
            </a:r>
            <a:r>
              <a:rPr lang="en-US" dirty="0">
                <a:latin typeface="Helvetica" panose="020B0604020202020204" pitchFamily="34" charset="0"/>
              </a:rPr>
              <a:t>);</a:t>
            </a:r>
          </a:p>
          <a:p>
            <a:r>
              <a:rPr lang="en-US" i="1" dirty="0">
                <a:latin typeface="Helvetica" panose="020B0604020202020204" pitchFamily="34" charset="0"/>
              </a:rPr>
              <a:t>C</a:t>
            </a:r>
            <a:r>
              <a:rPr lang="en-US" dirty="0">
                <a:latin typeface="Helvetica" panose="020B0604020202020204" pitchFamily="34" charset="0"/>
              </a:rPr>
              <a:t> - </a:t>
            </a:r>
            <a:r>
              <a:rPr lang="en-US" dirty="0" err="1">
                <a:latin typeface="Helvetica" panose="020B0604020202020204" pitchFamily="34" charset="0"/>
              </a:rPr>
              <a:t>kraadpäevadest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sõltumatu</a:t>
            </a:r>
            <a:r>
              <a:rPr lang="en-US" dirty="0">
                <a:latin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</a:rPr>
              <a:t>soojustarbimine</a:t>
            </a:r>
            <a:r>
              <a:rPr lang="en-US" dirty="0">
                <a:latin typeface="Helvetica" panose="020B0604020202020204" pitchFamily="34" charset="0"/>
              </a:rPr>
              <a:t>, MWh.</a:t>
            </a:r>
            <a:endParaRPr lang="en-US" b="0" i="0" dirty="0">
              <a:effectLst/>
              <a:latin typeface="Helvetica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7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9632" y="1219686"/>
            <a:ext cx="7056784" cy="2785378"/>
          </a:xfrm>
          <a:prstGeom prst="rect">
            <a:avLst/>
          </a:prstGeom>
          <a:solidFill>
            <a:srgbClr val="FFFFFF">
              <a:alpha val="3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b="1" dirty="0" smtClean="0">
                <a:cs typeface="Arial" panose="020B0604020202020204" pitchFamily="34" charset="0"/>
              </a:rPr>
              <a:t>Näide 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n-US" sz="1600" b="1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Aastal 2009 vana korterelamu tarbimine kütte ja ventilatsiooni tagamiseks </a:t>
            </a:r>
            <a:r>
              <a:rPr lang="et-EE" altLang="en-US" b="1" dirty="0" smtClean="0">
                <a:solidFill>
                  <a:srgbClr val="C00000"/>
                </a:solidFill>
                <a:cs typeface="Arial" panose="020B0604020202020204" pitchFamily="34" charset="0"/>
              </a:rPr>
              <a:t>500 MWh aastas.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n-US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b="1" dirty="0" smtClean="0">
                <a:solidFill>
                  <a:srgbClr val="C00000"/>
                </a:solidFill>
                <a:cs typeface="Arial" panose="020B0604020202020204" pitchFamily="34" charset="0"/>
              </a:rPr>
              <a:t>Peale renoveerimist </a:t>
            </a:r>
            <a:r>
              <a:rPr lang="et-EE" altLang="en-US" dirty="0" smtClean="0">
                <a:cs typeface="Arial" panose="020B0604020202020204" pitchFamily="34" charset="0"/>
              </a:rPr>
              <a:t>(näiteks otseseinte soojustus) aastal 2010 tarbimine </a:t>
            </a:r>
            <a:r>
              <a:rPr lang="et-EE" altLang="en-US" b="1" dirty="0" smtClean="0">
                <a:solidFill>
                  <a:srgbClr val="C00000"/>
                </a:solidFill>
                <a:cs typeface="Arial" panose="020B0604020202020204" pitchFamily="34" charset="0"/>
              </a:rPr>
              <a:t>510 MWh aastas.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t-EE" altLang="en-US" dirty="0"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Sooja tarbevee valmistamine elektriboileritega.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900" b="0" i="0" u="none" strike="noStrike" cap="none" normalizeH="0" baseline="0" dirty="0" smtClean="0">
              <a:ln>
                <a:noFill/>
              </a:ln>
              <a:solidFill>
                <a:srgbClr val="484848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95836" y="4365104"/>
            <a:ext cx="36724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/>
            <a:r>
              <a:rPr lang="et-EE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Kus on energiasääst? Milleks oleme seda teinud? …, </a:t>
            </a:r>
            <a:endParaRPr lang="et-EE" altLang="en-US" sz="20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0" defTabSz="914400" eaLnBrk="0" hangingPunct="0"/>
            <a:r>
              <a:rPr lang="et-EE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…,</a:t>
            </a:r>
          </a:p>
          <a:p>
            <a:pPr lvl="0" defTabSz="914400" eaLnBrk="0" hangingPunct="0"/>
            <a:r>
              <a:rPr lang="et-EE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… </a:t>
            </a:r>
            <a:endParaRPr lang="et-EE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kredex.ee/public/Energiatohusus/Kraadpaevad/.thumbnails/Kraadpaevadvalem_260x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380" y="1588462"/>
            <a:ext cx="3025620" cy="75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788024" y="1268760"/>
            <a:ext cx="435843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err="1">
                <a:cs typeface="Arial" panose="020B0604020202020204" pitchFamily="34" charset="0"/>
              </a:rPr>
              <a:t>kus</a:t>
            </a:r>
            <a:r>
              <a:rPr lang="en-US" sz="1500" dirty="0">
                <a:cs typeface="Arial" panose="020B0604020202020204" pitchFamily="34" charset="0"/>
              </a:rPr>
              <a:t>:      </a:t>
            </a:r>
            <a:endParaRPr lang="et-EE" sz="1500" dirty="0" smtClean="0">
              <a:cs typeface="Arial" panose="020B0604020202020204" pitchFamily="34" charset="0"/>
            </a:endParaRPr>
          </a:p>
          <a:p>
            <a:r>
              <a:rPr lang="en-US" sz="1500" b="1" i="1" dirty="0" smtClean="0">
                <a:cs typeface="Arial" panose="020B0604020202020204" pitchFamily="34" charset="0"/>
              </a:rPr>
              <a:t>Q</a:t>
            </a:r>
            <a:r>
              <a:rPr lang="en-US" sz="1500" b="1" i="1" baseline="-25000" dirty="0" smtClean="0">
                <a:cs typeface="Arial" panose="020B0604020202020204" pitchFamily="34" charset="0"/>
              </a:rPr>
              <a:t>N</a:t>
            </a:r>
            <a:r>
              <a:rPr lang="en-US" sz="1500" b="1" dirty="0">
                <a:cs typeface="Arial" panose="020B0604020202020204" pitchFamily="34" charset="0"/>
              </a:rPr>
              <a:t> – </a:t>
            </a:r>
            <a:r>
              <a:rPr lang="en-US" sz="1500" b="1" dirty="0" err="1">
                <a:cs typeface="Arial" panose="020B0604020202020204" pitchFamily="34" charset="0"/>
              </a:rPr>
              <a:t>normaalaasta</a:t>
            </a:r>
            <a:r>
              <a:rPr lang="en-US" sz="1500" b="1" dirty="0">
                <a:cs typeface="Arial" panose="020B0604020202020204" pitchFamily="34" charset="0"/>
              </a:rPr>
              <a:t> </a:t>
            </a:r>
            <a:r>
              <a:rPr lang="en-US" sz="1500" b="1" dirty="0" err="1">
                <a:cs typeface="Arial" panose="020B0604020202020204" pitchFamily="34" charset="0"/>
              </a:rPr>
              <a:t>soojustarbimine</a:t>
            </a:r>
            <a:r>
              <a:rPr lang="en-US" sz="1500" b="1" dirty="0">
                <a:cs typeface="Arial" panose="020B0604020202020204" pitchFamily="34" charset="0"/>
              </a:rPr>
              <a:t>, MWh;</a:t>
            </a:r>
          </a:p>
          <a:p>
            <a:r>
              <a:rPr lang="en-US" sz="1500" i="1" dirty="0" err="1">
                <a:cs typeface="Arial" panose="020B0604020202020204" pitchFamily="34" charset="0"/>
              </a:rPr>
              <a:t>Q</a:t>
            </a:r>
            <a:r>
              <a:rPr lang="en-US" sz="1500" i="1" baseline="-25000" dirty="0" err="1">
                <a:cs typeface="Arial" panose="020B0604020202020204" pitchFamily="34" charset="0"/>
              </a:rPr>
              <a:t>teg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tegeliku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soojustarbimine</a:t>
            </a:r>
            <a:r>
              <a:rPr lang="en-US" sz="1500" dirty="0">
                <a:cs typeface="Arial" panose="020B0604020202020204" pitchFamily="34" charset="0"/>
              </a:rPr>
              <a:t>, MWh;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N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normaalaasta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kraadpäevade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arv</a:t>
            </a:r>
            <a:r>
              <a:rPr lang="en-US" sz="1500" dirty="0">
                <a:cs typeface="Arial" panose="020B0604020202020204" pitchFamily="34" charset="0"/>
              </a:rPr>
              <a:t> (</a:t>
            </a:r>
            <a:r>
              <a:rPr lang="en-US" sz="1500" dirty="0" err="1">
                <a:cs typeface="Arial" panose="020B0604020202020204" pitchFamily="34" charset="0"/>
              </a:rPr>
              <a:t>lihtsad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</a:t>
            </a:r>
            <a:r>
              <a:rPr lang="en-US" sz="1500" dirty="0">
                <a:cs typeface="Arial" panose="020B0604020202020204" pitchFamily="34" charset="0"/>
              </a:rPr>
              <a:t>, </a:t>
            </a:r>
            <a:r>
              <a:rPr lang="en-US" sz="1500" dirty="0" err="1">
                <a:cs typeface="Arial" panose="020B0604020202020204" pitchFamily="34" charset="0"/>
              </a:rPr>
              <a:t>valitud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vastavalt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tasakaalutemperatuurile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 err="1">
                <a:cs typeface="Arial" panose="020B0604020202020204" pitchFamily="34" charset="0"/>
              </a:rPr>
              <a:t>t</a:t>
            </a:r>
            <a:r>
              <a:rPr lang="en-US" sz="1500" i="1" baseline="-25000" dirty="0" err="1">
                <a:cs typeface="Arial" panose="020B0604020202020204" pitchFamily="34" charset="0"/>
              </a:rPr>
              <a:t>B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dirty="0" err="1">
                <a:cs typeface="Arial" panose="020B0604020202020204" pitchFamily="34" charset="0"/>
              </a:rPr>
              <a:t>hoones</a:t>
            </a:r>
            <a:r>
              <a:rPr lang="en-US" sz="1500" dirty="0">
                <a:cs typeface="Arial" panose="020B0604020202020204" pitchFamily="34" charset="0"/>
              </a:rPr>
              <a:t>);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teg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tegeliku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kraadpäevade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arv</a:t>
            </a:r>
            <a:r>
              <a:rPr lang="en-US" sz="1500" dirty="0">
                <a:cs typeface="Arial" panose="020B0604020202020204" pitchFamily="34" charset="0"/>
              </a:rPr>
              <a:t> (</a:t>
            </a:r>
            <a:r>
              <a:rPr lang="en-US" sz="1500" dirty="0" err="1">
                <a:cs typeface="Arial" panose="020B0604020202020204" pitchFamily="34" charset="0"/>
              </a:rPr>
              <a:t>valitud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samal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tasakaalutemperatuuril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 err="1">
                <a:cs typeface="Arial" panose="020B0604020202020204" pitchFamily="34" charset="0"/>
              </a:rPr>
              <a:t>t</a:t>
            </a:r>
            <a:r>
              <a:rPr lang="en-US" sz="1500" i="1" baseline="-25000" dirty="0" err="1">
                <a:cs typeface="Arial" panose="020B0604020202020204" pitchFamily="34" charset="0"/>
              </a:rPr>
              <a:t>B</a:t>
            </a:r>
            <a:r>
              <a:rPr lang="en-US" sz="1500" dirty="0">
                <a:cs typeface="Arial" panose="020B0604020202020204" pitchFamily="34" charset="0"/>
              </a:rPr>
              <a:t>, </a:t>
            </a:r>
            <a:r>
              <a:rPr lang="en-US" sz="1500" dirty="0" err="1">
                <a:cs typeface="Arial" panose="020B0604020202020204" pitchFamily="34" charset="0"/>
              </a:rPr>
              <a:t>mis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N</a:t>
            </a:r>
            <a:r>
              <a:rPr lang="en-US" sz="1500" dirty="0">
                <a:cs typeface="Arial" panose="020B0604020202020204" pitchFamily="34" charset="0"/>
              </a:rPr>
              <a:t>);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C</a:t>
            </a:r>
            <a:r>
              <a:rPr lang="en-US" sz="1500" dirty="0">
                <a:cs typeface="Arial" panose="020B0604020202020204" pitchFamily="34" charset="0"/>
              </a:rPr>
              <a:t> - </a:t>
            </a:r>
            <a:r>
              <a:rPr lang="en-US" sz="1500" dirty="0" err="1">
                <a:cs typeface="Arial" panose="020B0604020202020204" pitchFamily="34" charset="0"/>
              </a:rPr>
              <a:t>kraadpäevadest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sõltumatu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soojustarbimine</a:t>
            </a:r>
            <a:r>
              <a:rPr lang="en-US" sz="1500" dirty="0">
                <a:cs typeface="Arial" panose="020B0604020202020204" pitchFamily="34" charset="0"/>
              </a:rPr>
              <a:t>, MWh.</a:t>
            </a:r>
            <a:endParaRPr lang="en-US" sz="1500" b="0" i="0" dirty="0">
              <a:effectLst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221088"/>
            <a:ext cx="42386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2009. a. Enne renoveerimist</a:t>
            </a:r>
          </a:p>
          <a:p>
            <a:r>
              <a:rPr lang="et-EE" dirty="0" smtClean="0"/>
              <a:t>C = 0 (sooja tarbeveetootmine puudub)</a:t>
            </a:r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500 </a:t>
            </a:r>
            <a:r>
              <a:rPr lang="et-EE" dirty="0"/>
              <a:t>[</a:t>
            </a:r>
            <a:r>
              <a:rPr lang="et-EE" dirty="0" smtClean="0"/>
              <a:t>MWh]</a:t>
            </a:r>
            <a:endParaRPr lang="et-EE" dirty="0"/>
          </a:p>
          <a:p>
            <a:r>
              <a:rPr lang="et-EE" dirty="0" smtClean="0"/>
              <a:t>S</a:t>
            </a:r>
            <a:r>
              <a:rPr lang="et-EE" baseline="-25000" dirty="0" smtClean="0"/>
              <a:t>N</a:t>
            </a:r>
            <a:r>
              <a:rPr lang="et-EE" dirty="0" smtClean="0"/>
              <a:t> = 4220 [kraadpäevad]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3999 [kraadpäevad]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533102"/>
            <a:ext cx="27109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Q</a:t>
            </a:r>
            <a:r>
              <a:rPr lang="et-EE" baseline="-25000" dirty="0" smtClean="0"/>
              <a:t>N</a:t>
            </a:r>
            <a:r>
              <a:rPr lang="et-EE" dirty="0" smtClean="0"/>
              <a:t> = 500 x 4220/3999 =</a:t>
            </a:r>
          </a:p>
          <a:p>
            <a:endParaRPr lang="et-EE" dirty="0" smtClean="0"/>
          </a:p>
          <a:p>
            <a:pPr algn="ctr"/>
            <a:r>
              <a:rPr lang="et-EE" sz="3000" dirty="0" smtClean="0">
                <a:solidFill>
                  <a:srgbClr val="C00000"/>
                </a:solidFill>
              </a:rPr>
              <a:t>528 MWh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4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kredex.ee/public/Energiatohusus/Kraadpaevad/.thumbnails/Kraadpaevadvalem_260x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380" y="2240547"/>
            <a:ext cx="3025620" cy="75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788024" y="1268760"/>
            <a:ext cx="435843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err="1">
                <a:cs typeface="Arial" panose="020B0604020202020204" pitchFamily="34" charset="0"/>
              </a:rPr>
              <a:t>kus</a:t>
            </a:r>
            <a:r>
              <a:rPr lang="en-US" sz="1500" dirty="0">
                <a:cs typeface="Arial" panose="020B0604020202020204" pitchFamily="34" charset="0"/>
              </a:rPr>
              <a:t>:      </a:t>
            </a:r>
            <a:endParaRPr lang="et-EE" sz="1500" dirty="0" smtClean="0">
              <a:cs typeface="Arial" panose="020B0604020202020204" pitchFamily="34" charset="0"/>
            </a:endParaRPr>
          </a:p>
          <a:p>
            <a:r>
              <a:rPr lang="en-US" sz="1500" b="1" i="1" dirty="0" smtClean="0">
                <a:cs typeface="Arial" panose="020B0604020202020204" pitchFamily="34" charset="0"/>
              </a:rPr>
              <a:t>Q</a:t>
            </a:r>
            <a:r>
              <a:rPr lang="en-US" sz="1500" b="1" i="1" baseline="-25000" dirty="0" smtClean="0">
                <a:cs typeface="Arial" panose="020B0604020202020204" pitchFamily="34" charset="0"/>
              </a:rPr>
              <a:t>N</a:t>
            </a:r>
            <a:r>
              <a:rPr lang="en-US" sz="1500" b="1" dirty="0">
                <a:cs typeface="Arial" panose="020B0604020202020204" pitchFamily="34" charset="0"/>
              </a:rPr>
              <a:t> – </a:t>
            </a:r>
            <a:r>
              <a:rPr lang="en-US" sz="1500" b="1" dirty="0" err="1">
                <a:cs typeface="Arial" panose="020B0604020202020204" pitchFamily="34" charset="0"/>
              </a:rPr>
              <a:t>normaalaasta</a:t>
            </a:r>
            <a:r>
              <a:rPr lang="en-US" sz="1500" b="1" dirty="0">
                <a:cs typeface="Arial" panose="020B0604020202020204" pitchFamily="34" charset="0"/>
              </a:rPr>
              <a:t> </a:t>
            </a:r>
            <a:r>
              <a:rPr lang="en-US" sz="1500" b="1" dirty="0" err="1">
                <a:cs typeface="Arial" panose="020B0604020202020204" pitchFamily="34" charset="0"/>
              </a:rPr>
              <a:t>soojustarbimine</a:t>
            </a:r>
            <a:r>
              <a:rPr lang="en-US" sz="1500" b="1" dirty="0">
                <a:cs typeface="Arial" panose="020B0604020202020204" pitchFamily="34" charset="0"/>
              </a:rPr>
              <a:t>, MWh;</a:t>
            </a:r>
          </a:p>
          <a:p>
            <a:r>
              <a:rPr lang="en-US" sz="1500" i="1" dirty="0" err="1">
                <a:cs typeface="Arial" panose="020B0604020202020204" pitchFamily="34" charset="0"/>
              </a:rPr>
              <a:t>Q</a:t>
            </a:r>
            <a:r>
              <a:rPr lang="en-US" sz="1500" i="1" baseline="-25000" dirty="0" err="1">
                <a:cs typeface="Arial" panose="020B0604020202020204" pitchFamily="34" charset="0"/>
              </a:rPr>
              <a:t>teg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tegeliku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soojustarbimine</a:t>
            </a:r>
            <a:r>
              <a:rPr lang="en-US" sz="1500" dirty="0">
                <a:cs typeface="Arial" panose="020B0604020202020204" pitchFamily="34" charset="0"/>
              </a:rPr>
              <a:t>, MWh;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N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normaalaasta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kraadpäevade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arv</a:t>
            </a:r>
            <a:r>
              <a:rPr lang="en-US" sz="1500" dirty="0">
                <a:cs typeface="Arial" panose="020B0604020202020204" pitchFamily="34" charset="0"/>
              </a:rPr>
              <a:t> (</a:t>
            </a:r>
            <a:r>
              <a:rPr lang="en-US" sz="1500" dirty="0" err="1">
                <a:cs typeface="Arial" panose="020B0604020202020204" pitchFamily="34" charset="0"/>
              </a:rPr>
              <a:t>lihtsad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</a:t>
            </a:r>
            <a:r>
              <a:rPr lang="en-US" sz="1500" dirty="0">
                <a:cs typeface="Arial" panose="020B0604020202020204" pitchFamily="34" charset="0"/>
              </a:rPr>
              <a:t>, </a:t>
            </a:r>
            <a:r>
              <a:rPr lang="en-US" sz="1500" dirty="0" err="1">
                <a:cs typeface="Arial" panose="020B0604020202020204" pitchFamily="34" charset="0"/>
              </a:rPr>
              <a:t>valitud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vastavalt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tasakaalutemperatuurile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 err="1">
                <a:cs typeface="Arial" panose="020B0604020202020204" pitchFamily="34" charset="0"/>
              </a:rPr>
              <a:t>t</a:t>
            </a:r>
            <a:r>
              <a:rPr lang="en-US" sz="1500" i="1" baseline="-25000" dirty="0" err="1">
                <a:cs typeface="Arial" panose="020B0604020202020204" pitchFamily="34" charset="0"/>
              </a:rPr>
              <a:t>B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dirty="0" err="1">
                <a:cs typeface="Arial" panose="020B0604020202020204" pitchFamily="34" charset="0"/>
              </a:rPr>
              <a:t>hoones</a:t>
            </a:r>
            <a:r>
              <a:rPr lang="en-US" sz="1500" dirty="0">
                <a:cs typeface="Arial" panose="020B0604020202020204" pitchFamily="34" charset="0"/>
              </a:rPr>
              <a:t>);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teg</a:t>
            </a:r>
            <a:r>
              <a:rPr lang="en-US" sz="1500" dirty="0">
                <a:cs typeface="Arial" panose="020B0604020202020204" pitchFamily="34" charset="0"/>
              </a:rPr>
              <a:t> – </a:t>
            </a:r>
            <a:r>
              <a:rPr lang="en-US" sz="1500" dirty="0" err="1">
                <a:cs typeface="Arial" panose="020B0604020202020204" pitchFamily="34" charset="0"/>
              </a:rPr>
              <a:t>tegeliku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aasta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kraadpäevade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arv</a:t>
            </a:r>
            <a:r>
              <a:rPr lang="en-US" sz="1500" dirty="0">
                <a:cs typeface="Arial" panose="020B0604020202020204" pitchFamily="34" charset="0"/>
              </a:rPr>
              <a:t> (</a:t>
            </a:r>
            <a:r>
              <a:rPr lang="en-US" sz="1500" dirty="0" err="1">
                <a:cs typeface="Arial" panose="020B0604020202020204" pitchFamily="34" charset="0"/>
              </a:rPr>
              <a:t>valitud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samal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tasakaalutemperatuuril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 err="1">
                <a:cs typeface="Arial" panose="020B0604020202020204" pitchFamily="34" charset="0"/>
              </a:rPr>
              <a:t>t</a:t>
            </a:r>
            <a:r>
              <a:rPr lang="en-US" sz="1500" i="1" baseline="-25000" dirty="0" err="1">
                <a:cs typeface="Arial" panose="020B0604020202020204" pitchFamily="34" charset="0"/>
              </a:rPr>
              <a:t>B</a:t>
            </a:r>
            <a:r>
              <a:rPr lang="en-US" sz="1500" dirty="0">
                <a:cs typeface="Arial" panose="020B0604020202020204" pitchFamily="34" charset="0"/>
              </a:rPr>
              <a:t>, </a:t>
            </a:r>
            <a:r>
              <a:rPr lang="en-US" sz="1500" dirty="0" err="1">
                <a:cs typeface="Arial" panose="020B0604020202020204" pitchFamily="34" charset="0"/>
              </a:rPr>
              <a:t>mis</a:t>
            </a:r>
            <a:r>
              <a:rPr lang="en-US" sz="1500" dirty="0">
                <a:cs typeface="Arial" panose="020B0604020202020204" pitchFamily="34" charset="0"/>
              </a:rPr>
              <a:t> </a:t>
            </a:r>
            <a:r>
              <a:rPr lang="en-US" sz="1500" i="1" dirty="0">
                <a:cs typeface="Arial" panose="020B0604020202020204" pitchFamily="34" charset="0"/>
              </a:rPr>
              <a:t>S</a:t>
            </a:r>
            <a:r>
              <a:rPr lang="en-US" sz="1500" i="1" baseline="-25000" dirty="0">
                <a:cs typeface="Arial" panose="020B0604020202020204" pitchFamily="34" charset="0"/>
              </a:rPr>
              <a:t>N</a:t>
            </a:r>
            <a:r>
              <a:rPr lang="en-US" sz="1500" dirty="0">
                <a:cs typeface="Arial" panose="020B0604020202020204" pitchFamily="34" charset="0"/>
              </a:rPr>
              <a:t>);</a:t>
            </a:r>
          </a:p>
          <a:p>
            <a:r>
              <a:rPr lang="en-US" sz="1500" i="1" dirty="0">
                <a:cs typeface="Arial" panose="020B0604020202020204" pitchFamily="34" charset="0"/>
              </a:rPr>
              <a:t>C</a:t>
            </a:r>
            <a:r>
              <a:rPr lang="en-US" sz="1500" dirty="0">
                <a:cs typeface="Arial" panose="020B0604020202020204" pitchFamily="34" charset="0"/>
              </a:rPr>
              <a:t> - </a:t>
            </a:r>
            <a:r>
              <a:rPr lang="en-US" sz="1500" dirty="0" err="1">
                <a:cs typeface="Arial" panose="020B0604020202020204" pitchFamily="34" charset="0"/>
              </a:rPr>
              <a:t>kraadpäevadest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sõltumatu</a:t>
            </a:r>
            <a:r>
              <a:rPr lang="en-US" sz="1500" dirty="0">
                <a:cs typeface="Arial" panose="020B0604020202020204" pitchFamily="34" charset="0"/>
              </a:rPr>
              <a:t> </a:t>
            </a:r>
            <a:r>
              <a:rPr lang="en-US" sz="1500" dirty="0" err="1">
                <a:cs typeface="Arial" panose="020B0604020202020204" pitchFamily="34" charset="0"/>
              </a:rPr>
              <a:t>soojustarbimine</a:t>
            </a:r>
            <a:r>
              <a:rPr lang="en-US" sz="1500" dirty="0">
                <a:cs typeface="Arial" panose="020B0604020202020204" pitchFamily="34" charset="0"/>
              </a:rPr>
              <a:t>, MWh.</a:t>
            </a:r>
            <a:endParaRPr lang="en-US" sz="1500" b="0" i="0" dirty="0">
              <a:effectLst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440769"/>
            <a:ext cx="42915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2010. </a:t>
            </a:r>
            <a:r>
              <a:rPr lang="et-EE" sz="2400" b="1" dirty="0"/>
              <a:t>a. </a:t>
            </a:r>
            <a:r>
              <a:rPr lang="et-EE" sz="2400" b="1" dirty="0" smtClean="0"/>
              <a:t>Peale renoveerimist</a:t>
            </a:r>
            <a:endParaRPr lang="et-EE" sz="2400" dirty="0" smtClean="0"/>
          </a:p>
          <a:p>
            <a:r>
              <a:rPr lang="et-EE" dirty="0" smtClean="0"/>
              <a:t>C = 0 (sooja tarbeveetootmine puudub)</a:t>
            </a:r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510 MWh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N</a:t>
            </a:r>
            <a:r>
              <a:rPr lang="et-EE" dirty="0" smtClean="0"/>
              <a:t> = 4220 kraadpäevad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4606 kraadpäevad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533102"/>
            <a:ext cx="26548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Q</a:t>
            </a:r>
            <a:r>
              <a:rPr lang="et-EE" baseline="-25000" dirty="0" smtClean="0"/>
              <a:t>N</a:t>
            </a:r>
            <a:r>
              <a:rPr lang="et-EE" dirty="0" smtClean="0"/>
              <a:t> = 500 x 4220/4606 =</a:t>
            </a:r>
          </a:p>
          <a:p>
            <a:endParaRPr lang="et-EE" dirty="0" smtClean="0"/>
          </a:p>
          <a:p>
            <a:pPr algn="ctr"/>
            <a:r>
              <a:rPr lang="et-EE" sz="3000" dirty="0" smtClean="0">
                <a:solidFill>
                  <a:srgbClr val="C00000"/>
                </a:solidFill>
              </a:rPr>
              <a:t>458 MWh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204864"/>
            <a:ext cx="4238661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2009. a. Enne renoveerimist</a:t>
            </a:r>
          </a:p>
          <a:p>
            <a:r>
              <a:rPr lang="et-EE" dirty="0" smtClean="0"/>
              <a:t>C = 0 (sooja tarbeveetootmine puudub)</a:t>
            </a:r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</a:t>
            </a:r>
            <a:r>
              <a:rPr lang="et-EE" sz="2500" b="1" dirty="0" smtClean="0">
                <a:solidFill>
                  <a:schemeClr val="accent3">
                    <a:lumMod val="50000"/>
                  </a:schemeClr>
                </a:solidFill>
              </a:rPr>
              <a:t>500 [MWh]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N</a:t>
            </a:r>
            <a:r>
              <a:rPr lang="et-EE" dirty="0" smtClean="0"/>
              <a:t> = 4220 [kraadpäevad]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3999 [kraadpäevad]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6084168" y="2516878"/>
            <a:ext cx="26548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Q</a:t>
            </a:r>
            <a:r>
              <a:rPr lang="et-EE" baseline="-25000" dirty="0" smtClean="0"/>
              <a:t>N</a:t>
            </a:r>
            <a:r>
              <a:rPr lang="et-EE" dirty="0" smtClean="0"/>
              <a:t> = 500 x 4220/3999 =</a:t>
            </a:r>
          </a:p>
          <a:p>
            <a:pPr algn="ctr"/>
            <a:r>
              <a:rPr lang="et-EE" sz="3000" dirty="0" smtClean="0">
                <a:solidFill>
                  <a:srgbClr val="FF0000"/>
                </a:solidFill>
              </a:rPr>
              <a:t>528 MWh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440769"/>
            <a:ext cx="429155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2010. </a:t>
            </a:r>
            <a:r>
              <a:rPr lang="et-EE" sz="2400" b="1" dirty="0"/>
              <a:t>a. </a:t>
            </a:r>
            <a:r>
              <a:rPr lang="et-EE" sz="2400" b="1" dirty="0" smtClean="0"/>
              <a:t>Peale renoveerimist</a:t>
            </a:r>
            <a:endParaRPr lang="et-EE" sz="2400" dirty="0" smtClean="0"/>
          </a:p>
          <a:p>
            <a:r>
              <a:rPr lang="et-EE" dirty="0" smtClean="0"/>
              <a:t>C = 0 (sooja tarbeveetootmine puudub)</a:t>
            </a:r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</a:t>
            </a:r>
            <a:r>
              <a:rPr lang="et-EE" sz="2500" b="1" dirty="0" smtClean="0">
                <a:solidFill>
                  <a:srgbClr val="FF0000"/>
                </a:solidFill>
              </a:rPr>
              <a:t>510 MWh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N</a:t>
            </a:r>
            <a:r>
              <a:rPr lang="et-EE" dirty="0" smtClean="0"/>
              <a:t> = 4220 [kraadpäevad]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4606 [kraadpäevad]</a:t>
            </a:r>
            <a:endParaRPr lang="et-EE" dirty="0"/>
          </a:p>
        </p:txBody>
      </p:sp>
      <p:sp>
        <p:nvSpPr>
          <p:cNvPr id="7" name="TextBox 6"/>
          <p:cNvSpPr txBox="1"/>
          <p:nvPr/>
        </p:nvSpPr>
        <p:spPr>
          <a:xfrm>
            <a:off x="6084168" y="4533102"/>
            <a:ext cx="26548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Q</a:t>
            </a:r>
            <a:r>
              <a:rPr lang="et-EE" baseline="-25000" dirty="0" smtClean="0"/>
              <a:t>N</a:t>
            </a:r>
            <a:r>
              <a:rPr lang="et-EE" dirty="0" smtClean="0"/>
              <a:t> = 500 x 4220/4606 =</a:t>
            </a:r>
          </a:p>
          <a:p>
            <a:pPr algn="ctr"/>
            <a:r>
              <a:rPr lang="et-EE" sz="3000" b="1" dirty="0" smtClean="0">
                <a:solidFill>
                  <a:schemeClr val="accent3">
                    <a:lumMod val="50000"/>
                  </a:schemeClr>
                </a:solidFill>
              </a:rPr>
              <a:t>458 MWh</a:t>
            </a:r>
            <a:endParaRPr lang="en-US" sz="3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32240" y="3296052"/>
            <a:ext cx="1283005" cy="1288873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sz="2100" b="1" dirty="0" smtClean="0"/>
          </a:p>
          <a:p>
            <a:pPr algn="ctr"/>
            <a:r>
              <a:rPr lang="et-EE" sz="2100" b="1" dirty="0" smtClean="0"/>
              <a:t>SÄÄST</a:t>
            </a:r>
          </a:p>
          <a:p>
            <a:pPr algn="ctr"/>
            <a:r>
              <a:rPr lang="et-EE" sz="2100" b="1" dirty="0"/>
              <a:t>13%</a:t>
            </a:r>
            <a:endParaRPr lang="en-US" sz="2100" b="1" dirty="0"/>
          </a:p>
          <a:p>
            <a:pPr algn="ctr"/>
            <a:endParaRPr lang="en-US" sz="2100" b="1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7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9632" y="1373576"/>
            <a:ext cx="7056784" cy="2477601"/>
          </a:xfrm>
          <a:prstGeom prst="rect">
            <a:avLst/>
          </a:prstGeom>
          <a:solidFill>
            <a:srgbClr val="FFFFFF">
              <a:alpha val="3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b="1" dirty="0" smtClean="0">
                <a:cs typeface="Arial" panose="020B0604020202020204" pitchFamily="34" charset="0"/>
              </a:rPr>
              <a:t>Näide 2: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altLang="en-US" sz="1600" b="1" i="0" u="none" strike="noStrike" cap="none" normalizeH="0" baseline="0" dirty="0">
              <a:ln>
                <a:noFill/>
              </a:ln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Sama majakomplekt on paigaldatud kahes kohas.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1. Saaremaa. Soojuse tarbimine </a:t>
            </a:r>
            <a:r>
              <a:rPr lang="et-EE" altLang="en-US" sz="26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100 MWh </a:t>
            </a:r>
            <a:r>
              <a:rPr lang="et-EE" altLang="en-US" sz="2600" dirty="0" smtClean="0">
                <a:cs typeface="Arial" panose="020B0604020202020204" pitchFamily="34" charset="0"/>
              </a:rPr>
              <a:t>aastal 2014.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2. Tartu. Soojuse tarbimine </a:t>
            </a:r>
            <a:r>
              <a:rPr lang="et-EE" altLang="en-US" sz="2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110 MWh </a:t>
            </a:r>
            <a:r>
              <a:rPr lang="et-EE" altLang="en-US" sz="2600" dirty="0" smtClean="0">
                <a:cs typeface="Arial" panose="020B0604020202020204" pitchFamily="34" charset="0"/>
              </a:rPr>
              <a:t>aastal 2014.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t-EE" altLang="en-US" dirty="0" smtClean="0"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Sooja tarbevee valmistamine elektriboileritega.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900" b="0" i="0" u="none" strike="noStrike" cap="none" normalizeH="0" baseline="0" dirty="0" smtClean="0">
              <a:ln>
                <a:noFill/>
              </a:ln>
              <a:solidFill>
                <a:srgbClr val="484848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47864" y="4149080"/>
            <a:ext cx="36724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hangingPunct="0"/>
            <a:r>
              <a:rPr lang="et-EE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Vähe soojusisolatsiooni</a:t>
            </a:r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? </a:t>
            </a:r>
          </a:p>
          <a:p>
            <a:pPr lvl="0" defTabSz="914400" eaLnBrk="0" hangingPunct="0"/>
            <a:r>
              <a:rPr lang="et-EE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Valed soojusemõõtjad</a:t>
            </a:r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?</a:t>
            </a:r>
          </a:p>
          <a:p>
            <a:pPr lvl="0" defTabSz="914400" eaLnBrk="0" hangingPunct="0"/>
            <a:r>
              <a:rPr lang="et-EE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Halb soojusisolatsioon</a:t>
            </a:r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? </a:t>
            </a:r>
          </a:p>
          <a:p>
            <a:pPr lvl="0" defTabSz="914400" eaLnBrk="0" hangingPunct="0"/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…, </a:t>
            </a:r>
          </a:p>
          <a:p>
            <a:pPr lvl="0" defTabSz="914400" eaLnBrk="0" hangingPunct="0"/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…,</a:t>
            </a:r>
          </a:p>
          <a:p>
            <a:pPr lvl="0" defTabSz="914400" eaLnBrk="0" hangingPunct="0"/>
            <a:r>
              <a:rPr lang="en-GB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… </a:t>
            </a:r>
            <a:endParaRPr lang="en-GB" altLang="en-US" sz="20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4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2204864"/>
            <a:ext cx="3358612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Saaremaa</a:t>
            </a:r>
          </a:p>
          <a:p>
            <a:r>
              <a:rPr lang="et-EE" dirty="0" smtClean="0"/>
              <a:t>C = 0 (sooja tarbevett ei tooda)</a:t>
            </a:r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</a:t>
            </a:r>
            <a:r>
              <a:rPr lang="et-EE" sz="2500" b="1" dirty="0">
                <a:solidFill>
                  <a:schemeClr val="accent3">
                    <a:lumMod val="50000"/>
                  </a:schemeClr>
                </a:solidFill>
              </a:rPr>
              <a:t>1</a:t>
            </a:r>
            <a:r>
              <a:rPr lang="et-EE" sz="2500" b="1" dirty="0" smtClean="0">
                <a:solidFill>
                  <a:schemeClr val="accent3">
                    <a:lumMod val="50000"/>
                  </a:schemeClr>
                </a:solidFill>
              </a:rPr>
              <a:t>00 [MWh]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2944 [kraadpäevad] </a:t>
            </a:r>
          </a:p>
          <a:p>
            <a:r>
              <a:rPr lang="et-EE" dirty="0" smtClean="0"/>
              <a:t>(tasakaalutemperatuuril 15</a:t>
            </a:r>
            <a:r>
              <a:rPr lang="et-EE" baseline="30000" dirty="0" smtClean="0"/>
              <a:t>o</a:t>
            </a:r>
            <a:r>
              <a:rPr lang="et-EE" dirty="0" smtClean="0"/>
              <a:t>C)</a:t>
            </a:r>
            <a:endParaRPr lang="et-EE" dirty="0"/>
          </a:p>
        </p:txBody>
      </p:sp>
      <p:sp>
        <p:nvSpPr>
          <p:cNvPr id="5" name="TextBox 4"/>
          <p:cNvSpPr txBox="1"/>
          <p:nvPr/>
        </p:nvSpPr>
        <p:spPr>
          <a:xfrm>
            <a:off x="5724128" y="3356992"/>
            <a:ext cx="3412216" cy="13388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t-EE" dirty="0" smtClean="0"/>
              <a:t>Arvutame üle </a:t>
            </a:r>
            <a:r>
              <a:rPr lang="et-EE" dirty="0"/>
              <a:t>T</a:t>
            </a:r>
            <a:r>
              <a:rPr lang="et-EE" dirty="0" smtClean="0"/>
              <a:t>artu tingimustele</a:t>
            </a:r>
            <a:endParaRPr lang="et-EE" dirty="0"/>
          </a:p>
          <a:p>
            <a:pPr algn="ctr"/>
            <a:r>
              <a:rPr lang="et-EE" dirty="0" smtClean="0"/>
              <a:t>100 x 3280/2944 =</a:t>
            </a:r>
          </a:p>
          <a:p>
            <a:pPr algn="ctr"/>
            <a:r>
              <a:rPr lang="et-EE" sz="4500" dirty="0" smtClean="0">
                <a:solidFill>
                  <a:srgbClr val="AC0000"/>
                </a:solidFill>
              </a:rPr>
              <a:t>111 MWh</a:t>
            </a:r>
            <a:endParaRPr lang="en-US" sz="4500" dirty="0">
              <a:solidFill>
                <a:srgbClr val="A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611" y="4221088"/>
            <a:ext cx="3244799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b="1" dirty="0" smtClean="0"/>
              <a:t>Tartu</a:t>
            </a:r>
            <a:endParaRPr lang="et-EE" sz="2400" dirty="0" smtClean="0"/>
          </a:p>
          <a:p>
            <a:r>
              <a:rPr lang="et-EE" dirty="0" smtClean="0"/>
              <a:t>C = 0 </a:t>
            </a:r>
            <a:r>
              <a:rPr lang="et-EE" dirty="0"/>
              <a:t>(sooja tarbevett ei ole)</a:t>
            </a:r>
            <a:endParaRPr lang="et-EE" dirty="0" smtClean="0"/>
          </a:p>
          <a:p>
            <a:r>
              <a:rPr lang="et-EE" dirty="0" smtClean="0"/>
              <a:t>Q</a:t>
            </a:r>
            <a:r>
              <a:rPr lang="et-EE" baseline="-25000" dirty="0" smtClean="0"/>
              <a:t>teg</a:t>
            </a:r>
            <a:r>
              <a:rPr lang="et-EE" dirty="0" smtClean="0"/>
              <a:t> = </a:t>
            </a:r>
            <a:r>
              <a:rPr lang="et-EE" sz="2500" b="1" dirty="0">
                <a:solidFill>
                  <a:srgbClr val="FF0000"/>
                </a:solidFill>
              </a:rPr>
              <a:t>1</a:t>
            </a:r>
            <a:r>
              <a:rPr lang="et-EE" sz="2500" b="1" dirty="0" smtClean="0">
                <a:solidFill>
                  <a:srgbClr val="FF0000"/>
                </a:solidFill>
              </a:rPr>
              <a:t>10 [MWh]</a:t>
            </a:r>
          </a:p>
          <a:p>
            <a:r>
              <a:rPr lang="et-EE" dirty="0" smtClean="0"/>
              <a:t>S</a:t>
            </a:r>
            <a:r>
              <a:rPr lang="et-EE" baseline="-25000" dirty="0" smtClean="0"/>
              <a:t>teg</a:t>
            </a:r>
            <a:r>
              <a:rPr lang="et-EE" dirty="0" smtClean="0"/>
              <a:t> = 3280 </a:t>
            </a:r>
            <a:r>
              <a:rPr lang="et-EE" dirty="0"/>
              <a:t>[kraadpäevad] </a:t>
            </a:r>
            <a:endParaRPr lang="et-EE" dirty="0" smtClean="0"/>
          </a:p>
          <a:p>
            <a:r>
              <a:rPr lang="et-EE" dirty="0"/>
              <a:t>(</a:t>
            </a:r>
            <a:r>
              <a:rPr lang="et-EE" dirty="0" smtClean="0"/>
              <a:t>tasakaalutemperatuuril </a:t>
            </a:r>
            <a:r>
              <a:rPr lang="et-EE" dirty="0"/>
              <a:t>15</a:t>
            </a:r>
            <a:r>
              <a:rPr lang="et-EE" baseline="30000" dirty="0"/>
              <a:t>o</a:t>
            </a:r>
            <a:r>
              <a:rPr lang="et-EE" dirty="0"/>
              <a:t>C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0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59632" y="1052736"/>
            <a:ext cx="7200800" cy="3677930"/>
          </a:xfrm>
          <a:prstGeom prst="rect">
            <a:avLst/>
          </a:prstGeom>
          <a:solidFill>
            <a:srgbClr val="FFFFFF">
              <a:alpha val="3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b="1" dirty="0" smtClean="0">
                <a:cs typeface="Arial" panose="020B0604020202020204" pitchFamily="34" charset="0"/>
              </a:rPr>
              <a:t>Näide 3: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dirty="0" smtClean="0">
                <a:cs typeface="Arial" panose="020B0604020202020204" pitchFamily="34" charset="0"/>
              </a:rPr>
              <a:t>Normaalaasta soojustarbimine </a:t>
            </a:r>
            <a:r>
              <a:rPr lang="et-EE" altLang="en-US" sz="2600" b="1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100 MWh (100 000 kWh)</a:t>
            </a:r>
            <a:r>
              <a:rPr lang="et-EE" altLang="en-US" sz="2600" dirty="0" smtClean="0">
                <a:cs typeface="Arial" panose="020B0604020202020204" pitchFamily="34" charset="0"/>
              </a:rPr>
              <a:t>.</a:t>
            </a:r>
          </a:p>
          <a:p>
            <a:pPr defTabSz="914400"/>
            <a:r>
              <a:rPr lang="et-EE" sz="2400" dirty="0"/>
              <a:t>S</a:t>
            </a:r>
            <a:r>
              <a:rPr lang="et-EE" sz="2400" baseline="-25000" dirty="0"/>
              <a:t>N</a:t>
            </a:r>
            <a:r>
              <a:rPr lang="et-EE" sz="2400" dirty="0"/>
              <a:t> = 4220 </a:t>
            </a:r>
            <a:r>
              <a:rPr lang="et-EE" sz="2400" dirty="0" smtClean="0"/>
              <a:t>kraadpäevad [</a:t>
            </a:r>
            <a:r>
              <a:rPr lang="et-EE" sz="2400" baseline="30000" dirty="0" err="1" smtClean="0"/>
              <a:t>o</a:t>
            </a:r>
            <a:r>
              <a:rPr lang="et-EE" sz="2400" dirty="0" err="1" smtClean="0"/>
              <a:t>C</a:t>
            </a:r>
            <a:r>
              <a:rPr lang="et-EE" sz="2400" baseline="30000" dirty="0" err="1"/>
              <a:t>.</a:t>
            </a:r>
            <a:r>
              <a:rPr lang="et-EE" sz="2400" dirty="0" err="1" smtClean="0"/>
              <a:t>päev</a:t>
            </a:r>
            <a:r>
              <a:rPr lang="et-EE" sz="2400" dirty="0" smtClean="0"/>
              <a:t>] (tasakaalu temperatuuril = 17</a:t>
            </a:r>
            <a:r>
              <a:rPr lang="et-EE" sz="2400" baseline="30000" dirty="0" smtClean="0"/>
              <a:t>o</a:t>
            </a:r>
            <a:r>
              <a:rPr lang="et-EE" sz="2400" dirty="0" smtClean="0"/>
              <a:t>C), </a:t>
            </a:r>
          </a:p>
          <a:p>
            <a:pPr defTabSz="914400"/>
            <a:endParaRPr lang="et-EE" sz="2400" dirty="0" smtClean="0"/>
          </a:p>
          <a:p>
            <a:pPr defTabSz="914400"/>
            <a:r>
              <a:rPr lang="et-EE" sz="2400" dirty="0" smtClean="0"/>
              <a:t>ehk </a:t>
            </a:r>
            <a:r>
              <a:rPr lang="et-EE" altLang="en-US" sz="2400" dirty="0" smtClean="0">
                <a:cs typeface="Arial" panose="020B0604020202020204" pitchFamily="34" charset="0"/>
              </a:rPr>
              <a:t>4220 x 24 = 101 280 [</a:t>
            </a:r>
            <a:r>
              <a:rPr lang="et-EE" sz="2400" baseline="30000" dirty="0" err="1" smtClean="0"/>
              <a:t>o</a:t>
            </a:r>
            <a:r>
              <a:rPr lang="et-EE" sz="2400" dirty="0" err="1" smtClean="0"/>
              <a:t>C</a:t>
            </a:r>
            <a:r>
              <a:rPr lang="et-EE" sz="2400" baseline="30000" dirty="0" err="1" smtClean="0"/>
              <a:t>.</a:t>
            </a:r>
            <a:r>
              <a:rPr lang="et-EE" sz="2400" dirty="0" err="1"/>
              <a:t>h</a:t>
            </a:r>
            <a:r>
              <a:rPr lang="et-EE" altLang="en-US" sz="2400" dirty="0" smtClean="0">
                <a:cs typeface="Arial" panose="020B0604020202020204" pitchFamily="34" charset="0"/>
              </a:rPr>
              <a:t>]</a:t>
            </a:r>
          </a:p>
          <a:p>
            <a:pPr defTabSz="914400"/>
            <a:endParaRPr lang="et-EE" altLang="en-US" sz="2600" dirty="0">
              <a:cs typeface="Arial" panose="020B0604020202020204" pitchFamily="34" charset="0"/>
            </a:endParaRPr>
          </a:p>
          <a:p>
            <a:pPr defTabSz="914400"/>
            <a:r>
              <a:rPr lang="et-EE" altLang="en-US" sz="2600" b="1" dirty="0" smtClean="0">
                <a:solidFill>
                  <a:srgbClr val="AC0000"/>
                </a:solidFill>
                <a:cs typeface="Arial" panose="020B0604020202020204" pitchFamily="34" charset="0"/>
              </a:rPr>
              <a:t>Leidke seos vajaliku võimsuse ja </a:t>
            </a:r>
            <a:r>
              <a:rPr lang="et-EE" altLang="en-US" sz="2600" b="1" dirty="0" err="1" smtClean="0">
                <a:solidFill>
                  <a:srgbClr val="AC0000"/>
                </a:solidFill>
                <a:cs typeface="Arial" panose="020B0604020202020204" pitchFamily="34" charset="0"/>
              </a:rPr>
              <a:t>välistemperatuuri</a:t>
            </a:r>
            <a:r>
              <a:rPr lang="et-EE" altLang="en-US" sz="2600" b="1" dirty="0" smtClean="0">
                <a:solidFill>
                  <a:srgbClr val="AC0000"/>
                </a:solidFill>
                <a:cs typeface="Arial" panose="020B0604020202020204" pitchFamily="34" charset="0"/>
              </a:rPr>
              <a:t> vahel.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900" b="0" i="0" u="none" strike="noStrike" cap="none" normalizeH="0" baseline="0" dirty="0" smtClean="0">
              <a:ln>
                <a:noFill/>
              </a:ln>
              <a:solidFill>
                <a:srgbClr val="484848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9632" y="4868867"/>
            <a:ext cx="8280920" cy="1800493"/>
          </a:xfrm>
          <a:prstGeom prst="rect">
            <a:avLst/>
          </a:prstGeom>
          <a:solidFill>
            <a:srgbClr val="FFFFFF">
              <a:alpha val="3900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altLang="en-US" sz="2600" dirty="0" smtClean="0">
                <a:cs typeface="Arial" panose="020B0604020202020204" pitchFamily="34" charset="0"/>
              </a:rPr>
              <a:t>100 000 </a:t>
            </a:r>
            <a:r>
              <a:rPr lang="et-EE" altLang="en-US" sz="2600" b="1" dirty="0" smtClean="0">
                <a:cs typeface="Arial" panose="020B0604020202020204" pitchFamily="34" charset="0"/>
              </a:rPr>
              <a:t>[kWh] </a:t>
            </a:r>
            <a:r>
              <a:rPr lang="et-EE" altLang="en-US" sz="2600" dirty="0" smtClean="0">
                <a:cs typeface="Arial" panose="020B0604020202020204" pitchFamily="34" charset="0"/>
              </a:rPr>
              <a:t>/ 101 280</a:t>
            </a:r>
            <a:r>
              <a:rPr lang="et-EE" sz="2600" dirty="0" smtClean="0">
                <a:cs typeface="Arial" panose="020B0604020202020204" pitchFamily="34" charset="0"/>
              </a:rPr>
              <a:t> </a:t>
            </a:r>
            <a:r>
              <a:rPr lang="et-EE" sz="2600" b="1" dirty="0" smtClean="0">
                <a:cs typeface="Arial" panose="020B0604020202020204" pitchFamily="34" charset="0"/>
              </a:rPr>
              <a:t>[</a:t>
            </a:r>
            <a:r>
              <a:rPr lang="et-EE" sz="2600" b="1" baseline="30000" dirty="0" err="1" smtClean="0">
                <a:cs typeface="Arial" panose="020B0604020202020204" pitchFamily="34" charset="0"/>
              </a:rPr>
              <a:t>o</a:t>
            </a:r>
            <a:r>
              <a:rPr lang="et-EE" sz="2600" b="1" dirty="0" err="1" smtClean="0">
                <a:cs typeface="Arial" panose="020B0604020202020204" pitchFamily="34" charset="0"/>
              </a:rPr>
              <a:t>C</a:t>
            </a:r>
            <a:r>
              <a:rPr lang="et-EE" sz="2600" b="1" baseline="30000" dirty="0" err="1" smtClean="0">
                <a:cs typeface="Arial" panose="020B0604020202020204" pitchFamily="34" charset="0"/>
              </a:rPr>
              <a:t>.</a:t>
            </a:r>
            <a:r>
              <a:rPr lang="et-EE" sz="2600" b="1" dirty="0" err="1" smtClean="0">
                <a:cs typeface="Arial" panose="020B0604020202020204" pitchFamily="34" charset="0"/>
              </a:rPr>
              <a:t>h</a:t>
            </a:r>
            <a:r>
              <a:rPr lang="et-EE" sz="2600" b="1" dirty="0" smtClean="0">
                <a:cs typeface="Arial" panose="020B0604020202020204" pitchFamily="34" charset="0"/>
              </a:rPr>
              <a:t>] </a:t>
            </a:r>
            <a:r>
              <a:rPr lang="et-EE" sz="2600" dirty="0" smtClean="0">
                <a:cs typeface="Arial" panose="020B0604020202020204" pitchFamily="34" charset="0"/>
              </a:rPr>
              <a:t>= 0,98 </a:t>
            </a:r>
            <a:r>
              <a:rPr lang="et-EE" sz="2600" b="1" dirty="0" smtClean="0">
                <a:cs typeface="Arial" panose="020B0604020202020204" pitchFamily="34" charset="0"/>
              </a:rPr>
              <a:t>[kWh/</a:t>
            </a:r>
            <a:r>
              <a:rPr lang="et-EE" sz="2600" b="1" baseline="30000" dirty="0" err="1" smtClean="0">
                <a:cs typeface="Arial" panose="020B0604020202020204" pitchFamily="34" charset="0"/>
              </a:rPr>
              <a:t>o</a:t>
            </a:r>
            <a:r>
              <a:rPr lang="et-EE" sz="2600" b="1" dirty="0" err="1" smtClean="0">
                <a:cs typeface="Arial" panose="020B0604020202020204" pitchFamily="34" charset="0"/>
              </a:rPr>
              <a:t>C</a:t>
            </a:r>
            <a:r>
              <a:rPr lang="et-EE" sz="2600" b="1" baseline="30000" dirty="0" err="1" smtClean="0">
                <a:cs typeface="Arial" panose="020B0604020202020204" pitchFamily="34" charset="0"/>
              </a:rPr>
              <a:t>.</a:t>
            </a:r>
            <a:r>
              <a:rPr lang="et-EE" sz="2600" b="1" dirty="0" err="1" smtClean="0">
                <a:cs typeface="Arial" panose="020B0604020202020204" pitchFamily="34" charset="0"/>
              </a:rPr>
              <a:t>h</a:t>
            </a:r>
            <a:r>
              <a:rPr lang="et-EE" sz="2600" b="1" dirty="0" smtClean="0">
                <a:cs typeface="Arial" panose="020B0604020202020204" pitchFamily="34" charset="0"/>
              </a:rPr>
              <a:t>]</a:t>
            </a:r>
          </a:p>
          <a:p>
            <a:pPr lvl="0" defTabSz="914400"/>
            <a:endParaRPr lang="et-EE" sz="2600" dirty="0" smtClean="0">
              <a:cs typeface="Arial" panose="020B0604020202020204" pitchFamily="34" charset="0"/>
            </a:endParaRPr>
          </a:p>
          <a:p>
            <a:pPr lvl="0" algn="ctr" defTabSz="914400"/>
            <a:r>
              <a:rPr lang="et-EE" sz="4400" dirty="0" smtClean="0">
                <a:solidFill>
                  <a:srgbClr val="AC0000"/>
                </a:solidFill>
                <a:cs typeface="Arial" panose="020B0604020202020204" pitchFamily="34" charset="0"/>
              </a:rPr>
              <a:t>0,98 [kW/</a:t>
            </a:r>
            <a:r>
              <a:rPr lang="et-EE" sz="4400" baseline="30000" dirty="0" smtClean="0">
                <a:solidFill>
                  <a:srgbClr val="AC0000"/>
                </a:solidFill>
                <a:cs typeface="Arial" panose="020B0604020202020204" pitchFamily="34" charset="0"/>
              </a:rPr>
              <a:t>o</a:t>
            </a:r>
            <a:r>
              <a:rPr lang="et-EE" sz="4400" dirty="0" smtClean="0">
                <a:solidFill>
                  <a:srgbClr val="AC0000"/>
                </a:solidFill>
                <a:cs typeface="Arial" panose="020B0604020202020204" pitchFamily="34" charset="0"/>
              </a:rPr>
              <a:t>C]</a:t>
            </a:r>
            <a:endParaRPr lang="et-EE" sz="4400" dirty="0">
              <a:solidFill>
                <a:srgbClr val="AC0000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484848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3900" b="0" i="0" u="none" strike="noStrike" cap="none" normalizeH="0" baseline="0" dirty="0" smtClean="0">
              <a:ln>
                <a:noFill/>
              </a:ln>
              <a:solidFill>
                <a:srgbClr val="484848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88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53520"/>
            <a:ext cx="7663823" cy="46085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923928" y="1268760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t-EE" sz="1600" b="1" dirty="0" smtClean="0"/>
              <a:t>VÕIMSUS,</a:t>
            </a:r>
          </a:p>
          <a:p>
            <a:pPr algn="ctr"/>
            <a:r>
              <a:rPr lang="et-EE" sz="1600" b="1" dirty="0"/>
              <a:t>P</a:t>
            </a:r>
            <a:r>
              <a:rPr lang="et-EE" sz="1600" b="1" dirty="0" smtClean="0"/>
              <a:t>, </a:t>
            </a:r>
            <a:r>
              <a:rPr lang="et-EE" sz="1600" dirty="0" smtClean="0"/>
              <a:t>[kW]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56177" y="6156593"/>
            <a:ext cx="338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600" b="1" dirty="0" smtClean="0"/>
              <a:t>VÄLISÕHU TEMPERATUUR,</a:t>
            </a:r>
          </a:p>
          <a:p>
            <a:pPr algn="ctr"/>
            <a:r>
              <a:rPr lang="et-EE" sz="1600" b="1" dirty="0" smtClean="0"/>
              <a:t>tv, </a:t>
            </a:r>
            <a:r>
              <a:rPr lang="et-EE" sz="1600" dirty="0" smtClean="0"/>
              <a:t>[</a:t>
            </a:r>
            <a:r>
              <a:rPr lang="et-EE" sz="1600" baseline="30000" dirty="0" smtClean="0"/>
              <a:t>o</a:t>
            </a:r>
            <a:r>
              <a:rPr lang="et-EE" sz="1600" dirty="0" smtClean="0"/>
              <a:t>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244832" y="4725144"/>
            <a:ext cx="4248472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t-EE" b="1" dirty="0" smtClean="0">
                <a:cs typeface="Arial" panose="020B0604020202020204" pitchFamily="34" charset="0"/>
              </a:rPr>
              <a:t>(arvestuslik </a:t>
            </a:r>
            <a:r>
              <a:rPr lang="et-EE" b="1" dirty="0" err="1">
                <a:cs typeface="Arial" panose="020B0604020202020204" pitchFamily="34" charset="0"/>
              </a:rPr>
              <a:t>siseõhutemperatuur</a:t>
            </a:r>
            <a:r>
              <a:rPr lang="et-EE" b="1" dirty="0">
                <a:cs typeface="Arial" panose="020B0604020202020204" pitchFamily="34" charset="0"/>
              </a:rPr>
              <a:t> </a:t>
            </a:r>
            <a:r>
              <a:rPr lang="et-EE" i="1" dirty="0" smtClean="0">
                <a:solidFill>
                  <a:srgbClr val="484848"/>
                </a:solidFill>
                <a:cs typeface="Arial" panose="020B0604020202020204" pitchFamily="34" charset="0"/>
              </a:rPr>
              <a:t>(17</a:t>
            </a:r>
            <a:r>
              <a:rPr lang="et-EE" i="1" baseline="30000" dirty="0" smtClean="0">
                <a:solidFill>
                  <a:srgbClr val="484848"/>
                </a:solidFill>
                <a:cs typeface="Arial" panose="020B0604020202020204" pitchFamily="34" charset="0"/>
              </a:rPr>
              <a:t>o</a:t>
            </a:r>
            <a:r>
              <a:rPr lang="et-EE" i="1" dirty="0" smtClean="0">
                <a:solidFill>
                  <a:srgbClr val="484848"/>
                </a:solidFill>
                <a:cs typeface="Arial" panose="020B0604020202020204" pitchFamily="34" charset="0"/>
              </a:rPr>
              <a:t>C) </a:t>
            </a:r>
            <a:r>
              <a:rPr lang="et-EE" b="1" dirty="0" smtClean="0">
                <a:cs typeface="Arial" panose="020B0604020202020204" pitchFamily="34" charset="0"/>
              </a:rPr>
              <a:t>-</a:t>
            </a:r>
            <a:r>
              <a:rPr lang="et-EE" dirty="0" smtClean="0">
                <a:solidFill>
                  <a:srgbClr val="484848"/>
                </a:solidFill>
                <a:cs typeface="Arial" panose="020B0604020202020204" pitchFamily="34" charset="0"/>
              </a:rPr>
              <a:t> </a:t>
            </a:r>
            <a:r>
              <a:rPr lang="et-EE" b="1" dirty="0" smtClean="0">
                <a:cs typeface="Arial" panose="020B0604020202020204" pitchFamily="34" charset="0"/>
              </a:rPr>
              <a:t>ööpäeva </a:t>
            </a:r>
            <a:r>
              <a:rPr lang="et-EE" b="1" dirty="0">
                <a:cs typeface="Arial" panose="020B0604020202020204" pitchFamily="34" charset="0"/>
              </a:rPr>
              <a:t>keskmine välisõhu </a:t>
            </a:r>
            <a:r>
              <a:rPr lang="et-EE" b="1" dirty="0" smtClean="0">
                <a:cs typeface="Arial" panose="020B0604020202020204" pitchFamily="34" charset="0"/>
              </a:rPr>
              <a:t>temperatuur</a:t>
            </a:r>
            <a:r>
              <a:rPr lang="et-EE" dirty="0" smtClean="0">
                <a:solidFill>
                  <a:srgbClr val="484848"/>
                </a:solidFill>
                <a:cs typeface="Arial" panose="020B0604020202020204" pitchFamily="34" charset="0"/>
              </a:rPr>
              <a:t> </a:t>
            </a:r>
            <a:r>
              <a:rPr lang="et-EE" i="1" dirty="0" smtClean="0">
                <a:solidFill>
                  <a:srgbClr val="484848"/>
                </a:solidFill>
                <a:cs typeface="Arial" panose="020B0604020202020204" pitchFamily="34" charset="0"/>
              </a:rPr>
              <a:t>(0</a:t>
            </a:r>
            <a:r>
              <a:rPr lang="et-EE" i="1" baseline="30000" dirty="0" smtClean="0">
                <a:solidFill>
                  <a:srgbClr val="484848"/>
                </a:solidFill>
                <a:cs typeface="Arial" panose="020B0604020202020204" pitchFamily="34" charset="0"/>
              </a:rPr>
              <a:t>o</a:t>
            </a:r>
            <a:r>
              <a:rPr lang="et-EE" i="1" dirty="0" smtClean="0">
                <a:solidFill>
                  <a:srgbClr val="484848"/>
                </a:solidFill>
                <a:cs typeface="Arial" panose="020B0604020202020204" pitchFamily="34" charset="0"/>
              </a:rPr>
              <a:t>C) </a:t>
            </a:r>
            <a:r>
              <a:rPr lang="et-EE" b="1" dirty="0" smtClean="0">
                <a:cs typeface="Arial" panose="020B0604020202020204" pitchFamily="34" charset="0"/>
              </a:rPr>
              <a:t>)x </a:t>
            </a:r>
            <a:r>
              <a:rPr lang="et-EE" dirty="0" smtClean="0">
                <a:cs typeface="Arial" panose="020B0604020202020204" pitchFamily="34" charset="0"/>
              </a:rPr>
              <a:t>0,98 </a:t>
            </a:r>
            <a:r>
              <a:rPr lang="et-EE" b="1" dirty="0" smtClean="0">
                <a:cs typeface="Arial" panose="020B0604020202020204" pitchFamily="34" charset="0"/>
              </a:rPr>
              <a:t>[kW/</a:t>
            </a:r>
            <a:r>
              <a:rPr lang="et-EE" b="1" baseline="30000" dirty="0" smtClean="0">
                <a:cs typeface="Arial" panose="020B0604020202020204" pitchFamily="34" charset="0"/>
              </a:rPr>
              <a:t>o</a:t>
            </a:r>
            <a:r>
              <a:rPr lang="et-EE" b="1" dirty="0" smtClean="0">
                <a:cs typeface="Arial" panose="020B0604020202020204" pitchFamily="34" charset="0"/>
              </a:rPr>
              <a:t>C]</a:t>
            </a:r>
            <a:endParaRPr lang="et-EE" b="1" dirty="0"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5292080" y="4437112"/>
            <a:ext cx="864097" cy="3600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Kraadpäevad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1460626" y="1700808"/>
            <a:ext cx="6817611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Kraaditundide arv 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iseloomustab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sisuliselt: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antud paikkonna klimaatilisi tingimusi,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samas on selles arvus juba sees ka teatud eeldused kütmisrežiimi kohta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Nende eelduste muutumisel võib saada mõnevõrra teistsugused kraadipäevade arvud.</a:t>
            </a:r>
          </a:p>
        </p:txBody>
      </p:sp>
    </p:spTree>
    <p:extLst>
      <p:ext uri="{BB962C8B-B14F-4D97-AF65-F5344CB8AC3E}">
        <p14:creationId xmlns:p14="http://schemas.microsoft.com/office/powerpoint/2010/main" val="75718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2046" y="539388"/>
            <a:ext cx="4724370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Välistemperatuuri ajalise kestvusgraafiku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081539" y="915144"/>
            <a:ext cx="7882949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Välistemperatuuri ajalised kestvusgraafikud koostatakse antud piirkonna kliimaandmete statistilise töötlemise alusel.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Kui on teada, kui pika aja vältel (tundides) on temperatuur olnud kitsas temperatuuri intervallis (näit. kahekraadises vahemikus –24...-26), siis graafiku ordinaatteljele paigutatakse antud temperatuuri intervalli keskmine  näit (–25 </a:t>
            </a:r>
            <a:r>
              <a:rPr lang="et-EE" altLang="en-US" sz="22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2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C), abstsissteljele aga ajaline kestvus tundides.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Ja nii toimitakse kõigi temperatuuriintervallidega, liikudes graafikul temperatuuri järgi madalamatest temperatuurist kõrgemate temperatuuride suunas ja näidates abstsissteljel aja summeerituna (kumulatiivsena).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Nii saadakse graafik, mille abstsissteljel on aeg alates 0 kuni 8760 tunnini (aasta tundide arv).</a:t>
            </a:r>
          </a:p>
        </p:txBody>
      </p:sp>
    </p:spTree>
    <p:extLst>
      <p:ext uri="{BB962C8B-B14F-4D97-AF65-F5344CB8AC3E}">
        <p14:creationId xmlns:p14="http://schemas.microsoft.com/office/powerpoint/2010/main" val="3479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u kohatäide 2"/>
          <p:cNvSpPr>
            <a:spLocks noGrp="1"/>
          </p:cNvSpPr>
          <p:nvPr>
            <p:ph idx="1"/>
          </p:nvPr>
        </p:nvSpPr>
        <p:spPr>
          <a:xfrm>
            <a:off x="1187624" y="836712"/>
            <a:ext cx="7956376" cy="5400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Kui on  teada hoonekarbi piirete U-arvud (soojusläbikande tegurid), saab arvutada aastase soojuse kulu kütteks suhteliselt lihtsa seosega: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Q = </a:t>
            </a:r>
            <a:r>
              <a:rPr lang="el-GR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  <a:sym typeface="Courier New" panose="02070309020205020404" pitchFamily="49" charset="0"/>
              </a:rPr>
              <a:t>Σ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[A</a:t>
            </a:r>
            <a:r>
              <a:rPr lang="et-EE" altLang="en-US" sz="2600" b="1" i="1" baseline="-25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t-EE" altLang="en-US" sz="26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600" b="1" i="1" dirty="0" err="1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t-EE" altLang="en-US" sz="2600" b="1" i="1" baseline="-25000" dirty="0" err="1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piirdetarind</a:t>
            </a:r>
            <a:r>
              <a:rPr lang="et-EE" altLang="en-US" sz="2600" b="1" i="1" baseline="-25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,i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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6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KRP </a:t>
            </a:r>
            <a:r>
              <a:rPr lang="et-EE" altLang="en-US" sz="26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</a:t>
            </a:r>
            <a:r>
              <a:rPr lang="et-EE" altLang="en-US" sz="26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t-EE" altLang="en-US" sz="2600" b="1" i="1" baseline="30000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 </a:t>
            </a:r>
            <a:r>
              <a:rPr lang="et-EE" altLang="en-US" sz="26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MWh/a,</a:t>
            </a:r>
            <a:endParaRPr lang="et-EE" altLang="en-US" sz="2600" b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kus </a:t>
            </a:r>
          </a:p>
          <a:p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aastane arvutuslik küttenergia kulu, MWh/a;</a:t>
            </a:r>
          </a:p>
          <a:p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KRP - asukoha arvutuslik kraadipäevade arv, </a:t>
            </a:r>
            <a:r>
              <a:rPr lang="et-EE" altLang="en-US" sz="2400" b="1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t-EE" altLang="en-US" sz="2400" b="1" i="1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päev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t-EE" altLang="en-US" sz="24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piirdetarindi elemendi, näit väliseina pindala, m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t-EE" alt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t-EE" altLang="en-US" sz="2400" b="1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piirdetarind</a:t>
            </a:r>
            <a:r>
              <a:rPr lang="et-EE" altLang="en-US" sz="24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,i 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hoone piirdetarindi elemendi U-arv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	( soojusläbikande tegur), W/(m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2.o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C).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331640" y="0"/>
            <a:ext cx="694659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Kütteks </a:t>
            </a:r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vajaliku soojushulga </a:t>
            </a:r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arvutamine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83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331640" y="0"/>
            <a:ext cx="6946597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Kütteks </a:t>
            </a:r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vajaliku soojushulga </a:t>
            </a:r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arvutamine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115617" y="1268413"/>
            <a:ext cx="7162620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/>
              <a:t>	Viimase valemi järgi arvutatud suurusele tuleb eraldi </a:t>
            </a:r>
            <a:r>
              <a:rPr lang="et-EE" altLang="en-US" sz="2400" b="1" i="1" dirty="0" smtClean="0"/>
              <a:t>lisada soojusetarve</a:t>
            </a:r>
            <a:r>
              <a:rPr lang="et-EE" altLang="en-US" sz="2400" dirty="0" smtClean="0"/>
              <a:t>, milline on vajalik </a:t>
            </a:r>
            <a:r>
              <a:rPr lang="et-EE" altLang="en-US" sz="2400" b="1" i="1" dirty="0" smtClean="0"/>
              <a:t>tagamaks ventilatsiooniõhu või ebatiheduste kaudu infiltreeruva õhu temperatuuri tõstmise </a:t>
            </a:r>
            <a:r>
              <a:rPr lang="et-EE" altLang="en-US" sz="2400" dirty="0" smtClean="0"/>
              <a:t>köetavates ruumides vajaliku temperatuurini.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/>
              <a:t>	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Täpsustatud arvutuse korral oleks vaja arvestada ka sisemist soojuseeraldust köetavates ruumides (kui see on olemas), päikesekiirgust jne.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9689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9222" y="539388"/>
            <a:ext cx="473719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Välistemperatuuri </a:t>
            </a:r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ajaline kestvusgraafik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40" y="1119817"/>
            <a:ext cx="8251456" cy="5693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3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92046" y="539388"/>
            <a:ext cx="4724370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Välistemperatuuri </a:t>
            </a:r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ajaline kestvusgraafik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028779" y="2283296"/>
            <a:ext cx="7287637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Valides sel viisil konstrueeritud graafikul  mistahes temperatuuri ja tulles sellest punktist alla abtsissteljele, jaotub graafik kaheks, 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vasakule poole jääb tundide arv, mille vältel </a:t>
            </a:r>
            <a:r>
              <a:rPr lang="et-EE" altLang="en-US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välistemperatuur</a:t>
            </a:r>
            <a:r>
              <a:rPr lang="et-EE" alt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on võrdne või madalam valitud temperatuurist  </a:t>
            </a: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ja </a:t>
            </a:r>
            <a:r>
              <a:rPr lang="et-EE" altLang="en-US" sz="22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paremale jääb tundide arv, mille vältel temperatuur on kõrgem valitud temperatuurist. </a:t>
            </a:r>
          </a:p>
        </p:txBody>
      </p:sp>
    </p:spTree>
    <p:extLst>
      <p:ext uri="{BB962C8B-B14F-4D97-AF65-F5344CB8AC3E}">
        <p14:creationId xmlns:p14="http://schemas.microsoft.com/office/powerpoint/2010/main" val="29038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1028779" y="1412776"/>
            <a:ext cx="7287637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Arvutamaks hoonete soojusetarvet ja võrdlemaks erinevates kliimatsoonides paiknevate hoonete tehnilist täiuslikkust (soojuse tarbimise seisukohast)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kasutatakse kraaditundide ja kraadipäevade arvu mõistet. </a:t>
            </a:r>
          </a:p>
          <a:p>
            <a:pPr algn="just">
              <a:buFont typeface="Wingdings" panose="05000000000000000000" pitchFamily="2" charset="2"/>
              <a:buNone/>
            </a:pPr>
            <a:endParaRPr lang="et-EE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Hoone soojuskaod mistahes ajahetkel on </a:t>
            </a:r>
            <a:r>
              <a:rPr lang="et-EE" alt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proport­sionaalsed ruumi </a:t>
            </a:r>
            <a:r>
              <a:rPr lang="et-EE" altLang="en-US" sz="2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siseõhu</a:t>
            </a:r>
            <a:r>
              <a:rPr lang="et-EE" altLang="en-US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 ja välisõhu temperatuuride vahega.</a:t>
            </a:r>
            <a:r>
              <a:rPr lang="et-EE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b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Mida </a:t>
            </a:r>
            <a:r>
              <a:rPr lang="et-EE" altLang="en-US" sz="2400" b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suurem on temperatuuride vahe ruumides ja väljas, seda suuremad on ilmselt soojusjuhtivuskaod hoone </a:t>
            </a:r>
            <a:r>
              <a:rPr lang="et-EE" altLang="en-US" sz="2400" b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välispiirete</a:t>
            </a:r>
            <a:r>
              <a:rPr lang="et-EE" altLang="en-US" sz="2400" b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kaudu. </a:t>
            </a:r>
          </a:p>
        </p:txBody>
      </p:sp>
    </p:spTree>
    <p:extLst>
      <p:ext uri="{BB962C8B-B14F-4D97-AF65-F5344CB8AC3E}">
        <p14:creationId xmlns:p14="http://schemas.microsoft.com/office/powerpoint/2010/main" val="25342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3" y="836712"/>
            <a:ext cx="5564153" cy="604867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74707" y="128245"/>
            <a:ext cx="624170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t-EE" sz="2600" b="1" dirty="0" smtClean="0">
                <a:cs typeface="Arial" panose="020B0604020202020204" pitchFamily="34" charset="0"/>
              </a:rPr>
              <a:t>Temperatuurist sõltuv soojuskoormus</a:t>
            </a:r>
            <a:endParaRPr lang="en-US" sz="2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87" y="836711"/>
            <a:ext cx="5564153" cy="60486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95561" y="2364000"/>
            <a:ext cx="397540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600" b="1" dirty="0" smtClean="0">
                <a:solidFill>
                  <a:srgbClr val="AC0000"/>
                </a:solidFill>
              </a:rPr>
              <a:t>Tarbimisandmete „normaliseerimine“ </a:t>
            </a:r>
          </a:p>
          <a:p>
            <a:r>
              <a:rPr lang="et-EE" sz="2600" b="1" dirty="0" smtClean="0">
                <a:solidFill>
                  <a:srgbClr val="AC0000"/>
                </a:solidFill>
              </a:rPr>
              <a:t>planeerimisülesannete lahendamisel </a:t>
            </a:r>
          </a:p>
          <a:p>
            <a:r>
              <a:rPr lang="et-EE" sz="2600" b="1" dirty="0" smtClean="0">
                <a:solidFill>
                  <a:srgbClr val="AC0000"/>
                </a:solidFill>
              </a:rPr>
              <a:t>on oluline!</a:t>
            </a:r>
            <a:endParaRPr lang="en-US" sz="2600" b="1" dirty="0">
              <a:solidFill>
                <a:srgbClr val="A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6056" y="612557"/>
            <a:ext cx="4094911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t-EE" sz="500" dirty="0" smtClean="0"/>
          </a:p>
          <a:p>
            <a:pPr algn="ctr"/>
            <a:r>
              <a:rPr lang="et-EE" b="1" dirty="0" smtClean="0"/>
              <a:t>KRAADPÄEVAD</a:t>
            </a:r>
          </a:p>
          <a:p>
            <a:pPr algn="ctr"/>
            <a:endParaRPr lang="en-US" sz="5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7496" y="5557139"/>
            <a:ext cx="5112568" cy="46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2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2276872"/>
            <a:ext cx="70906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b="1" i="1" dirty="0" smtClean="0"/>
              <a:t>Ka </a:t>
            </a:r>
            <a:r>
              <a:rPr lang="et-EE" altLang="en-US" sz="2400" b="1" i="1" dirty="0"/>
              <a:t>õhuvahetuse tagamiseks vajaliku soojushulga arvutamisel on vaja lähtuda temperatuuride vahest.</a:t>
            </a:r>
            <a:r>
              <a:rPr lang="et-EE" altLang="en-US" sz="2400" dirty="0"/>
              <a:t> </a:t>
            </a:r>
            <a:endParaRPr lang="et-EE" altLang="en-US" sz="2400" dirty="0" smtClean="0"/>
          </a:p>
          <a:p>
            <a:pPr algn="just">
              <a:buFont typeface="Wingdings" panose="05000000000000000000" pitchFamily="2" charset="2"/>
              <a:buNone/>
            </a:pPr>
            <a:endParaRPr lang="et-EE" altLang="en-US" sz="2400" dirty="0"/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/>
              <a:t>Õhku </a:t>
            </a:r>
            <a:r>
              <a:rPr lang="et-EE" altLang="en-US" sz="2400" dirty="0"/>
              <a:t>on vaja soojendada välisõhu temperatuurist kuni õhu temperatuurini köetavates ruumides.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1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Mõiste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isu kohatäide 2"/>
          <p:cNvSpPr>
            <a:spLocks noGrp="1"/>
          </p:cNvSpPr>
          <p:nvPr>
            <p:ph idx="1"/>
          </p:nvPr>
        </p:nvSpPr>
        <p:spPr>
          <a:xfrm>
            <a:off x="965629" y="1052736"/>
            <a:ext cx="7312608" cy="3810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/>
              <a:t>	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Kraaditundide arvu määramiseks  on vaja 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ette võtta üks nn. baastemperatuur ja arvutada, kui kaua välisõhu temperatuur on allpool nimetatud baastemperatuuri.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Siiani ei ole ühtset seisukohta selle suhtes, milline temperatuur valida nn. baastemperatuuriks.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Väga tihti on selleks baastemperatuuriks valitud 17 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 või 18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C, viitega sellele, et  need temperatuurid on sellised välisõhu temperatuurid, millest madalama temperatuuri korral  vajatakse hoonetes kütmist ja millest kõrgema temperatuuri korral kütmist ei vajata. </a:t>
            </a:r>
          </a:p>
        </p:txBody>
      </p:sp>
      <p:sp>
        <p:nvSpPr>
          <p:cNvPr id="8" name="Rectangle 7"/>
          <p:cNvSpPr/>
          <p:nvPr/>
        </p:nvSpPr>
        <p:spPr>
          <a:xfrm>
            <a:off x="6926291" y="539388"/>
            <a:ext cx="1390125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Määramine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8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2829</TotalTime>
  <Words>736</Words>
  <Application>Microsoft Office PowerPoint</Application>
  <PresentationFormat>On-screen Show (4:3)</PresentationFormat>
  <Paragraphs>263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Helvetica</vt:lpstr>
      <vt:lpstr>Symbol</vt:lpstr>
      <vt:lpstr>Verdana</vt:lpstr>
      <vt:lpstr>Wingdings</vt:lpstr>
      <vt:lpstr>TTY_esitluse pohi_EST_2011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126</cp:revision>
  <dcterms:created xsi:type="dcterms:W3CDTF">2015-08-30T11:50:39Z</dcterms:created>
  <dcterms:modified xsi:type="dcterms:W3CDTF">2019-02-07T11:47:29Z</dcterms:modified>
</cp:coreProperties>
</file>