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1" r:id="rId3"/>
    <p:sldId id="335" r:id="rId4"/>
    <p:sldId id="336" r:id="rId5"/>
    <p:sldId id="337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810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7" autoAdjust="0"/>
    <p:restoredTop sz="94634" autoAdjust="0"/>
  </p:normalViewPr>
  <p:slideViewPr>
    <p:cSldViewPr snapToObjects="1">
      <p:cViewPr varScale="1">
        <p:scale>
          <a:sx n="86" d="100"/>
          <a:sy n="86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31D4D8-849A-404C-B542-0517DD0A5D22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9758F-B0D8-4D12-9E87-3AC4B19E14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7693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0AA26-C538-4B04-A4C3-BD2DBE24BCA0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EF475E-9CC6-4110-82B8-6FBE07D134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9773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F475E-9CC6-4110-82B8-6FBE07D1340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1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6401" y="2130425"/>
            <a:ext cx="622799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1" y="3886200"/>
            <a:ext cx="622799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463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0B75627D-E058-4015-9EA9-5C935B562698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F1AF33B-44FF-4BFF-B466-AE13219401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657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BD67A1E9-8DE0-4A77-9C03-DF8989330A57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7E8F691-50B2-4FAF-89B3-55D7A1A745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020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976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CD01632-E8B6-40BD-87DA-B4DD084BB5E5}" type="datetime1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598C40E8-20EA-48DB-B167-A939B6D5B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632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2F2527B4-89F9-4CBD-B72C-50C32EEF5671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44DCD6E6-323D-48F6-9EEB-97AEE9BB28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772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C69AB9F-B30F-4653-B6F8-BC1F78563640}" type="datetime1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9ADCFDE-71D7-4A6B-A752-0803A7B3FC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3043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5836633E-EF4C-42EB-9E8E-BF612BABCDDB}" type="datetime1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96FAFE61-D9D4-4753-AFB5-841D376535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45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AB61CDF-AF83-4B4F-82DE-E1EE93E0CF34}" type="datetime1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CC270BAB-574E-41F3-AB5D-CE2383C281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5028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0B6C656-3375-4887-8B99-A7ED8D03D908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371D3DA0-75F4-4C92-B1C7-04721D0372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2401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F7CFF803-969B-4EC6-8928-BB1390E2DDDB}" type="datetime1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8293CEF-0958-45A4-A26A-D663550A18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308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ppt_sisupohi.gi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676400" y="457200"/>
            <a:ext cx="62277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tiitlilaadi muutmiseks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76400" y="1905000"/>
            <a:ext cx="6227763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t-EE" altLang="en-US" smtClean="0"/>
              <a:t>Klõpsake juhtslaidi teksti laadide redigeerimiseks</a:t>
            </a:r>
          </a:p>
          <a:p>
            <a:pPr lvl="1"/>
            <a:r>
              <a:rPr lang="et-EE" altLang="en-US" smtClean="0"/>
              <a:t>Teine tase</a:t>
            </a:r>
          </a:p>
          <a:p>
            <a:pPr lvl="2"/>
            <a:r>
              <a:rPr lang="et-EE" altLang="en-US" smtClean="0"/>
              <a:t>Kolmas tase</a:t>
            </a:r>
          </a:p>
          <a:p>
            <a:pPr lvl="3"/>
            <a:r>
              <a:rPr lang="et-EE" altLang="en-US" smtClean="0"/>
              <a:t>Neljas tase</a:t>
            </a:r>
          </a:p>
          <a:p>
            <a:pPr lvl="4"/>
            <a:r>
              <a:rPr lang="et-EE" altLang="en-US" smtClean="0"/>
              <a:t>Viies tase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60" r:id="rId12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Verdana"/>
          <a:ea typeface="Verdana" pitchFamily="34" charset="0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3835400"/>
            <a:ext cx="6624736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t-EE" sz="2400" dirty="0" smtClean="0">
                <a:ea typeface="+mn-ea"/>
              </a:rPr>
              <a:t>Loengu konspekt 5</a:t>
            </a:r>
            <a:r>
              <a:rPr lang="et-EE" sz="2400" dirty="0">
                <a:ea typeface="+mn-ea"/>
              </a:rPr>
              <a:t>. Kütteks vajaliku soojushulga </a:t>
            </a:r>
            <a:r>
              <a:rPr lang="et-EE" sz="2400" dirty="0" smtClean="0">
                <a:ea typeface="+mn-ea"/>
              </a:rPr>
              <a:t>arvutamine</a:t>
            </a:r>
            <a:r>
              <a:rPr lang="et-EE" sz="2400" dirty="0">
                <a:ea typeface="+mn-ea"/>
              </a:rPr>
              <a:t>. </a:t>
            </a:r>
            <a:endParaRPr lang="et-EE" sz="2400" dirty="0" smtClean="0">
              <a:ea typeface="+mn-ea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t-EE" sz="2400" dirty="0" smtClean="0">
                <a:ea typeface="+mn-ea"/>
              </a:rPr>
              <a:t>Hoonete </a:t>
            </a:r>
            <a:r>
              <a:rPr lang="et-EE" sz="2400" dirty="0" err="1">
                <a:ea typeface="+mn-ea"/>
              </a:rPr>
              <a:t>välispiirete</a:t>
            </a:r>
            <a:r>
              <a:rPr lang="et-EE" sz="2400" dirty="0">
                <a:ea typeface="+mn-ea"/>
              </a:rPr>
              <a:t> soojuskadude detailne </a:t>
            </a:r>
            <a:r>
              <a:rPr lang="et-EE" sz="2400" dirty="0" smtClean="0">
                <a:ea typeface="+mn-ea"/>
              </a:rPr>
              <a:t>arvutus. </a:t>
            </a:r>
            <a:endParaRPr lang="en-US" sz="2400" dirty="0">
              <a:ea typeface="+mn-e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et-EE" alt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EIS4120 – Soojus- ja külmavarustussüsteemid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Sisu kohatäide 2"/>
          <p:cNvSpPr>
            <a:spLocks noGrp="1"/>
          </p:cNvSpPr>
          <p:nvPr>
            <p:ph idx="1"/>
          </p:nvPr>
        </p:nvSpPr>
        <p:spPr>
          <a:xfrm>
            <a:off x="395288" y="1448108"/>
            <a:ext cx="8748712" cy="5409891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1800" dirty="0" smtClean="0"/>
              <a:t>	Termiliselt homogeensete kihtidega piirde­tarindi summaarne termiline takistus arvutatakse selle metoodika kohaselt :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1800" b="1" i="1" dirty="0" smtClean="0"/>
              <a:t> </a:t>
            </a:r>
            <a:endParaRPr lang="et-EE" altLang="en-US" sz="18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1800" b="1" i="1" dirty="0" smtClean="0"/>
              <a:t>		</a:t>
            </a:r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t</a:t>
            </a:r>
            <a:r>
              <a:rPr lang="et-EE" altLang="en-US" sz="1800" b="1" i="1" baseline="-25000" dirty="0" smtClean="0"/>
              <a:t> </a:t>
            </a:r>
            <a:r>
              <a:rPr lang="et-EE" altLang="en-US" sz="1800" b="1" i="1" dirty="0" smtClean="0"/>
              <a:t>= </a:t>
            </a:r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si</a:t>
            </a:r>
            <a:r>
              <a:rPr lang="et-EE" altLang="en-US" sz="1800" b="1" i="1" baseline="-25000" dirty="0" smtClean="0"/>
              <a:t> </a:t>
            </a:r>
            <a:r>
              <a:rPr lang="et-EE" altLang="en-US" sz="1800" b="1" i="1" dirty="0" smtClean="0"/>
              <a:t>+</a:t>
            </a:r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se</a:t>
            </a:r>
            <a:r>
              <a:rPr lang="et-EE" altLang="en-US" sz="1800" b="1" i="1" baseline="-25000" dirty="0" smtClean="0"/>
              <a:t> </a:t>
            </a:r>
            <a:r>
              <a:rPr lang="et-EE" altLang="en-US" sz="1800" b="1" i="1" dirty="0" smtClean="0"/>
              <a:t>+R</a:t>
            </a:r>
            <a:r>
              <a:rPr lang="et-EE" altLang="en-US" sz="1800" b="1" i="1" baseline="-25000" dirty="0" smtClean="0"/>
              <a:t>1 </a:t>
            </a:r>
            <a:r>
              <a:rPr lang="et-EE" altLang="en-US" sz="1800" b="1" i="1" dirty="0" smtClean="0"/>
              <a:t>+ R</a:t>
            </a:r>
            <a:r>
              <a:rPr lang="et-EE" altLang="en-US" sz="1800" b="1" i="1" baseline="-25000" dirty="0" smtClean="0"/>
              <a:t>2 </a:t>
            </a:r>
            <a:r>
              <a:rPr lang="et-EE" altLang="en-US" sz="1800" b="1" i="1" dirty="0" smtClean="0"/>
              <a:t>+ R</a:t>
            </a:r>
            <a:r>
              <a:rPr lang="et-EE" altLang="en-US" sz="1800" b="1" i="1" baseline="-25000" dirty="0" smtClean="0"/>
              <a:t>3 </a:t>
            </a:r>
            <a:r>
              <a:rPr lang="et-EE" altLang="en-US" sz="1800" b="1" i="1" dirty="0" smtClean="0"/>
              <a:t>+………+ </a:t>
            </a:r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n</a:t>
            </a:r>
            <a:r>
              <a:rPr lang="et-EE" altLang="en-US" sz="1800" b="1" i="1" baseline="-25000" dirty="0" smtClean="0"/>
              <a:t> </a:t>
            </a:r>
            <a:r>
              <a:rPr lang="et-EE" altLang="en-US" sz="1800" b="1" i="1" dirty="0" smtClean="0"/>
              <a:t>+ </a:t>
            </a:r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v</a:t>
            </a:r>
            <a:r>
              <a:rPr lang="et-EE" altLang="en-US" sz="1800" b="1" i="1" dirty="0" smtClean="0"/>
              <a:t> + </a:t>
            </a:r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q</a:t>
            </a:r>
            <a:r>
              <a:rPr lang="et-EE" altLang="en-US" sz="1800" b="1" i="1" baseline="-25000" dirty="0" smtClean="0"/>
              <a:t> </a:t>
            </a:r>
            <a:r>
              <a:rPr lang="et-EE" altLang="en-US" sz="1800" b="1" i="1" dirty="0" smtClean="0"/>
              <a:t>+</a:t>
            </a:r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u</a:t>
            </a:r>
            <a:r>
              <a:rPr lang="et-EE" altLang="en-US" sz="1800" baseline="-25000" dirty="0" smtClean="0"/>
              <a:t>,</a:t>
            </a:r>
            <a:r>
              <a:rPr lang="et-EE" altLang="en-US" sz="1800" dirty="0" smtClean="0"/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18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1800" dirty="0" smtClean="0"/>
              <a:t>	kus </a:t>
            </a:r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t</a:t>
            </a:r>
            <a:r>
              <a:rPr lang="et-EE" altLang="en-US" sz="1800" baseline="-25000" dirty="0" smtClean="0"/>
              <a:t> </a:t>
            </a:r>
            <a:r>
              <a:rPr lang="et-EE" altLang="en-US" sz="1800" dirty="0" smtClean="0"/>
              <a:t>– piirdetarindi summaarne termiline takistus;</a:t>
            </a:r>
          </a:p>
          <a:p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si</a:t>
            </a:r>
            <a:r>
              <a:rPr lang="et-EE" altLang="en-US" sz="1800" dirty="0" smtClean="0"/>
              <a:t> – piirdetarindi termiline takistus soojusülekandel piirdetarindi sisepinnal; </a:t>
            </a:r>
          </a:p>
          <a:p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se</a:t>
            </a:r>
            <a:r>
              <a:rPr lang="et-EE" altLang="en-US" sz="1800" dirty="0" smtClean="0"/>
              <a:t>– piirdetarindi termiline takistus soojusülekandel piirdetarindi </a:t>
            </a:r>
            <a:r>
              <a:rPr lang="et-EE" altLang="en-US" sz="1800" dirty="0" err="1" smtClean="0"/>
              <a:t>välispinnal</a:t>
            </a:r>
            <a:r>
              <a:rPr lang="et-EE" altLang="en-US" sz="1800" dirty="0" smtClean="0"/>
              <a:t>;</a:t>
            </a:r>
          </a:p>
          <a:p>
            <a:r>
              <a:rPr lang="et-EE" altLang="en-US" sz="1800" b="1" i="1" dirty="0" smtClean="0"/>
              <a:t>R</a:t>
            </a:r>
            <a:r>
              <a:rPr lang="et-EE" altLang="en-US" sz="1800" b="1" i="1" baseline="-25000" dirty="0" smtClean="0"/>
              <a:t>1 </a:t>
            </a:r>
            <a:r>
              <a:rPr lang="et-EE" altLang="en-US" sz="1800" b="1" i="1" dirty="0" smtClean="0"/>
              <a:t>, R</a:t>
            </a:r>
            <a:r>
              <a:rPr lang="et-EE" altLang="en-US" sz="1800" b="1" i="1" baseline="-25000" dirty="0" smtClean="0"/>
              <a:t>2</a:t>
            </a:r>
            <a:r>
              <a:rPr lang="et-EE" altLang="en-US" sz="1800" b="1" i="1" dirty="0" smtClean="0"/>
              <a:t>,</a:t>
            </a:r>
            <a:r>
              <a:rPr lang="et-EE" altLang="en-US" sz="1800" b="1" i="1" baseline="-25000" dirty="0" smtClean="0"/>
              <a:t> </a:t>
            </a:r>
            <a:r>
              <a:rPr lang="et-EE" altLang="en-US" sz="1800" b="1" i="1" dirty="0" smtClean="0"/>
              <a:t>R</a:t>
            </a:r>
            <a:r>
              <a:rPr lang="et-EE" altLang="en-US" sz="1800" b="1" i="1" baseline="-25000" dirty="0" smtClean="0"/>
              <a:t>3 </a:t>
            </a:r>
            <a:r>
              <a:rPr lang="et-EE" altLang="en-US" sz="1800" b="1" i="1" dirty="0" smtClean="0"/>
              <a:t>,……</a:t>
            </a:r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n</a:t>
            </a:r>
            <a:r>
              <a:rPr lang="et-EE" altLang="en-US" sz="1800" dirty="0" smtClean="0"/>
              <a:t> – piirdetarindi üksikute homogeensete kihtide termilised takistused (kihtide arv 1…n);</a:t>
            </a:r>
          </a:p>
          <a:p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v</a:t>
            </a:r>
            <a:r>
              <a:rPr lang="et-EE" altLang="en-US" sz="1800" baseline="-25000" dirty="0" smtClean="0"/>
              <a:t> </a:t>
            </a:r>
            <a:r>
              <a:rPr lang="et-EE" altLang="en-US" sz="1800" dirty="0" smtClean="0"/>
              <a:t>– õhkvahe termiline takistus;</a:t>
            </a:r>
          </a:p>
          <a:p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q</a:t>
            </a:r>
            <a:r>
              <a:rPr lang="et-EE" altLang="en-US" sz="1800" baseline="-25000" dirty="0" smtClean="0"/>
              <a:t> </a:t>
            </a:r>
            <a:r>
              <a:rPr lang="et-EE" altLang="en-US" sz="1800" dirty="0" smtClean="0"/>
              <a:t> - õhukese kihi (kile, papp jne.) termiline takistus;</a:t>
            </a:r>
          </a:p>
          <a:p>
            <a:r>
              <a:rPr lang="et-EE" altLang="en-US" sz="1800" b="1" i="1" dirty="0" err="1" smtClean="0"/>
              <a:t>R</a:t>
            </a:r>
            <a:r>
              <a:rPr lang="et-EE" altLang="en-US" sz="1800" b="1" i="1" baseline="-25000" dirty="0" err="1" smtClean="0"/>
              <a:t>u</a:t>
            </a:r>
            <a:r>
              <a:rPr lang="et-EE" altLang="en-US" sz="1800" b="1" i="1" baseline="-25000" dirty="0" smtClean="0"/>
              <a:t> </a:t>
            </a:r>
            <a:r>
              <a:rPr lang="et-EE" altLang="en-US" sz="1800" dirty="0" smtClean="0"/>
              <a:t> - hoone pööningu, katusealuse või katuse termiline takistus (seda komponenti on vaja arvestada kõige ülemine korruse lae soojuskadude arvutamisel).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1800" dirty="0" smtClean="0"/>
          </a:p>
          <a:p>
            <a:pPr eaLnBrk="1" hangingPunct="1">
              <a:buFont typeface="Wingdings" panose="05000000000000000000" pitchFamily="2" charset="2"/>
              <a:buNone/>
            </a:pPr>
            <a:endParaRPr lang="et-EE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67053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isu kohatäide 2"/>
          <p:cNvSpPr>
            <a:spLocks noGrp="1"/>
          </p:cNvSpPr>
          <p:nvPr>
            <p:ph idx="1"/>
          </p:nvPr>
        </p:nvSpPr>
        <p:spPr>
          <a:xfrm>
            <a:off x="0" y="1196974"/>
            <a:ext cx="9144000" cy="5544393"/>
          </a:xfrm>
          <a:solidFill>
            <a:schemeClr val="bg1"/>
          </a:solidFill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  <a:r>
              <a:rPr lang="et-EE" altLang="en-US" sz="2200" b="1" i="1" dirty="0" smtClean="0">
                <a:solidFill>
                  <a:srgbClr val="AC0000"/>
                </a:solidFill>
              </a:rPr>
              <a:t>Termilise takistuse </a:t>
            </a:r>
            <a:r>
              <a:rPr lang="et-EE" altLang="en-US" sz="2200" dirty="0" smtClean="0"/>
              <a:t>mõõtühik SI ühikute süsteemi kasutamisel on (m</a:t>
            </a:r>
            <a:r>
              <a:rPr lang="et-EE" altLang="en-US" sz="2200" baseline="30000" dirty="0" smtClean="0"/>
              <a:t>2.</a:t>
            </a:r>
            <a:r>
              <a:rPr lang="et-EE" altLang="en-US" sz="2200" dirty="0" smtClean="0"/>
              <a:t>K)/W. Võib kasutada ka tähistust (m</a:t>
            </a:r>
            <a:r>
              <a:rPr lang="et-EE" altLang="en-US" sz="2200" baseline="30000" dirty="0" smtClean="0"/>
              <a:t>2.o</a:t>
            </a:r>
            <a:r>
              <a:rPr lang="et-EE" altLang="en-US" sz="2200" dirty="0" smtClean="0"/>
              <a:t>C)/W.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  <a:r>
              <a:rPr lang="et-EE" altLang="en-US" sz="2200" b="1" dirty="0" smtClean="0">
                <a:solidFill>
                  <a:srgbClr val="AC0000"/>
                </a:solidFill>
              </a:rPr>
              <a:t>Summaarse termilise takistuse </a:t>
            </a:r>
            <a:r>
              <a:rPr lang="et-EE" altLang="en-US" sz="2200" b="1" dirty="0" err="1" smtClean="0">
                <a:solidFill>
                  <a:srgbClr val="AC0000"/>
                </a:solidFill>
              </a:rPr>
              <a:t>pöördväärtus</a:t>
            </a:r>
            <a:r>
              <a:rPr lang="et-EE" altLang="en-US" sz="2200" b="1" dirty="0" smtClean="0">
                <a:solidFill>
                  <a:srgbClr val="AC0000"/>
                </a:solidFill>
              </a:rPr>
              <a:t> on </a:t>
            </a:r>
            <a:r>
              <a:rPr lang="et-EE" altLang="en-US" sz="2200" b="1" i="1" u="sng" dirty="0" err="1" smtClean="0">
                <a:solidFill>
                  <a:srgbClr val="AC0000"/>
                </a:solidFill>
              </a:rPr>
              <a:t>soojusläbikandetegur</a:t>
            </a:r>
            <a:r>
              <a:rPr lang="et-EE" altLang="en-US" sz="2200" dirty="0" smtClean="0"/>
              <a:t>, ehitustehnikas tähistatakse see tavaliselt tähega </a:t>
            </a:r>
            <a:r>
              <a:rPr lang="et-EE" altLang="en-US" sz="2200" b="1" i="1" dirty="0" smtClean="0"/>
              <a:t>U.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b="1" i="1" dirty="0" smtClean="0"/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b="1" i="1" dirty="0" smtClean="0"/>
              <a:t>	</a:t>
            </a:r>
            <a:r>
              <a:rPr lang="et-EE" altLang="en-US" sz="2200" dirty="0" smtClean="0"/>
              <a:t>Soojusläbikande teguri ühikuks SI ühikute süsteemis</a:t>
            </a:r>
            <a:r>
              <a:rPr lang="et-EE" altLang="en-US" sz="2200" b="1" dirty="0" smtClean="0"/>
              <a:t> </a:t>
            </a:r>
            <a:r>
              <a:rPr lang="et-EE" altLang="en-US" sz="2200" dirty="0" smtClean="0"/>
              <a:t>on</a:t>
            </a:r>
            <a:r>
              <a:rPr lang="et-EE" altLang="en-US" sz="2200" b="1" dirty="0" smtClean="0"/>
              <a:t> </a:t>
            </a:r>
            <a:r>
              <a:rPr lang="et-EE" altLang="en-US" sz="2200" dirty="0" smtClean="0"/>
              <a:t>W/(m</a:t>
            </a:r>
            <a:r>
              <a:rPr lang="et-EE" altLang="en-US" sz="2200" baseline="30000" dirty="0" smtClean="0"/>
              <a:t>2.</a:t>
            </a:r>
            <a:r>
              <a:rPr lang="et-EE" altLang="en-US" sz="2200" dirty="0" smtClean="0"/>
              <a:t>K), võib kasutada ka tähistust W/(m</a:t>
            </a:r>
            <a:r>
              <a:rPr lang="et-EE" altLang="en-US" sz="2200" baseline="30000" dirty="0" smtClean="0"/>
              <a:t>2.o</a:t>
            </a:r>
            <a:r>
              <a:rPr lang="et-EE" altLang="en-US" sz="2200" dirty="0" smtClean="0"/>
              <a:t>C).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  <a:r>
              <a:rPr lang="et-EE" altLang="en-US" sz="2200" b="1" dirty="0" smtClean="0"/>
              <a:t>Sama suuruse U nimetuseks ehitus­spetsialistide käsitluses on soojajuhtivus, ingliskeelses kirjanduses kasutatakse enamikel juhtudel nimetust </a:t>
            </a:r>
            <a:r>
              <a:rPr lang="et-EE" altLang="en-US" sz="2200" b="1" i="1" u="sng" dirty="0" smtClean="0">
                <a:solidFill>
                  <a:srgbClr val="AC0000"/>
                </a:solidFill>
              </a:rPr>
              <a:t>U – </a:t>
            </a:r>
            <a:r>
              <a:rPr lang="et-EE" altLang="en-US" sz="2200" b="1" i="1" u="sng" dirty="0" err="1" smtClean="0">
                <a:solidFill>
                  <a:srgbClr val="AC0000"/>
                </a:solidFill>
              </a:rPr>
              <a:t>value</a:t>
            </a:r>
            <a:r>
              <a:rPr lang="et-EE" altLang="en-US" sz="2200" b="1" u="sng" dirty="0" smtClean="0">
                <a:solidFill>
                  <a:srgbClr val="AC0000"/>
                </a:solidFill>
              </a:rPr>
              <a:t> </a:t>
            </a:r>
            <a:r>
              <a:rPr lang="et-EE" altLang="en-US" sz="2200" b="1" dirty="0" smtClean="0"/>
              <a:t>(s.o. </a:t>
            </a:r>
            <a:r>
              <a:rPr lang="et-EE" altLang="en-US" sz="2200" b="1" i="1" dirty="0" smtClean="0"/>
              <a:t>U – arv</a:t>
            </a:r>
            <a:r>
              <a:rPr lang="et-EE" altLang="en-US" sz="2200" b="1" dirty="0" smtClean="0"/>
              <a:t>).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2916144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1463258" y="1628800"/>
            <a:ext cx="7141190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  <a:r>
              <a:rPr lang="et-EE" altLang="en-US" sz="2400" b="1" i="1" dirty="0" smtClean="0">
                <a:solidFill>
                  <a:srgbClr val="AC0000"/>
                </a:solidFill>
              </a:rPr>
              <a:t>Termiliselt homogeense kihi termiline takistus on arvutatav lihtsa suhtega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 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b="1" i="1" dirty="0" smtClean="0"/>
              <a:t>			R = d/λ</a:t>
            </a:r>
            <a:r>
              <a:rPr lang="et-EE" altLang="en-US" sz="2400" i="1" dirty="0" smtClean="0"/>
              <a:t>,</a:t>
            </a:r>
            <a:r>
              <a:rPr lang="et-EE" altLang="en-US" sz="2400" dirty="0" smtClean="0"/>
              <a:t>				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 kus </a:t>
            </a:r>
          </a:p>
          <a:p>
            <a:r>
              <a:rPr lang="et-EE" altLang="en-US" sz="2400" b="1" i="1" dirty="0" smtClean="0"/>
              <a:t>d</a:t>
            </a:r>
            <a:r>
              <a:rPr lang="et-EE" altLang="en-US" sz="2400" dirty="0" smtClean="0"/>
              <a:t> – kihi paksus, m;</a:t>
            </a:r>
          </a:p>
          <a:p>
            <a:r>
              <a:rPr lang="et-EE" altLang="en-US" sz="2400" b="1" i="1" dirty="0" smtClean="0"/>
              <a:t>λ</a:t>
            </a:r>
            <a:r>
              <a:rPr lang="et-EE" altLang="en-US" sz="2400" b="1" dirty="0" smtClean="0"/>
              <a:t> </a:t>
            </a:r>
            <a:r>
              <a:rPr lang="et-EE" altLang="en-US" sz="2400" dirty="0" smtClean="0"/>
              <a:t>– materjali soojusjuhtivustegur,  W/( </a:t>
            </a:r>
            <a:r>
              <a:rPr lang="et-EE" altLang="en-US" sz="2400" dirty="0" err="1" smtClean="0"/>
              <a:t>m</a:t>
            </a:r>
            <a:r>
              <a:rPr lang="et-EE" altLang="en-US" sz="2400" baseline="30000" dirty="0" err="1" smtClean="0"/>
              <a:t>.</a:t>
            </a:r>
            <a:r>
              <a:rPr lang="et-EE" altLang="en-US" sz="2400" dirty="0" err="1" smtClean="0"/>
              <a:t>K</a:t>
            </a:r>
            <a:r>
              <a:rPr lang="et-EE" altLang="en-US" sz="2400" dirty="0" smtClean="0"/>
              <a:t>).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Normatiivdokumendis on </a:t>
            </a:r>
            <a:r>
              <a:rPr lang="et-EE" altLang="en-US" sz="2400" b="1" i="1" dirty="0" smtClean="0">
                <a:solidFill>
                  <a:srgbClr val="AC0000"/>
                </a:solidFill>
              </a:rPr>
              <a:t>λ</a:t>
            </a:r>
            <a:r>
              <a:rPr lang="et-EE" altLang="en-US" sz="2400" b="1" dirty="0" smtClean="0">
                <a:solidFill>
                  <a:srgbClr val="AC0000"/>
                </a:solidFill>
              </a:rPr>
              <a:t> nimetatud materjali soojaerijuhtivuseks.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 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24954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isu kohatäide 2"/>
          <p:cNvSpPr>
            <a:spLocks noGrp="1"/>
          </p:cNvSpPr>
          <p:nvPr>
            <p:ph idx="1"/>
          </p:nvPr>
        </p:nvSpPr>
        <p:spPr>
          <a:xfrm>
            <a:off x="1132406" y="1923256"/>
            <a:ext cx="7201048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  <a:r>
              <a:rPr lang="et-EE" altLang="en-US" sz="2400" dirty="0" smtClean="0"/>
              <a:t>Piirdetarindi termilise takistuse väärtus </a:t>
            </a:r>
            <a:r>
              <a:rPr lang="et-EE" altLang="en-US" sz="2400" b="1" i="1" dirty="0" smtClean="0">
                <a:solidFill>
                  <a:srgbClr val="AC0000"/>
                </a:solidFill>
              </a:rPr>
              <a:t>soojusülekandel piirdetarindi sisepinnal </a:t>
            </a:r>
            <a:r>
              <a:rPr lang="et-EE" altLang="en-US" sz="2400" b="1" i="1" dirty="0" err="1" smtClean="0">
                <a:solidFill>
                  <a:srgbClr val="AC0000"/>
                </a:solidFill>
              </a:rPr>
              <a:t>R</a:t>
            </a:r>
            <a:r>
              <a:rPr lang="et-EE" altLang="en-US" sz="2400" b="1" i="1" baseline="-25000" dirty="0" err="1" smtClean="0">
                <a:solidFill>
                  <a:srgbClr val="AC0000"/>
                </a:solidFill>
              </a:rPr>
              <a:t>si</a:t>
            </a:r>
            <a:r>
              <a:rPr lang="et-EE" altLang="en-US" sz="2400" b="1" i="1" dirty="0" smtClean="0">
                <a:solidFill>
                  <a:srgbClr val="AC0000"/>
                </a:solidFill>
              </a:rPr>
              <a:t>  </a:t>
            </a:r>
            <a:r>
              <a:rPr lang="et-EE" altLang="en-US" sz="2400" dirty="0" smtClean="0"/>
              <a:t>võetakse </a:t>
            </a:r>
            <a:r>
              <a:rPr lang="et-EE" altLang="en-US" sz="2400" b="1" u="sng" dirty="0" smtClean="0"/>
              <a:t>sõltuvana soojuse leviku suunast </a:t>
            </a:r>
            <a:r>
              <a:rPr lang="et-EE" altLang="en-US" sz="2400" dirty="0" smtClean="0"/>
              <a:t>võrdseks väärtusega: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0,13 (horisontaalne suund),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0,10 (üles suunatud soojusvoog)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või  0,17 (m</a:t>
            </a:r>
            <a:r>
              <a:rPr lang="et-EE" altLang="en-US" sz="2400" baseline="30000" dirty="0" smtClean="0"/>
              <a:t>2.</a:t>
            </a:r>
            <a:r>
              <a:rPr lang="et-EE" altLang="en-US" sz="2400" dirty="0" smtClean="0"/>
              <a:t>K)/W alla suunatud soojusvoo korral.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</a:t>
            </a:r>
            <a:endParaRPr lang="et-EE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78295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1043360" y="1196975"/>
            <a:ext cx="7705104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  <a:r>
              <a:rPr lang="et-EE" altLang="en-US" sz="2400" b="1" i="1" dirty="0" smtClean="0"/>
              <a:t>Piirdetarindi </a:t>
            </a:r>
            <a:r>
              <a:rPr lang="et-EE" altLang="en-US" sz="2400" b="1" i="1" dirty="0" err="1" smtClean="0"/>
              <a:t>välispinnal</a:t>
            </a:r>
            <a:r>
              <a:rPr lang="et-EE" altLang="en-US" sz="2400" b="1" i="1" dirty="0" smtClean="0"/>
              <a:t> toimuvat soojusvahetust </a:t>
            </a:r>
            <a:r>
              <a:rPr lang="et-EE" altLang="en-US" sz="2400" dirty="0" smtClean="0"/>
              <a:t>iseloomustatakse termilise takistusega </a:t>
            </a:r>
            <a:r>
              <a:rPr lang="et-EE" altLang="en-US" sz="2400" dirty="0" err="1" smtClean="0"/>
              <a:t>välispinnal</a:t>
            </a:r>
            <a:r>
              <a:rPr lang="et-EE" altLang="en-US" sz="2400" dirty="0" smtClean="0"/>
              <a:t>: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 </a:t>
            </a:r>
            <a:r>
              <a:rPr lang="et-EE" altLang="en-US" sz="2400" dirty="0" err="1" smtClean="0"/>
              <a:t>R</a:t>
            </a:r>
            <a:r>
              <a:rPr lang="et-EE" altLang="en-US" sz="2400" baseline="-25000" dirty="0" err="1" smtClean="0"/>
              <a:t>se</a:t>
            </a:r>
            <a:r>
              <a:rPr lang="et-EE" altLang="en-US" sz="2400" baseline="-25000" dirty="0" smtClean="0"/>
              <a:t> </a:t>
            </a:r>
            <a:r>
              <a:rPr lang="et-EE" altLang="en-US" sz="2400" dirty="0" smtClean="0"/>
              <a:t>= 0,04 (m</a:t>
            </a:r>
            <a:r>
              <a:rPr lang="et-EE" altLang="en-US" sz="2400" baseline="30000" dirty="0" smtClean="0"/>
              <a:t>2.</a:t>
            </a:r>
            <a:r>
              <a:rPr lang="et-EE" altLang="en-US" sz="2400" dirty="0" smtClean="0"/>
              <a:t>K)/W.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Viimasele väärtusele vastab </a:t>
            </a:r>
            <a:r>
              <a:rPr lang="et-EE" altLang="en-US" sz="2400" dirty="0" err="1" smtClean="0"/>
              <a:t>konvektiivse</a:t>
            </a:r>
            <a:r>
              <a:rPr lang="et-EE" altLang="en-US" sz="2400" dirty="0" smtClean="0"/>
              <a:t> soojusülekande tegur  α</a:t>
            </a:r>
            <a:r>
              <a:rPr lang="et-EE" altLang="en-US" sz="2400" baseline="-25000" dirty="0" smtClean="0"/>
              <a:t>konv </a:t>
            </a:r>
            <a:r>
              <a:rPr lang="et-EE" altLang="en-US" sz="2400" dirty="0" smtClean="0"/>
              <a:t>= 25 W/(m</a:t>
            </a:r>
            <a:r>
              <a:rPr lang="et-EE" altLang="en-US" sz="2400" baseline="30000" dirty="0" smtClean="0"/>
              <a:t>2.</a:t>
            </a:r>
            <a:r>
              <a:rPr lang="et-EE" altLang="en-US" sz="2400" dirty="0" smtClean="0"/>
              <a:t>K). 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</a:t>
            </a:r>
            <a:r>
              <a:rPr lang="et-EE" altLang="en-US" sz="2400" b="1" i="1" dirty="0" smtClean="0">
                <a:solidFill>
                  <a:srgbClr val="AC0000"/>
                </a:solidFill>
              </a:rPr>
              <a:t>Nimetatud normatiivdokument annab ka võimaluse leida </a:t>
            </a:r>
            <a:r>
              <a:rPr lang="et-EE" altLang="en-US" sz="2400" b="1" i="1" dirty="0" err="1" smtClean="0">
                <a:solidFill>
                  <a:srgbClr val="AC0000"/>
                </a:solidFill>
              </a:rPr>
              <a:t>R</a:t>
            </a:r>
            <a:r>
              <a:rPr lang="et-EE" altLang="en-US" sz="2400" b="1" i="1" baseline="-25000" dirty="0" err="1" smtClean="0">
                <a:solidFill>
                  <a:srgbClr val="AC0000"/>
                </a:solidFill>
              </a:rPr>
              <a:t>se</a:t>
            </a:r>
            <a:r>
              <a:rPr lang="et-EE" altLang="en-US" sz="2400" b="1" i="1" baseline="-25000" dirty="0" smtClean="0">
                <a:solidFill>
                  <a:srgbClr val="AC0000"/>
                </a:solidFill>
              </a:rPr>
              <a:t> </a:t>
            </a:r>
            <a:r>
              <a:rPr lang="et-EE" altLang="en-US" sz="2400" b="1" i="1" dirty="0" smtClean="0">
                <a:solidFill>
                  <a:srgbClr val="AC0000"/>
                </a:solidFill>
              </a:rPr>
              <a:t> valikuks sõltuvana tuule kiirusest. </a:t>
            </a:r>
          </a:p>
        </p:txBody>
      </p:sp>
    </p:spTree>
    <p:extLst>
      <p:ext uri="{BB962C8B-B14F-4D97-AF65-F5344CB8AC3E}">
        <p14:creationId xmlns:p14="http://schemas.microsoft.com/office/powerpoint/2010/main" val="2840965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isu kohatäide 2"/>
          <p:cNvSpPr>
            <a:spLocks noGrp="1"/>
          </p:cNvSpPr>
          <p:nvPr>
            <p:ph idx="1"/>
          </p:nvPr>
        </p:nvSpPr>
        <p:spPr>
          <a:xfrm>
            <a:off x="1331640" y="980728"/>
            <a:ext cx="7128792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  <a:r>
              <a:rPr lang="et-EE" altLang="en-US" sz="2400" b="1" dirty="0" smtClean="0"/>
              <a:t>Tuule tõttu on piirde </a:t>
            </a:r>
            <a:r>
              <a:rPr lang="et-EE" altLang="en-US" sz="2400" b="1" dirty="0" err="1" smtClean="0"/>
              <a:t>välispinnal</a:t>
            </a:r>
            <a:r>
              <a:rPr lang="et-EE" altLang="en-US" sz="2400" b="1" dirty="0" smtClean="0"/>
              <a:t> tegemist </a:t>
            </a:r>
            <a:r>
              <a:rPr lang="et-EE" altLang="en-US" sz="2400" b="1" i="1" u="sng" dirty="0" err="1" smtClean="0">
                <a:solidFill>
                  <a:srgbClr val="AC0000"/>
                </a:solidFill>
              </a:rPr>
              <a:t>sundkonvektsiooniga</a:t>
            </a:r>
            <a:r>
              <a:rPr lang="et-EE" altLang="en-US" sz="2400" dirty="0" smtClean="0"/>
              <a:t>, köetavates ruumides (piirdetarindi sisepinnal) on sisuliselt tegemist </a:t>
            </a:r>
            <a:r>
              <a:rPr lang="et-EE" altLang="en-US" sz="2400" dirty="0" err="1" smtClean="0"/>
              <a:t>vabakonvektsiooniga</a:t>
            </a:r>
            <a:r>
              <a:rPr lang="et-EE" altLang="en-US" sz="2400" dirty="0" smtClean="0"/>
              <a:t>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Välisseinte sisepinnal toimuvat soojusülekannet iseloomustab </a:t>
            </a:r>
            <a:r>
              <a:rPr lang="et-EE" altLang="en-US" sz="2400" dirty="0" err="1" smtClean="0"/>
              <a:t>konvektiivse</a:t>
            </a:r>
            <a:r>
              <a:rPr lang="et-EE" altLang="en-US" sz="2400" dirty="0" smtClean="0"/>
              <a:t> soojusülekande tegur: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4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			1/0,13,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			1/0,10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				või 1/0,17 W/(m</a:t>
            </a:r>
            <a:r>
              <a:rPr lang="et-EE" altLang="en-US" sz="2400" baseline="30000" dirty="0" smtClean="0"/>
              <a:t>2.</a:t>
            </a:r>
            <a:r>
              <a:rPr lang="et-EE" altLang="en-US" sz="2400" dirty="0" smtClean="0"/>
              <a:t>K), </a:t>
            </a:r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400" dirty="0" smtClean="0"/>
              <a:t>sõltuvana soojusvoo suunast.</a:t>
            </a:r>
          </a:p>
        </p:txBody>
      </p:sp>
    </p:spTree>
    <p:extLst>
      <p:ext uri="{BB962C8B-B14F-4D97-AF65-F5344CB8AC3E}">
        <p14:creationId xmlns:p14="http://schemas.microsoft.com/office/powerpoint/2010/main" val="128613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isu kohatäide 2"/>
          <p:cNvSpPr>
            <a:spLocks noGrp="1"/>
          </p:cNvSpPr>
          <p:nvPr>
            <p:ph idx="1"/>
          </p:nvPr>
        </p:nvSpPr>
        <p:spPr>
          <a:xfrm>
            <a:off x="1331640" y="980728"/>
            <a:ext cx="7128792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200" dirty="0"/>
              <a:t>Nimetatud normatiivdokument annab juhised ka termilise takistuse arvutamiseks õhkvahe kohta, tugevalt ventileeritava õhkvahe jaoks, pööningu, katusealuse  ruumi või katuse kohta.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/>
              <a:t>	Käsitletakse ka  termiliselt mittehomogeensete kihtidega piirdetarindi termilise takistuse arvutamist ja maapinnaga toimuva soojusvahetuse arvutamist. 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/>
              <a:t>	On esitatud ka erineva konstruktsiooniga aknapakettide arvutuslikud U - arvud ja arvandmed paljude materjalide tiheduste ja soojusjuhtivustegurite kohta.</a:t>
            </a:r>
          </a:p>
        </p:txBody>
      </p:sp>
    </p:spTree>
    <p:extLst>
      <p:ext uri="{BB962C8B-B14F-4D97-AF65-F5344CB8AC3E}">
        <p14:creationId xmlns:p14="http://schemas.microsoft.com/office/powerpoint/2010/main" val="94170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isu kohatäide 2"/>
          <p:cNvSpPr>
            <a:spLocks noGrp="1"/>
          </p:cNvSpPr>
          <p:nvPr>
            <p:ph idx="1"/>
          </p:nvPr>
        </p:nvSpPr>
        <p:spPr>
          <a:xfrm>
            <a:off x="955104" y="1491208"/>
            <a:ext cx="7433320" cy="38100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</a:p>
          <a:p>
            <a:pPr>
              <a:buFont typeface="Wingdings" panose="05000000000000000000" pitchFamily="2" charset="2"/>
              <a:buNone/>
            </a:pPr>
            <a:endParaRPr lang="et-EE" altLang="en-US" sz="2200" dirty="0" smtClean="0"/>
          </a:p>
          <a:p>
            <a:pPr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  <a:r>
              <a:rPr lang="et-EE" altLang="en-US" sz="2400" dirty="0" smtClean="0"/>
              <a:t>On vaja meeles pidada, et </a:t>
            </a:r>
            <a:r>
              <a:rPr lang="et-EE" altLang="en-US" sz="2400" dirty="0" err="1" smtClean="0"/>
              <a:t>välispiirete</a:t>
            </a:r>
            <a:r>
              <a:rPr lang="et-EE" altLang="en-US" sz="2400" dirty="0" smtClean="0"/>
              <a:t> soojuskao arvutus võib olla aluseks hoonete küttevajaduse arvutamisel, paraku tuleb sellise lähenemisviisi kasutamisel eraldi arvutada võimsused ja soojushulgad, mis on vajalikud õhuvahetuse (ventilatsiooni) tagamiseks. </a:t>
            </a:r>
          </a:p>
        </p:txBody>
      </p:sp>
    </p:spTree>
    <p:extLst>
      <p:ext uri="{BB962C8B-B14F-4D97-AF65-F5344CB8AC3E}">
        <p14:creationId xmlns:p14="http://schemas.microsoft.com/office/powerpoint/2010/main" val="194148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isu kohatäide 2"/>
          <p:cNvSpPr>
            <a:spLocks noGrp="1"/>
          </p:cNvSpPr>
          <p:nvPr>
            <p:ph idx="1"/>
          </p:nvPr>
        </p:nvSpPr>
        <p:spPr>
          <a:xfrm>
            <a:off x="1331640" y="1484784"/>
            <a:ext cx="6984777" cy="5760640"/>
          </a:xfrm>
        </p:spPr>
        <p:txBody>
          <a:bodyPr/>
          <a:lstStyle/>
          <a:p>
            <a:pPr marL="0" algn="just"/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Kütteks vajalik soojushulk 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sõltub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välistest tingimustest (välisõhu temperatuur ja vastavate temperatuuride ajaline kestvus), tuule kiirus, hoone asend ilmakaarte suhtes, päikesekiirguse intensiivsus) ja sisemistest teguritest (hoone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väliskarbi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soojapidavus ja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tuulepidavus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(õhu­tihedus), sisemiste soojusallikate olemasolu või puudumine köetavas ruumis, soovitav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sisetemperatuur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köetavas ruumis jne.</a:t>
            </a:r>
          </a:p>
        </p:txBody>
      </p:sp>
    </p:spTree>
    <p:extLst>
      <p:ext uri="{BB962C8B-B14F-4D97-AF65-F5344CB8AC3E}">
        <p14:creationId xmlns:p14="http://schemas.microsoft.com/office/powerpoint/2010/main" val="3381185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isu kohatäide 2"/>
          <p:cNvSpPr>
            <a:spLocks noGrp="1"/>
          </p:cNvSpPr>
          <p:nvPr>
            <p:ph idx="1"/>
          </p:nvPr>
        </p:nvSpPr>
        <p:spPr>
          <a:xfrm>
            <a:off x="395536" y="1484784"/>
            <a:ext cx="8748464" cy="5256584"/>
          </a:xfrm>
          <a:solidFill>
            <a:schemeClr val="bg1"/>
          </a:solidFill>
        </p:spPr>
        <p:txBody>
          <a:bodyPr/>
          <a:lstStyle/>
          <a:p>
            <a:pPr marL="0" algn="just"/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Hoone kütteks vajaliku võimsuse arvutamisel on võimalikud mitmed erinevad meetodid:</a:t>
            </a:r>
          </a:p>
          <a:p>
            <a:pPr marL="0" algn="just"/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b="1" i="1" u="sng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hoone </a:t>
            </a:r>
            <a:r>
              <a:rPr lang="et-EE" altLang="en-US" sz="2400" b="1" i="1" u="sng" dirty="0" err="1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välispiirete</a:t>
            </a:r>
            <a:r>
              <a:rPr lang="et-EE" altLang="en-US" sz="2400" b="1" i="1" u="sng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soojuskadude detailne arvutus,</a:t>
            </a:r>
          </a:p>
          <a:p>
            <a:pPr marL="0" algn="just"/>
            <a:endParaRPr lang="et-EE" altLang="en-US" sz="2400" b="1" i="1" u="sng" dirty="0">
              <a:solidFill>
                <a:srgbClr val="A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b="1" i="1" u="sng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arvutused </a:t>
            </a:r>
            <a:r>
              <a:rPr lang="et-EE" altLang="en-US" sz="2400" b="1" i="1" u="sng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soojusetarbimise üldistatud näitarvude (kõige sagedamini nn. küttekarakteristikute) järgi, </a:t>
            </a:r>
          </a:p>
          <a:p>
            <a:pPr marL="0" algn="just"/>
            <a:endParaRPr lang="et-EE" altLang="en-US" sz="2400" b="1" i="1" u="sng" dirty="0">
              <a:solidFill>
                <a:srgbClr val="A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b="1" i="1" u="sng" dirty="0" smtClean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arvutused </a:t>
            </a:r>
            <a:r>
              <a:rPr lang="et-EE" altLang="en-US" sz="2400" b="1" i="1" u="sng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mõõdetud tarbimisandmete töötlemise alusel.</a:t>
            </a:r>
          </a:p>
        </p:txBody>
      </p:sp>
      <p:sp>
        <p:nvSpPr>
          <p:cNvPr id="4" name="Rectangle 3"/>
          <p:cNvSpPr/>
          <p:nvPr/>
        </p:nvSpPr>
        <p:spPr>
          <a:xfrm>
            <a:off x="7311012" y="539388"/>
            <a:ext cx="1005404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532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isu kohatäide 2"/>
          <p:cNvSpPr>
            <a:spLocks noGrp="1"/>
          </p:cNvSpPr>
          <p:nvPr>
            <p:ph idx="1"/>
          </p:nvPr>
        </p:nvSpPr>
        <p:spPr>
          <a:xfrm>
            <a:off x="395536" y="1484784"/>
            <a:ext cx="7920881" cy="5256584"/>
          </a:xfrm>
          <a:solidFill>
            <a:schemeClr val="bg1"/>
          </a:solidFill>
        </p:spPr>
        <p:txBody>
          <a:bodyPr/>
          <a:lstStyle/>
          <a:p>
            <a:pPr marL="0" algn="just"/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Hoone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välispiirete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soojuskadude detailne arvutus </a:t>
            </a:r>
          </a:p>
          <a:p>
            <a:pPr marL="0" algn="just"/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sellist arvutust saab läbi viia, kui on olemas andmed </a:t>
            </a:r>
            <a:r>
              <a:rPr lang="et-EE" alt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välispiiretes</a:t>
            </a:r>
            <a:r>
              <a:rPr lang="et-EE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kasutatud materjalide soojusfüüsikaliste omaduste kohta ja ka kasutatud ehitiskonstruktsioonide geomeetrilised mõõdud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algn="just"/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t-EE" altLang="en-US" sz="2400" b="1" u="sng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Sellist meetodit kasutatakse kõige sagedamini hoonete projekteerimisel või renoveerimisel.</a:t>
            </a:r>
          </a:p>
        </p:txBody>
      </p:sp>
      <p:sp>
        <p:nvSpPr>
          <p:cNvPr id="4" name="Rectangle 3"/>
          <p:cNvSpPr/>
          <p:nvPr/>
        </p:nvSpPr>
        <p:spPr>
          <a:xfrm>
            <a:off x="7311012" y="539388"/>
            <a:ext cx="1005404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02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isu kohatäide 2"/>
          <p:cNvSpPr>
            <a:spLocks noGrp="1"/>
          </p:cNvSpPr>
          <p:nvPr>
            <p:ph idx="1"/>
          </p:nvPr>
        </p:nvSpPr>
        <p:spPr>
          <a:xfrm>
            <a:off x="395536" y="1484784"/>
            <a:ext cx="7920881" cy="5256584"/>
          </a:xfrm>
          <a:solidFill>
            <a:schemeClr val="bg1"/>
          </a:solidFill>
        </p:spPr>
        <p:txBody>
          <a:bodyPr/>
          <a:lstStyle/>
          <a:p>
            <a:pPr marL="0" algn="just"/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Arvutused soojusetarbimise üldistatud näitarvude (kõige sagedamini nn. küttekarakteristikute) 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järgi</a:t>
            </a:r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tulemuseks on 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ligikaudsed väärtused hoonete soojusetarbe kohta, sellist lähenemisviisi on tihti kasutatud piirkondliku energiaplaneerimise ülesannete lahendamisel.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Arvutused on ligikaudsed, arvutuste usaldusväärsus sõltub suures osas sellest, kuivõrd kasutatavad üldistatud näitarvud on sobivad konkreetse juhu jaoks.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311012" y="539388"/>
            <a:ext cx="1005404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21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isu kohatäide 2"/>
          <p:cNvSpPr>
            <a:spLocks noGrp="1"/>
          </p:cNvSpPr>
          <p:nvPr>
            <p:ph idx="1"/>
          </p:nvPr>
        </p:nvSpPr>
        <p:spPr>
          <a:xfrm>
            <a:off x="395536" y="1844824"/>
            <a:ext cx="7920881" cy="3528392"/>
          </a:xfrm>
          <a:solidFill>
            <a:schemeClr val="bg1"/>
          </a:solidFill>
        </p:spPr>
        <p:txBody>
          <a:bodyPr/>
          <a:lstStyle/>
          <a:p>
            <a:pPr marL="0" algn="just"/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Arvutused mõõdetud tarbimisandmete töötlemise alusel </a:t>
            </a:r>
          </a:p>
          <a:p>
            <a:pPr marL="0" algn="just"/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sellised arvutused on </a:t>
            </a:r>
            <a:r>
              <a:rPr lang="et-EE" altLang="en-US" sz="2400" b="1" i="1" dirty="0">
                <a:solidFill>
                  <a:srgbClr val="A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tavaliselt kõige usaldusväärsemad, kuna arvutuste tulemusena leitakse  näitarvud, millised vastavad vaadeldavate hoonete  ehituskonstruktsioonide ja küttesüsteemide tehnilisele seisukorrale soojusevarustuse süsteemi tavapärase käitamistaseme korral. </a:t>
            </a:r>
          </a:p>
        </p:txBody>
      </p:sp>
      <p:sp>
        <p:nvSpPr>
          <p:cNvPr id="4" name="Rectangle 3"/>
          <p:cNvSpPr/>
          <p:nvPr/>
        </p:nvSpPr>
        <p:spPr>
          <a:xfrm>
            <a:off x="7311012" y="539388"/>
            <a:ext cx="1005404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11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isu kohatäide 2"/>
          <p:cNvSpPr>
            <a:spLocks noGrp="1"/>
          </p:cNvSpPr>
          <p:nvPr>
            <p:ph idx="1"/>
          </p:nvPr>
        </p:nvSpPr>
        <p:spPr>
          <a:xfrm>
            <a:off x="395536" y="1844824"/>
            <a:ext cx="7920881" cy="3528392"/>
          </a:xfrm>
          <a:solidFill>
            <a:schemeClr val="bg1"/>
          </a:solidFill>
        </p:spPr>
        <p:txBody>
          <a:bodyPr/>
          <a:lstStyle/>
          <a:p>
            <a:pPr marL="0" algn="just"/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Hoonete </a:t>
            </a:r>
            <a:r>
              <a:rPr lang="et-EE" alt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välispiirete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soojuskadude arvutamise aluseks on arvutusmetoodika, milline on esitatud projekteerimisnormides “Hoone piirdetarindi soojajuhtivuse arvutusjuhis. </a:t>
            </a:r>
            <a:r>
              <a:rPr lang="et-EE" alt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Eesti </a:t>
            </a:r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projekteerimisnormid" </a:t>
            </a:r>
          </a:p>
          <a:p>
            <a:pPr marL="0" algn="just"/>
            <a:endParaRPr lang="et-EE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algn="just"/>
            <a:r>
              <a:rPr lang="et-EE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Nimetatud metoodika on sobiv kasutamiseks hoone soojuskadude arvutamisel tema projekteerimise käigus.</a:t>
            </a: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46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Sisu kohatäide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  <a:solidFill>
            <a:schemeClr val="bg1"/>
          </a:solidFill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n-US" sz="2200" dirty="0" smtClean="0"/>
              <a:t>	Nimetatud arvutusjuhis sätestab korra, kuidas arvutada soojuskadusid, tingituna hoone </a:t>
            </a:r>
            <a:r>
              <a:rPr lang="et-EE" altLang="en-US" sz="2200" dirty="0" err="1" smtClean="0"/>
              <a:t>välispiirete</a:t>
            </a:r>
            <a:r>
              <a:rPr lang="et-EE" altLang="en-US" sz="2200" dirty="0" smtClean="0"/>
              <a:t> soojusjuhtivusest, seda nii välisseinte, uste, akende, lae (kõige ülemise korruse katuslae) ja põranda kaudu.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  <a:endParaRPr lang="et-EE" altLang="en-US" sz="8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n-US" sz="2200" dirty="0" smtClean="0"/>
              <a:t>	</a:t>
            </a:r>
            <a:r>
              <a:rPr lang="et-EE" altLang="en-US" sz="2200" b="1" i="1" dirty="0" smtClean="0">
                <a:solidFill>
                  <a:srgbClr val="AC0000"/>
                </a:solidFill>
              </a:rPr>
              <a:t>Arvutusmetoodika aluseks on eeldus, et tegemist on üldreeglina mitmekihilise </a:t>
            </a:r>
            <a:r>
              <a:rPr lang="et-EE" altLang="en-US" sz="2200" b="1" i="1" dirty="0" err="1" smtClean="0">
                <a:solidFill>
                  <a:srgbClr val="AC0000"/>
                </a:solidFill>
              </a:rPr>
              <a:t>välispiirdega</a:t>
            </a:r>
            <a:r>
              <a:rPr lang="et-EE" altLang="en-US" sz="2200" b="1" i="1" dirty="0" smtClean="0">
                <a:solidFill>
                  <a:srgbClr val="AC0000"/>
                </a:solidFill>
              </a:rPr>
              <a:t>, mille kõikide kihtide geomeetriline mõõde (kihi paksus) on teada ja teada on ka kasutatud ehitusmaterjalide soojusfüüsikalised näitarvud </a:t>
            </a:r>
            <a:r>
              <a:rPr lang="et-EE" altLang="en-US" sz="2200" dirty="0" smtClean="0"/>
              <a:t>- põhilisemad neist on materjali tihedus ja soojusjuhtivuse tegur.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t-EE" altLang="en-US" sz="8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n-US" sz="2200" dirty="0" smtClean="0"/>
              <a:t>	Paljude materjalide korral on vaja arvestada soojusjuhtivuse sõltuvust materjali tihedusest ja temperatuurist, ka niiskusesisaldus mõjutab materjalide soojusjuhtivust.</a:t>
            </a:r>
          </a:p>
        </p:txBody>
      </p:sp>
    </p:spTree>
    <p:extLst>
      <p:ext uri="{BB962C8B-B14F-4D97-AF65-F5344CB8AC3E}">
        <p14:creationId xmlns:p14="http://schemas.microsoft.com/office/powerpoint/2010/main" val="193601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lum bright="4000" contras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94418"/>
            <a:ext cx="8460432" cy="6335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 bwMode="auto">
          <a:xfrm>
            <a:off x="1187624" y="0"/>
            <a:ext cx="7090613" cy="6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erdana"/>
                <a:ea typeface="Verdana" pitchFamily="34" charset="0"/>
                <a:cs typeface="Verdana"/>
              </a:defRPr>
            </a:lvl1pPr>
            <a:lvl2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/>
            <a:r>
              <a:rPr lang="et-EE" altLang="en-US" sz="2700" b="1" dirty="0">
                <a:latin typeface="Arial" panose="020B0604020202020204" pitchFamily="34" charset="0"/>
                <a:cs typeface="Arial" panose="020B0604020202020204" pitchFamily="34" charset="0"/>
              </a:rPr>
              <a:t>Kütteks vajaliku soojushulga arvutamine </a:t>
            </a:r>
            <a:endParaRPr lang="en-GB" altLang="en-US" sz="2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63258" y="539388"/>
            <a:ext cx="6853158" cy="369332"/>
          </a:xfrm>
          <a:prstGeom prst="rect">
            <a:avLst/>
          </a:prstGeom>
          <a:solidFill>
            <a:schemeClr val="tx1"/>
          </a:solidFill>
        </p:spPr>
        <p:txBody>
          <a:bodyPr wrap="none">
            <a:spAutoFit/>
          </a:bodyPr>
          <a:lstStyle/>
          <a:p>
            <a:pPr algn="r"/>
            <a:r>
              <a:rPr lang="et-EE" b="1" dirty="0" smtClean="0">
                <a:solidFill>
                  <a:schemeClr val="bg1"/>
                </a:solidFill>
                <a:cs typeface="Arial" panose="020B0604020202020204" pitchFamily="34" charset="0"/>
              </a:rPr>
              <a:t>Liigitus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: Hoonete </a:t>
            </a:r>
            <a:r>
              <a:rPr lang="et-EE" b="1" dirty="0" err="1">
                <a:solidFill>
                  <a:schemeClr val="bg1"/>
                </a:solidFill>
                <a:cs typeface="Arial" panose="020B0604020202020204" pitchFamily="34" charset="0"/>
              </a:rPr>
              <a:t>välispiirete</a:t>
            </a:r>
            <a:r>
              <a:rPr lang="et-EE" b="1" dirty="0">
                <a:solidFill>
                  <a:schemeClr val="bg1"/>
                </a:solidFill>
                <a:cs typeface="Arial" panose="020B0604020202020204" pitchFamily="34" charset="0"/>
              </a:rPr>
              <a:t> soojuskadude detailne arvutus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58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TY_esitluse pohi_EST_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Presentatsiooni_pohi_EST</Template>
  <TotalTime>4137</TotalTime>
  <Words>306</Words>
  <Application>Microsoft Office PowerPoint</Application>
  <PresentationFormat>On-screen Show (4:3)</PresentationFormat>
  <Paragraphs>119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Verdana</vt:lpstr>
      <vt:lpstr>Wingdings</vt:lpstr>
      <vt:lpstr>TTY_esitluse pohi_EST_2011</vt:lpstr>
      <vt:lpstr>EIS4120 – Soojus- ja külmavarustussüsteemid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123</cp:revision>
  <dcterms:created xsi:type="dcterms:W3CDTF">2015-08-30T11:50:39Z</dcterms:created>
  <dcterms:modified xsi:type="dcterms:W3CDTF">2019-02-07T11:46:58Z</dcterms:modified>
</cp:coreProperties>
</file>