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91" r:id="rId3"/>
    <p:sldId id="316" r:id="rId4"/>
    <p:sldId id="317" r:id="rId5"/>
    <p:sldId id="318" r:id="rId6"/>
    <p:sldId id="334" r:id="rId7"/>
    <p:sldId id="319" r:id="rId8"/>
    <p:sldId id="320" r:id="rId9"/>
    <p:sldId id="321" r:id="rId10"/>
    <p:sldId id="333" r:id="rId11"/>
    <p:sldId id="322" r:id="rId12"/>
    <p:sldId id="325" r:id="rId13"/>
    <p:sldId id="326" r:id="rId14"/>
    <p:sldId id="327" r:id="rId15"/>
    <p:sldId id="328" r:id="rId16"/>
    <p:sldId id="329" r:id="rId17"/>
    <p:sldId id="330" r:id="rId18"/>
    <p:sldId id="331" r:id="rId19"/>
    <p:sldId id="332" r:id="rId2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003E"/>
    <a:srgbClr val="A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7" autoAdjust="0"/>
    <p:restoredTop sz="94634" autoAdjust="0"/>
  </p:normalViewPr>
  <p:slideViewPr>
    <p:cSldViewPr snapToObjects="1">
      <p:cViewPr varScale="1">
        <p:scale>
          <a:sx n="86" d="100"/>
          <a:sy n="86" d="100"/>
        </p:scale>
        <p:origin x="59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31D4D8-849A-404C-B542-0517DD0A5D22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09758F-B0D8-4D12-9E87-3AC4B19E1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7693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B0AA26-C538-4B04-A4C3-BD2DBE24BCA0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EF475E-9CC6-4110-82B8-6FBE07D13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9773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F475E-9CC6-4110-82B8-6FBE07D1340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11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1" y="2130425"/>
            <a:ext cx="6227999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1" y="3886200"/>
            <a:ext cx="6227999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463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B75627D-E058-4015-9EA9-5C935B562698}" type="datetime1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CF1AF33B-44FF-4BFF-B466-AE13219401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6572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D67A1E9-8DE0-4A77-9C03-DF8989330A57}" type="datetime1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97E8F691-50B2-4FAF-89B3-55D7A1A745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70204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976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963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CD01632-E8B6-40BD-87DA-B4DD084BB5E5}" type="datetime1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598C40E8-20EA-48DB-B167-A939B6D5BF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6328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F2527B4-89F9-4CBD-B72C-50C32EEF5671}" type="datetime1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44DCD6E6-323D-48F6-9EEB-97AEE9BB28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7729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C69AB9F-B30F-4653-B6F8-BC1F78563640}" type="datetime1">
              <a:rPr lang="en-US" smtClean="0"/>
              <a:t>2/7/2019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9ADCFDE-71D7-4A6B-A752-0803A7B3FC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3043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836633E-EF4C-42EB-9E8E-BF612BABCDDB}" type="datetime1">
              <a:rPr lang="en-US" smtClean="0"/>
              <a:t>2/7/2019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96FAFE61-D9D4-4753-AFB5-841D376535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9457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AB61CDF-AF83-4B4F-82DE-E1EE93E0CF34}" type="datetime1">
              <a:rPr lang="en-US" smtClean="0"/>
              <a:t>2/7/2019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CC270BAB-574E-41F3-AB5D-CE2383C281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5028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0B6C656-3375-4887-8B99-A7ED8D03D908}" type="datetime1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371D3DA0-75F4-4C92-B1C7-04721D0372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2401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7CFF803-969B-4EC6-8928-BB1390E2DDDB}" type="datetime1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18293CEF-0958-45A4-A26A-D663550A18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3081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ppt_sisupohi.gif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676400" y="457200"/>
            <a:ext cx="62277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t-EE" altLang="en-US" smtClean="0"/>
              <a:t>Klõpsake tiitlilaadi muutmiseks</a:t>
            </a:r>
            <a:endParaRPr lang="en-US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76400" y="1905000"/>
            <a:ext cx="6227763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t-EE" altLang="en-US" smtClean="0"/>
              <a:t>Klõpsake juhtslaidi teksti laadide redigeerimiseks</a:t>
            </a:r>
          </a:p>
          <a:p>
            <a:pPr lvl="1"/>
            <a:r>
              <a:rPr lang="et-EE" altLang="en-US" smtClean="0"/>
              <a:t>Teine tase</a:t>
            </a:r>
          </a:p>
          <a:p>
            <a:pPr lvl="2"/>
            <a:r>
              <a:rPr lang="et-EE" altLang="en-US" smtClean="0"/>
              <a:t>Kolmas tase</a:t>
            </a:r>
          </a:p>
          <a:p>
            <a:pPr lvl="3"/>
            <a:r>
              <a:rPr lang="et-EE" altLang="en-US" smtClean="0"/>
              <a:t>Neljas tase</a:t>
            </a:r>
          </a:p>
          <a:p>
            <a:pPr lvl="4"/>
            <a:r>
              <a:rPr lang="et-EE" altLang="en-US" smtClean="0"/>
              <a:t>Viies tase</a:t>
            </a:r>
            <a:endParaRPr lang="en-US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60" r:id="rId12"/>
  </p:sldLayoutIdLst>
  <p:hf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Verdana"/>
          <a:ea typeface="Verdana" pitchFamily="34" charset="0"/>
          <a:cs typeface="Verdana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defRPr sz="1400" kern="1200">
          <a:solidFill>
            <a:schemeClr val="tx1"/>
          </a:solidFill>
          <a:latin typeface="Verdana"/>
          <a:ea typeface="Verdana" pitchFamily="34" charset="0"/>
          <a:cs typeface="Verdana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Verdana"/>
          <a:ea typeface="Verdana" pitchFamily="34" charset="0"/>
          <a:cs typeface="Verdana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Verdana"/>
          <a:ea typeface="Verdana" pitchFamily="34" charset="0"/>
          <a:cs typeface="Verdana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Verdana"/>
          <a:ea typeface="Verdana" pitchFamily="34" charset="0"/>
          <a:cs typeface="Verdana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Verdana"/>
          <a:ea typeface="Verdana" pitchFamily="34" charset="0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3835400"/>
            <a:ext cx="6624736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t-EE" sz="2400" dirty="0" smtClean="0">
                <a:ea typeface="+mn-ea"/>
              </a:rPr>
              <a:t>Loengu konspekt 4. Soojusvarustuskoormus ja selle põhivalem</a:t>
            </a:r>
            <a:endParaRPr lang="en-US" sz="2400" dirty="0">
              <a:ea typeface="+mn-ea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t-EE" alt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EIS4120 – Soojus- ja külmavarustussüsteemid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59632" y="1229851"/>
            <a:ext cx="78843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fi-FI" altLang="en-US" sz="2400" dirty="0" smtClean="0"/>
              <a:t>Eesti </a:t>
            </a:r>
            <a:r>
              <a:rPr lang="fi-FI" altLang="en-US" sz="2400" dirty="0"/>
              <a:t>projekteerimisnormid sätestavad  normatiivarvud eluruumide sisekeskkonna ja ventilatsiooni kohta. 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Soojusvarustuskoormus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77588" y="539388"/>
            <a:ext cx="1338828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algn="r"/>
            <a:r>
              <a:rPr lang="et-EE" b="1" dirty="0" smtClean="0">
                <a:solidFill>
                  <a:schemeClr val="bg1"/>
                </a:solidFill>
                <a:cs typeface="Arial" panose="020B0604020202020204" pitchFamily="34" charset="0"/>
              </a:rPr>
              <a:t>Põhivalem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7543315"/>
              </p:ext>
            </p:extLst>
          </p:nvPr>
        </p:nvGraphicFramePr>
        <p:xfrm>
          <a:off x="1315949" y="2594579"/>
          <a:ext cx="7106965" cy="40027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2" name="Document" r:id="rId3" imgW="5903360" imgH="3326159" progId="Word.Document.12">
                  <p:embed/>
                </p:oleObj>
              </mc:Choice>
              <mc:Fallback>
                <p:oleObj name="Document" r:id="rId3" imgW="5903360" imgH="3326159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5949" y="2594579"/>
                        <a:ext cx="7106965" cy="40027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7639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isu kohatäide 2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4752528"/>
          </a:xfrm>
          <a:solidFill>
            <a:schemeClr val="bg1"/>
          </a:solidFill>
        </p:spPr>
        <p:txBody>
          <a:bodyPr/>
          <a:lstStyle/>
          <a:p>
            <a:pPr marL="0" indent="0" algn="just">
              <a:spcBef>
                <a:spcPts val="0"/>
              </a:spcBef>
            </a:pPr>
            <a:r>
              <a:rPr lang="et-EE" alt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Külma õhu infiltratsioon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toimub hoone </a:t>
            </a:r>
            <a:r>
              <a:rPr lang="et-EE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välispiiretes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olevate pilude ja pragude </a:t>
            </a: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kaudu </a:t>
            </a:r>
            <a:r>
              <a:rPr lang="et-EE" alt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(ka </a:t>
            </a:r>
            <a:r>
              <a:rPr lang="et-EE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poorne ehitusmaterjal laseb õhku </a:t>
            </a:r>
            <a:r>
              <a:rPr lang="et-EE" alt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läbi)</a:t>
            </a: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t-EE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</a:pPr>
            <a:endParaRPr lang="et-EE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</a:pP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Külma 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õhu </a:t>
            </a:r>
            <a:r>
              <a:rPr lang="et-EE" alt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infiltratsiooni hoonetesse põhjustab temperatuuri gradient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(soe õhk on väiksema tihedusega ja liigub üles, väljudes hoonetest ebatiheduste kaudu, asemele tuleb külm õhk) ja </a:t>
            </a:r>
            <a:r>
              <a:rPr lang="et-EE" alt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tuulest tingitud dünaamiline rõhk. </a:t>
            </a:r>
          </a:p>
          <a:p>
            <a:pPr marL="0" indent="0" algn="just">
              <a:spcBef>
                <a:spcPts val="0"/>
              </a:spcBef>
            </a:pPr>
            <a:endParaRPr lang="et-EE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</a:pPr>
            <a:r>
              <a:rPr lang="et-E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Tuul </a:t>
            </a:r>
            <a:r>
              <a:rPr lang="et-EE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tekitab väikese </a:t>
            </a:r>
            <a:r>
              <a:rPr lang="et-EE" alt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ülerõhu</a:t>
            </a:r>
            <a:r>
              <a:rPr lang="et-EE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hoone tuulepoolsel seinal, vastaseina juures tekib väike alarõhk ja see rõhu gradient  põhjustab õhu vahetumise hoones - ebatihe hoone piltlikult öeldes puhutakse läbi tuule poolt. Külma õhu infiltratsioonist tekitatud õhuvahetus hoonetes  on  kontrollimatu ja selle intensiivsus jääb tavaliselt teadmata</a:t>
            </a:r>
            <a:r>
              <a:rPr lang="et-E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t-EE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Soojusvarustuskoormus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977588" y="539388"/>
            <a:ext cx="1338828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algn="r"/>
            <a:r>
              <a:rPr lang="et-EE" b="1" dirty="0" smtClean="0">
                <a:solidFill>
                  <a:schemeClr val="bg1"/>
                </a:solidFill>
                <a:cs typeface="Arial" panose="020B0604020202020204" pitchFamily="34" charset="0"/>
              </a:rPr>
              <a:t>Põhivalem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85152" y="935488"/>
            <a:ext cx="1428596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r"/>
            <a:r>
              <a:rPr lang="et-EE" altLang="en-US" dirty="0" smtClean="0"/>
              <a:t>Õhuvahetus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53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isu kohatäide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4752528"/>
          </a:xfrm>
          <a:solidFill>
            <a:schemeClr val="bg1"/>
          </a:solidFill>
        </p:spPr>
        <p:txBody>
          <a:bodyPr/>
          <a:lstStyle/>
          <a:p>
            <a:pPr marL="0" indent="0" algn="just">
              <a:spcBef>
                <a:spcPts val="0"/>
              </a:spcBef>
            </a:pPr>
            <a:r>
              <a:rPr lang="et-EE" alt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Ventilatsiooni all mõistetakse tahtlikult organiseeritud õhuvahetust hoonetes. </a:t>
            </a:r>
          </a:p>
          <a:p>
            <a:pPr marL="0" indent="0" algn="just">
              <a:spcBef>
                <a:spcPts val="0"/>
              </a:spcBef>
            </a:pPr>
            <a:endParaRPr lang="et-EE" altLang="en-US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</a:pP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Ventilatsioon 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võib olla korraldatud kas nn. </a:t>
            </a:r>
            <a:r>
              <a:rPr lang="et-EE" altLang="en-US" sz="2400" b="1" i="1" dirty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loomuliku ventilatsioonina või sundventilatsioonina. </a:t>
            </a:r>
          </a:p>
          <a:p>
            <a:pPr marL="0" indent="0" algn="just">
              <a:spcBef>
                <a:spcPts val="0"/>
              </a:spcBef>
            </a:pPr>
            <a:endParaRPr lang="et-EE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</a:pPr>
            <a:r>
              <a:rPr lang="et-EE" alt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Vanades </a:t>
            </a:r>
            <a:r>
              <a:rPr lang="et-EE" altLang="en-U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paljukorterilistes</a:t>
            </a:r>
            <a:r>
              <a:rPr lang="et-EE" alt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elamustes ehitati välja ainult loomulik </a:t>
            </a:r>
            <a:r>
              <a:rPr lang="et-EE" alt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ventilatsioon. </a:t>
            </a:r>
          </a:p>
          <a:p>
            <a:pPr marL="0" indent="0" algn="just">
              <a:spcBef>
                <a:spcPts val="0"/>
              </a:spcBef>
            </a:pPr>
            <a:endParaRPr lang="et-EE" altLang="en-US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</a:pPr>
            <a:r>
              <a:rPr lang="et-E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Sisuliselt </a:t>
            </a:r>
            <a:r>
              <a:rPr lang="et-EE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see tähendab ainult ventilatsioonirestide olemasolu köökides, WC-des ja vannitubades. </a:t>
            </a:r>
            <a:endParaRPr lang="et-EE" alt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</a:pPr>
            <a:r>
              <a:rPr lang="et-E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Restid </a:t>
            </a:r>
            <a:r>
              <a:rPr lang="et-EE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katavad ventilatsioonikanalite </a:t>
            </a:r>
            <a:r>
              <a:rPr lang="et-E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avasid. Ventilatsioonikanalid </a:t>
            </a:r>
            <a:r>
              <a:rPr lang="et-EE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avanevad hoone katusele.</a:t>
            </a:r>
          </a:p>
          <a:p>
            <a:pPr marL="0" indent="0" algn="just">
              <a:spcBef>
                <a:spcPts val="0"/>
              </a:spcBef>
            </a:pPr>
            <a:endParaRPr lang="et-EE" altLang="en-US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Soojusvarustuskoormus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977588" y="539388"/>
            <a:ext cx="1338828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algn="r"/>
            <a:r>
              <a:rPr lang="et-EE" b="1" dirty="0" smtClean="0">
                <a:solidFill>
                  <a:schemeClr val="bg1"/>
                </a:solidFill>
                <a:cs typeface="Arial" panose="020B0604020202020204" pitchFamily="34" charset="0"/>
              </a:rPr>
              <a:t>Põhivalem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85152" y="935488"/>
            <a:ext cx="1428596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r"/>
            <a:r>
              <a:rPr lang="et-EE" altLang="en-US" dirty="0" smtClean="0"/>
              <a:t>Õhuvahetus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17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isu kohatäide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4752528"/>
          </a:xfrm>
          <a:solidFill>
            <a:schemeClr val="bg1"/>
          </a:solidFill>
        </p:spPr>
        <p:txBody>
          <a:bodyPr/>
          <a:lstStyle/>
          <a:p>
            <a:pPr marL="0" indent="0" algn="just">
              <a:spcBef>
                <a:spcPts val="0"/>
              </a:spcBef>
            </a:pPr>
            <a:r>
              <a:rPr lang="et-EE" altLang="en-US" sz="2400" b="1" i="1" dirty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Loomuliku ventilatsiooni </a:t>
            </a:r>
            <a:r>
              <a:rPr lang="et-EE" altLang="en-US" sz="2400" b="1" i="1" dirty="0" err="1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liikumapanevaks</a:t>
            </a:r>
            <a:r>
              <a:rPr lang="et-EE" altLang="en-US" sz="2400" b="1" i="1" dirty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jõuks on temperatuuri gradient köetavas ruumis ja õues: 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talvel on see suur, suvel väike (või isegi olematu) – seetõttu  on loomulik ventilatsioon kontrollimatu. </a:t>
            </a:r>
          </a:p>
          <a:p>
            <a:pPr marL="0" indent="0" algn="just">
              <a:spcBef>
                <a:spcPts val="0"/>
              </a:spcBef>
            </a:pPr>
            <a:endParaRPr lang="et-EE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</a:pPr>
            <a:r>
              <a:rPr lang="et-EE" alt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Talvel </a:t>
            </a:r>
            <a:r>
              <a:rPr lang="et-EE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on loomulik ventilatsioon intensiivne, kevad-sügisesel perioodil on loomuliku ventilatsiooni intensiivsus väike, suvel lakkab see praktiliselt töötamast. </a:t>
            </a:r>
            <a:endParaRPr lang="et-EE" altLang="en-U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</a:pPr>
            <a:endParaRPr lang="et-EE" altLang="en-US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</a:pPr>
            <a:r>
              <a:rPr lang="et-E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Muidugi</a:t>
            </a:r>
            <a:r>
              <a:rPr lang="et-EE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eluruumide täiendav õhutamine õhuakende avamise teel on alati võimalik. </a:t>
            </a:r>
          </a:p>
          <a:p>
            <a:pPr marL="0" indent="0" algn="just">
              <a:spcBef>
                <a:spcPts val="0"/>
              </a:spcBef>
            </a:pPr>
            <a:endParaRPr lang="et-EE" altLang="en-US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Soojusvarustuskoormus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977588" y="539388"/>
            <a:ext cx="1338828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algn="r"/>
            <a:r>
              <a:rPr lang="et-EE" b="1" dirty="0" smtClean="0">
                <a:solidFill>
                  <a:schemeClr val="bg1"/>
                </a:solidFill>
                <a:cs typeface="Arial" panose="020B0604020202020204" pitchFamily="34" charset="0"/>
              </a:rPr>
              <a:t>Põhivalem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422938" y="935488"/>
            <a:ext cx="3890810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r"/>
            <a:r>
              <a:rPr lang="et-EE" altLang="en-US" dirty="0" smtClean="0"/>
              <a:t>Õhuvahetus. Loomulik ventilatsioon.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32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isu kohatäide 2"/>
          <p:cNvSpPr>
            <a:spLocks noGrp="1"/>
          </p:cNvSpPr>
          <p:nvPr>
            <p:ph idx="1"/>
          </p:nvPr>
        </p:nvSpPr>
        <p:spPr>
          <a:xfrm>
            <a:off x="1259632" y="2204864"/>
            <a:ext cx="7056784" cy="2520280"/>
          </a:xfrm>
          <a:noFill/>
        </p:spPr>
        <p:txBody>
          <a:bodyPr/>
          <a:lstStyle/>
          <a:p>
            <a:pPr marL="0" indent="0" algn="just">
              <a:spcBef>
                <a:spcPts val="0"/>
              </a:spcBef>
            </a:pPr>
            <a:r>
              <a:rPr lang="et-EE" alt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Sundventilatsioon korraldatakse mehaanilise ventilatsioonina, 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see seisneb ventilatsiooni agregaatide ja õhu jaotuskanalite kasutamises õhu andmiseks  köetavatesse ruumidesse ja õhu­kanalite kasutamises ruumidest väljaimetava õhu suunamiseks väljapoole hoonet (atmosfääri). </a:t>
            </a:r>
          </a:p>
          <a:p>
            <a:pPr marL="0" indent="0" algn="just">
              <a:spcBef>
                <a:spcPts val="0"/>
              </a:spcBef>
            </a:pPr>
            <a:endParaRPr lang="et-EE" altLang="en-US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Soojusvarustuskoormus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977588" y="539388"/>
            <a:ext cx="1338828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algn="r"/>
            <a:r>
              <a:rPr lang="et-EE" b="1" dirty="0" smtClean="0">
                <a:solidFill>
                  <a:schemeClr val="bg1"/>
                </a:solidFill>
                <a:cs typeface="Arial" panose="020B0604020202020204" pitchFamily="34" charset="0"/>
              </a:rPr>
              <a:t>Põhivalem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71780" y="935488"/>
            <a:ext cx="3441968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r"/>
            <a:r>
              <a:rPr lang="et-EE" altLang="en-US" dirty="0" smtClean="0"/>
              <a:t>Õhuvahetus. Sundventilatsioon.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6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isu kohatäide 2"/>
          <p:cNvSpPr>
            <a:spLocks noGrp="1"/>
          </p:cNvSpPr>
          <p:nvPr>
            <p:ph idx="1"/>
          </p:nvPr>
        </p:nvSpPr>
        <p:spPr>
          <a:xfrm>
            <a:off x="1259632" y="2204864"/>
            <a:ext cx="7018605" cy="3672408"/>
          </a:xfrm>
          <a:noFill/>
        </p:spPr>
        <p:txBody>
          <a:bodyPr/>
          <a:lstStyle/>
          <a:p>
            <a:pPr marL="0" indent="0" algn="just">
              <a:spcBef>
                <a:spcPts val="0"/>
              </a:spcBef>
            </a:pP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Sundventilatsioon võib olla kujundatud </a:t>
            </a:r>
            <a:endParaRPr lang="et-EE" alt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</a:pPr>
            <a:endParaRPr lang="et-EE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t-EE" altLang="en-US" sz="2400" b="1" i="1" dirty="0" smtClean="0">
                <a:solidFill>
                  <a:srgbClr val="A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väljatõmbeventilatsioonina</a:t>
            </a:r>
            <a:r>
              <a:rPr lang="et-EE" altLang="en-US" sz="2400" b="1" i="1" dirty="0">
                <a:solidFill>
                  <a:srgbClr val="A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t-EE" altLang="en-US" sz="2400" b="1" i="1" dirty="0" err="1" smtClean="0">
                <a:solidFill>
                  <a:srgbClr val="A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sissepuhumisventilatsioonina</a:t>
            </a:r>
            <a:endParaRPr lang="et-EE" altLang="en-US" sz="2400" b="1" i="1" dirty="0" smtClean="0">
              <a:solidFill>
                <a:srgbClr val="AC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t-EE" altLang="en-US" sz="2400" b="1" i="1" dirty="0" smtClean="0">
                <a:solidFill>
                  <a:srgbClr val="A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kombineerituna</a:t>
            </a:r>
            <a:r>
              <a:rPr lang="et-EE" altLang="en-US" sz="2400" b="1" i="1" dirty="0">
                <a:solidFill>
                  <a:srgbClr val="A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spcBef>
                <a:spcPts val="0"/>
              </a:spcBef>
            </a:pPr>
            <a:endParaRPr lang="et-EE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</a:pPr>
            <a:r>
              <a:rPr lang="et-EE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Viimasel </a:t>
            </a:r>
            <a:r>
              <a:rPr lang="et-EE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juhul  kasutatakse  ventilaatoreid värske õhu andmiseks köetavatesse ruumidesse ja teisi ventilaatoreid saastunud õhu väljatõmbamiseks köetavatest ruumidest. </a:t>
            </a:r>
          </a:p>
          <a:p>
            <a:pPr marL="0" indent="0" algn="just">
              <a:spcBef>
                <a:spcPts val="0"/>
              </a:spcBef>
            </a:pPr>
            <a:endParaRPr lang="et-EE" altLang="en-US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Soojusvarustuskoormus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977588" y="539388"/>
            <a:ext cx="1338828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algn="r"/>
            <a:r>
              <a:rPr lang="et-EE" b="1" dirty="0" smtClean="0">
                <a:solidFill>
                  <a:schemeClr val="bg1"/>
                </a:solidFill>
                <a:cs typeface="Arial" panose="020B0604020202020204" pitchFamily="34" charset="0"/>
              </a:rPr>
              <a:t>Põhivalem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71780" y="935488"/>
            <a:ext cx="3441968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r"/>
            <a:r>
              <a:rPr lang="et-EE" altLang="en-US" dirty="0" smtClean="0"/>
              <a:t>Õhuvahetus. Sundventilatsioon.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89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isu kohatäide 2"/>
          <p:cNvSpPr>
            <a:spLocks noGrp="1"/>
          </p:cNvSpPr>
          <p:nvPr>
            <p:ph idx="1"/>
          </p:nvPr>
        </p:nvSpPr>
        <p:spPr>
          <a:xfrm>
            <a:off x="1259632" y="1772816"/>
            <a:ext cx="7018605" cy="3672408"/>
          </a:xfrm>
          <a:noFill/>
        </p:spPr>
        <p:txBody>
          <a:bodyPr/>
          <a:lstStyle/>
          <a:p>
            <a:pPr marL="0" indent="0" algn="just">
              <a:spcBef>
                <a:spcPts val="0"/>
              </a:spcBef>
            </a:pPr>
            <a:endParaRPr lang="et-EE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</a:pP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Tänapäevased 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ventilatsiooniagregaadid </a:t>
            </a:r>
            <a:r>
              <a:rPr lang="et-EE" alt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võivad sisaldada ka soojuse tagastusseadme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millega suur osa ruumidest väljaimetava õhu soojusest (maksimaalselt isegi </a:t>
            </a:r>
            <a:r>
              <a:rPr lang="et-EE" altLang="en-US" sz="2400" b="1" dirty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 80 - 90%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 kantakse üle ruumidesse suunatavale värskele õhule. </a:t>
            </a:r>
          </a:p>
          <a:p>
            <a:pPr marL="0" indent="0" algn="just">
              <a:spcBef>
                <a:spcPts val="0"/>
              </a:spcBef>
            </a:pPr>
            <a:endParaRPr lang="et-EE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</a:pPr>
            <a:r>
              <a:rPr lang="et-EE" altLang="en-US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Siiski</a:t>
            </a:r>
            <a:r>
              <a:rPr lang="et-EE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, ventilatsiooniõhu soojusetagastusseadmeid meil elamutes praktiliselt ei kasutata, küll aga võib nende kasutamine tulla kõne alla näit. uute hoonete korral. Ka siseujulate korral võib õhuvahetus olla realiseeritud </a:t>
            </a:r>
            <a:r>
              <a:rPr lang="et-EE" alt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soojusetagastit</a:t>
            </a:r>
            <a:r>
              <a:rPr lang="et-EE" alt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sisaldava ventilatsiooni agregaadi abil.</a:t>
            </a:r>
          </a:p>
          <a:p>
            <a:pPr marL="0" indent="0" algn="just">
              <a:spcBef>
                <a:spcPts val="0"/>
              </a:spcBef>
            </a:pPr>
            <a:endParaRPr lang="et-EE" altLang="en-US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Soojusvarustuskoormus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977588" y="539388"/>
            <a:ext cx="1338828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algn="r"/>
            <a:r>
              <a:rPr lang="et-EE" b="1" dirty="0" smtClean="0">
                <a:solidFill>
                  <a:schemeClr val="bg1"/>
                </a:solidFill>
                <a:cs typeface="Arial" panose="020B0604020202020204" pitchFamily="34" charset="0"/>
              </a:rPr>
              <a:t>Põhivalem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71780" y="935488"/>
            <a:ext cx="3441968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r"/>
            <a:r>
              <a:rPr lang="et-EE" altLang="en-US" dirty="0" smtClean="0"/>
              <a:t>Õhuvahetus. Sundventilatsioon.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1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isu kohatäide 2"/>
          <p:cNvSpPr>
            <a:spLocks noGrp="1"/>
          </p:cNvSpPr>
          <p:nvPr>
            <p:ph idx="1"/>
          </p:nvPr>
        </p:nvSpPr>
        <p:spPr>
          <a:xfrm>
            <a:off x="1259632" y="2276872"/>
            <a:ext cx="7018605" cy="1584176"/>
          </a:xfrm>
          <a:noFill/>
        </p:spPr>
        <p:txBody>
          <a:bodyPr/>
          <a:lstStyle/>
          <a:p>
            <a:pPr marL="0" indent="0" algn="just">
              <a:spcBef>
                <a:spcPts val="0"/>
              </a:spcBef>
            </a:pPr>
            <a:endParaRPr lang="et-EE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</a:pP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Ventilatsiooniõhu </a:t>
            </a:r>
            <a:r>
              <a:rPr lang="et-EE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soojusetagasti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kujundatakse 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kas </a:t>
            </a:r>
            <a:r>
              <a:rPr lang="et-EE" altLang="en-US" sz="2600" b="1" dirty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pöörleva rootoriga soojusvahetuspinnaga </a:t>
            </a:r>
            <a:endParaRPr lang="et-EE" altLang="en-US" sz="2600" b="1" dirty="0" smtClean="0">
              <a:solidFill>
                <a:srgbClr val="8100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</a:pPr>
            <a:endParaRPr lang="et-EE" alt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</a:pP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või </a:t>
            </a:r>
          </a:p>
          <a:p>
            <a:pPr marL="0" indent="0" algn="just">
              <a:spcBef>
                <a:spcPts val="0"/>
              </a:spcBef>
            </a:pPr>
            <a:endParaRPr lang="et-EE" altLang="en-US" sz="2400" b="1" dirty="0" smtClean="0">
              <a:solidFill>
                <a:srgbClr val="8100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</a:pPr>
            <a:r>
              <a:rPr lang="et-EE" altLang="en-US" sz="2600" b="1" dirty="0" err="1" smtClean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plaatsoojusvahetiga</a:t>
            </a:r>
            <a:r>
              <a:rPr lang="et-EE" altLang="en-US" sz="2600" b="1" dirty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et-EE" altLang="en-US" sz="2600" b="1" i="1" dirty="0">
              <a:solidFill>
                <a:srgbClr val="8100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Soojusvarustuskoormus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977588" y="539388"/>
            <a:ext cx="1338828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algn="r"/>
            <a:r>
              <a:rPr lang="et-EE" b="1" dirty="0" smtClean="0">
                <a:solidFill>
                  <a:schemeClr val="bg1"/>
                </a:solidFill>
                <a:cs typeface="Arial" panose="020B0604020202020204" pitchFamily="34" charset="0"/>
              </a:rPr>
              <a:t>Põhivalem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71780" y="935488"/>
            <a:ext cx="3441968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r"/>
            <a:r>
              <a:rPr lang="et-EE" altLang="en-US" dirty="0" smtClean="0"/>
              <a:t>Õhuvahetus. Sundventilatsioon.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76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Pildiotsingu ventilation heat exchanger rotor tulemu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60848"/>
            <a:ext cx="4048125" cy="3876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168352" y="6525344"/>
            <a:ext cx="51480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sz="1400" dirty="0" smtClean="0"/>
              <a:t>Allikas:  </a:t>
            </a:r>
            <a:r>
              <a:rPr lang="en-US" sz="1400" dirty="0" smtClean="0"/>
              <a:t>http</a:t>
            </a:r>
            <a:r>
              <a:rPr lang="en-US" sz="1400" dirty="0"/>
              <a:t>://aaatec.com.au/energy-recovery-ventilator/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Soojusvarustuskoormus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77588" y="539388"/>
            <a:ext cx="1338828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algn="r"/>
            <a:r>
              <a:rPr lang="et-EE" b="1" dirty="0" smtClean="0">
                <a:solidFill>
                  <a:schemeClr val="bg1"/>
                </a:solidFill>
                <a:cs typeface="Arial" panose="020B0604020202020204" pitchFamily="34" charset="0"/>
              </a:rPr>
              <a:t>Põhivalem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71780" y="935488"/>
            <a:ext cx="3441968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r"/>
            <a:r>
              <a:rPr lang="et-EE" altLang="en-US" dirty="0" smtClean="0"/>
              <a:t>Õhuvahetus. Sundventilatsioon.</a:t>
            </a:r>
            <a:endParaRPr lang="en-US" dirty="0"/>
          </a:p>
        </p:txBody>
      </p:sp>
      <p:pic>
        <p:nvPicPr>
          <p:cNvPr id="14340" name="Picture 4" descr="http://aaatec.com.au/wp-content/uploads/2015/12/RF-172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116" y="2132856"/>
            <a:ext cx="3924300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4857586" y="1263442"/>
            <a:ext cx="36086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t-EE" altLang="en-US" dirty="0" smtClean="0">
                <a:cs typeface="Arial" panose="020B0604020202020204" pitchFamily="34" charset="0"/>
              </a:rPr>
              <a:t>Rootoriga </a:t>
            </a:r>
            <a:r>
              <a:rPr lang="et-EE" altLang="en-US" dirty="0">
                <a:cs typeface="Arial" panose="020B0604020202020204" pitchFamily="34" charset="0"/>
              </a:rPr>
              <a:t>soojusvahetuspinnaga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39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79712" y="6362164"/>
            <a:ext cx="63367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sz="1400" dirty="0" smtClean="0"/>
              <a:t>Allikas</a:t>
            </a:r>
            <a:r>
              <a:rPr lang="et-EE" sz="1400" dirty="0"/>
              <a:t>: http://www.greenbuildingadvisor.com/articles/dept/green-building-blog/breathe-easy-balanced-ventilation</a:t>
            </a:r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Soojusvarustuskoormus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77588" y="539388"/>
            <a:ext cx="1338828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algn="r"/>
            <a:r>
              <a:rPr lang="et-EE" b="1" dirty="0" smtClean="0">
                <a:solidFill>
                  <a:schemeClr val="bg1"/>
                </a:solidFill>
                <a:cs typeface="Arial" panose="020B0604020202020204" pitchFamily="34" charset="0"/>
              </a:rPr>
              <a:t>Põhivalem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71780" y="935488"/>
            <a:ext cx="3441968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r"/>
            <a:r>
              <a:rPr lang="et-EE" altLang="en-US" dirty="0" smtClean="0"/>
              <a:t>Õhuvahetus. Sundventilatsioon.</a:t>
            </a:r>
            <a:endParaRPr lang="en-US" dirty="0"/>
          </a:p>
        </p:txBody>
      </p:sp>
      <p:pic>
        <p:nvPicPr>
          <p:cNvPr id="9" name="Picture 2" descr="Pildiotsingu ventilation heat exchanger tulemu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284" y="1568230"/>
            <a:ext cx="5460051" cy="4675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6067082" y="1263442"/>
            <a:ext cx="22493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t-EE" altLang="en-US" dirty="0" err="1" smtClean="0">
                <a:cs typeface="Arial" panose="020B0604020202020204" pitchFamily="34" charset="0"/>
              </a:rPr>
              <a:t>Plaatsoojusvahetiga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47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Soojusvarustuskoormus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isu kohatäide 2"/>
          <p:cNvSpPr>
            <a:spLocks noGrp="1"/>
          </p:cNvSpPr>
          <p:nvPr>
            <p:ph idx="1"/>
          </p:nvPr>
        </p:nvSpPr>
        <p:spPr>
          <a:xfrm>
            <a:off x="1331640" y="980728"/>
            <a:ext cx="6984777" cy="5760640"/>
          </a:xfrm>
        </p:spPr>
        <p:txBody>
          <a:bodyPr/>
          <a:lstStyle/>
          <a:p>
            <a:pPr marL="0" algn="just"/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Hoonete 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soojusvarustuskoormuse saab arvutada järgneva valemi järgi </a:t>
            </a: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algn="just"/>
            <a:endParaRPr lang="et-EE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algn="just"/>
            <a:r>
              <a:rPr lang="et-EE" altLang="en-US" sz="2400" b="1" i="1" dirty="0" smtClean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</a:t>
            </a:r>
            <a:r>
              <a:rPr lang="et-EE" altLang="en-US" sz="2400" b="1" i="1" dirty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(</a:t>
            </a:r>
            <a:r>
              <a:rPr lang="et-EE" altLang="en-US" sz="2400" b="1" i="1" dirty="0" err="1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t-EE" altLang="en-US" sz="2400" b="1" i="1" baseline="-25000" dirty="0" err="1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s.j.kaod</a:t>
            </a:r>
            <a:r>
              <a:rPr lang="et-EE" altLang="en-US" sz="2400" b="1" i="1" dirty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t-EE" altLang="en-US" sz="2400" b="1" i="1" dirty="0" err="1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t-EE" altLang="en-US" sz="2400" b="1" i="1" baseline="-25000" dirty="0" err="1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t-EE" altLang="en-US" sz="2400" b="1" i="1" dirty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N</a:t>
            </a:r>
            <a:r>
              <a:rPr lang="et-EE" altLang="en-US" sz="2400" b="1" i="1" baseline="-25000" dirty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v.inf. </a:t>
            </a:r>
            <a:r>
              <a:rPr lang="et-EE" altLang="en-US" sz="2400" b="1" i="1" dirty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t-EE" altLang="en-US" sz="2400" b="1" i="1" dirty="0" err="1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t-EE" altLang="en-US" sz="2400" b="1" i="1" baseline="-25000" dirty="0" err="1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soe</a:t>
            </a:r>
            <a:r>
              <a:rPr lang="et-EE" altLang="en-US" sz="2400" b="1" i="1" baseline="-25000" dirty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vesi </a:t>
            </a:r>
            <a:r>
              <a:rPr lang="et-EE" altLang="en-US" sz="2400" b="1" i="1" dirty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t-EE" altLang="en-US" sz="2400" b="1" i="1" dirty="0" err="1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t-EE" altLang="en-US" sz="2400" b="1" i="1" baseline="-25000" dirty="0" err="1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s.erald</a:t>
            </a:r>
            <a:r>
              <a:rPr lang="et-EE" altLang="en-US" sz="2400" b="1" i="1" baseline="-25000" dirty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 </a:t>
            </a:r>
            <a:r>
              <a:rPr lang="et-EE" altLang="en-US" sz="2400" b="1" i="1" dirty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l-GR" altLang="en-US" sz="2400" b="1" i="1" dirty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η,		</a:t>
            </a:r>
          </a:p>
          <a:p>
            <a:pPr marL="0" algn="just"/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kus  </a:t>
            </a:r>
            <a:r>
              <a:rPr lang="et-EE" altLang="en-US" sz="2400" b="1" i="1" dirty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– soojusvarustuskoormus, kW (või MW</a:t>
            </a: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  <a:endParaRPr lang="et-EE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algn="just"/>
            <a:r>
              <a:rPr lang="et-EE" altLang="en-US" sz="2400" b="1" i="1" dirty="0" err="1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t-EE" altLang="en-US" sz="2400" b="1" i="1" baseline="-25000" dirty="0" err="1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s.j.kaod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-  hoonekarbi soojusjuhtivuskaod;	</a:t>
            </a:r>
          </a:p>
          <a:p>
            <a:pPr marL="0" algn="just"/>
            <a:r>
              <a:rPr lang="et-EE" altLang="en-US" sz="2400" b="1" i="1" dirty="0" err="1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t-EE" altLang="en-US" sz="2400" b="1" i="1" baseline="-25000" dirty="0" err="1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t-EE" altLang="en-US" sz="2400" b="1" i="1" dirty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- ventilatsiooni (õhuvahetuse) soojuskoormus</a:t>
            </a: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t-EE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algn="just"/>
            <a:r>
              <a:rPr lang="et-EE" altLang="en-US" sz="2400" b="1" i="1" dirty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t-EE" altLang="en-US" sz="2400" b="1" i="1" baseline="-25000" dirty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v.inf</a:t>
            </a:r>
            <a:r>
              <a:rPr lang="et-EE" alt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- soojuskoormus infiltratsiooniõhu soojendamiseks;		</a:t>
            </a:r>
          </a:p>
          <a:p>
            <a:pPr marL="0" algn="just"/>
            <a:r>
              <a:rPr lang="et-EE" altLang="en-US" sz="2400" b="1" i="1" dirty="0" err="1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t-EE" altLang="en-US" sz="2400" b="1" i="1" baseline="-25000" dirty="0" err="1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soe</a:t>
            </a:r>
            <a:r>
              <a:rPr lang="et-EE" altLang="en-US" sz="2400" b="1" i="1" baseline="-25000" dirty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vesi</a:t>
            </a:r>
            <a:r>
              <a:rPr lang="et-EE" altLang="en-US" sz="2400" b="1" i="1" dirty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- sooja tarbevee koormus;				</a:t>
            </a:r>
          </a:p>
          <a:p>
            <a:pPr marL="0" algn="just"/>
            <a:r>
              <a:rPr lang="et-EE" altLang="en-US" sz="2400" b="1" i="1" dirty="0" err="1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t-EE" altLang="en-US" sz="2400" b="1" i="1" baseline="-25000" dirty="0" err="1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s.erald</a:t>
            </a:r>
            <a:r>
              <a:rPr lang="et-EE" alt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- täiendav soojuseeraldus;			</a:t>
            </a:r>
          </a:p>
          <a:p>
            <a:pPr marL="0" algn="just"/>
            <a:r>
              <a:rPr lang="el-GR" altLang="en-US" sz="2400" b="1" i="1" dirty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η </a:t>
            </a:r>
            <a:r>
              <a:rPr lang="el-G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soojusetootmise kasutegur.</a:t>
            </a:r>
          </a:p>
        </p:txBody>
      </p:sp>
      <p:sp>
        <p:nvSpPr>
          <p:cNvPr id="4" name="Rectangle 3"/>
          <p:cNvSpPr/>
          <p:nvPr/>
        </p:nvSpPr>
        <p:spPr>
          <a:xfrm>
            <a:off x="6977588" y="539388"/>
            <a:ext cx="1338828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algn="r"/>
            <a:r>
              <a:rPr lang="et-EE" b="1" dirty="0" smtClean="0">
                <a:solidFill>
                  <a:schemeClr val="bg1"/>
                </a:solidFill>
                <a:cs typeface="Arial" panose="020B0604020202020204" pitchFamily="34" charset="0"/>
              </a:rPr>
              <a:t>Põhivalem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18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isu kohatäide 2"/>
          <p:cNvSpPr>
            <a:spLocks noGrp="1"/>
          </p:cNvSpPr>
          <p:nvPr>
            <p:ph idx="1"/>
          </p:nvPr>
        </p:nvSpPr>
        <p:spPr>
          <a:xfrm>
            <a:off x="1259632" y="980728"/>
            <a:ext cx="7884367" cy="5184576"/>
          </a:xfrm>
        </p:spPr>
        <p:txBody>
          <a:bodyPr/>
          <a:lstStyle/>
          <a:p>
            <a:pPr marL="0" algn="just">
              <a:spcBef>
                <a:spcPts val="0"/>
              </a:spcBef>
            </a:pP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alemis 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on summeeritud hoonete soojusetarbe komponendid (võimsused) ja sellest on maha lahutatud täiendava soojuseeralduse võimsus. </a:t>
            </a:r>
          </a:p>
          <a:p>
            <a:pPr marL="0" algn="just">
              <a:spcBef>
                <a:spcPts val="0"/>
              </a:spcBef>
            </a:pPr>
            <a:endParaRPr lang="et-EE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algn="just">
              <a:spcBef>
                <a:spcPts val="0"/>
              </a:spcBef>
            </a:pP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See 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valem võib olla aluseks </a:t>
            </a: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hoone soojusvarustuse 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koormuse määramisel hoone projekteerimisel ja ka hoone energiaauditi korraldamisel. </a:t>
            </a:r>
          </a:p>
          <a:p>
            <a:pPr marL="0" algn="just">
              <a:spcBef>
                <a:spcPts val="0"/>
              </a:spcBef>
            </a:pPr>
            <a:endParaRPr lang="et-EE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algn="just">
              <a:spcBef>
                <a:spcPts val="0"/>
              </a:spcBef>
            </a:pPr>
            <a:r>
              <a:rPr lang="et-EE" altLang="en-US" sz="2400" b="1" dirty="0" smtClean="0">
                <a:solidFill>
                  <a:srgbClr val="A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Soojusetootmise </a:t>
            </a:r>
            <a:r>
              <a:rPr lang="et-EE" altLang="en-US" sz="2400" b="1" dirty="0">
                <a:solidFill>
                  <a:srgbClr val="A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kasutegur tuleb võtta arvesse siis, kui soojust toodetakse kohapeal </a:t>
            </a:r>
            <a:r>
              <a:rPr lang="et-EE" altLang="en-US" sz="2400" b="1" dirty="0" smtClean="0">
                <a:solidFill>
                  <a:srgbClr val="A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(hoones </a:t>
            </a:r>
            <a:r>
              <a:rPr lang="et-EE" altLang="en-US" sz="2400" b="1" dirty="0">
                <a:solidFill>
                  <a:srgbClr val="A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paikneva katla korral), kaugkütte kasutamisel jäävad kaod soojuse tootmisel väljapoole vaadeldavat hoonet.</a:t>
            </a:r>
          </a:p>
          <a:p>
            <a:pPr marL="0" algn="just">
              <a:spcBef>
                <a:spcPts val="0"/>
              </a:spcBef>
            </a:pPr>
            <a:endParaRPr lang="et-EE" alt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algn="just">
              <a:spcBef>
                <a:spcPts val="0"/>
              </a:spcBef>
            </a:pPr>
            <a:r>
              <a:rPr lang="et-EE" alt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Kaugkütte </a:t>
            </a:r>
            <a:r>
              <a:rPr lang="et-EE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katlamaja soojustoodangu arvutamisel tuleb arvesse võtta  ka soojusvõrgu soojuskaod.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Soojusvarustuskoormus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77588" y="539388"/>
            <a:ext cx="1338828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algn="r"/>
            <a:r>
              <a:rPr lang="et-EE" b="1" dirty="0" smtClean="0">
                <a:solidFill>
                  <a:schemeClr val="bg1"/>
                </a:solidFill>
                <a:cs typeface="Arial" panose="020B0604020202020204" pitchFamily="34" charset="0"/>
              </a:rPr>
              <a:t>Põhivalem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91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03648" y="1760617"/>
            <a:ext cx="774035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t-EE" altLang="en-US" sz="2400" b="1" dirty="0"/>
              <a:t>Käitavate</a:t>
            </a:r>
            <a:r>
              <a:rPr lang="et-EE" altLang="en-US" sz="2400" dirty="0"/>
              <a:t> hoonete soojusetarbe </a:t>
            </a:r>
            <a:r>
              <a:rPr lang="et-EE" altLang="en-US" sz="2400" b="1" dirty="0"/>
              <a:t>määramine</a:t>
            </a:r>
            <a:r>
              <a:rPr lang="et-EE" altLang="en-US" sz="2400" dirty="0"/>
              <a:t> selle </a:t>
            </a:r>
            <a:r>
              <a:rPr lang="et-EE" altLang="en-US" sz="2400" b="1" dirty="0"/>
              <a:t>valemi järgi on problemaatiline</a:t>
            </a:r>
            <a:r>
              <a:rPr lang="et-EE" altLang="en-US" sz="2400" dirty="0"/>
              <a:t>, kuna nende hoonete kohta tavaliselt ei </a:t>
            </a:r>
            <a:r>
              <a:rPr lang="et-EE" altLang="en-US" sz="2400" b="1" dirty="0">
                <a:solidFill>
                  <a:srgbClr val="81003E"/>
                </a:solidFill>
              </a:rPr>
              <a:t>jätku lähteandmeid</a:t>
            </a:r>
            <a:r>
              <a:rPr lang="et-EE" altLang="en-US" sz="2400" dirty="0"/>
              <a:t> kõigi loetletud komponentide </a:t>
            </a:r>
            <a:r>
              <a:rPr lang="et-EE" altLang="en-US" sz="2400" dirty="0" smtClean="0"/>
              <a:t>arvutamiseks! </a:t>
            </a:r>
            <a:endParaRPr lang="et-EE" altLang="en-US" sz="24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t-EE" altLang="en-US" sz="2000" dirty="0"/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t-EE" altLang="en-US" sz="2000" dirty="0" smtClean="0"/>
              <a:t>Tavaliselt </a:t>
            </a:r>
            <a:r>
              <a:rPr lang="et-EE" altLang="en-US" sz="2000" dirty="0"/>
              <a:t>ei ole teada infiltratsiooniõhu kogus, loomuliku ventilatsiooni kasutamisel ei ole usaldusväärseid  andmeid ka ventilatsiooniõhu hulga kohta ja enamikel juhtudest ei ole täpseid andmeid ka täiendava soojuseralduse kohta köetavates hoonetes.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Soojusvarustuskoormus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77588" y="539388"/>
            <a:ext cx="1338828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algn="r"/>
            <a:r>
              <a:rPr lang="et-EE" b="1" dirty="0" smtClean="0">
                <a:solidFill>
                  <a:schemeClr val="bg1"/>
                </a:solidFill>
                <a:cs typeface="Arial" panose="020B0604020202020204" pitchFamily="34" charset="0"/>
              </a:rPr>
              <a:t>Põhivalem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38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87624" y="1534140"/>
            <a:ext cx="79563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/>
            <a:r>
              <a:rPr lang="et-EE" altLang="en-US" sz="2400" dirty="0"/>
              <a:t>Sellistel juhtudel </a:t>
            </a:r>
            <a:r>
              <a:rPr lang="et-EE" altLang="en-US" sz="2400" b="1" i="1" dirty="0">
                <a:solidFill>
                  <a:srgbClr val="81003E"/>
                </a:solidFill>
              </a:rPr>
              <a:t>ei ole mõtet </a:t>
            </a:r>
            <a:r>
              <a:rPr lang="et-EE" altLang="en-US" sz="2400" b="1" i="1" dirty="0" smtClean="0">
                <a:solidFill>
                  <a:srgbClr val="81003E"/>
                </a:solidFill>
              </a:rPr>
              <a:t>eristada soojuskoormust </a:t>
            </a:r>
            <a:r>
              <a:rPr lang="et-EE" altLang="en-US" sz="2400" b="1" i="1" dirty="0">
                <a:solidFill>
                  <a:srgbClr val="81003E"/>
                </a:solidFill>
              </a:rPr>
              <a:t>infiltreeruva külma </a:t>
            </a:r>
            <a:r>
              <a:rPr lang="et-EE" altLang="en-US" sz="2400" b="1" i="1" dirty="0" smtClean="0">
                <a:solidFill>
                  <a:srgbClr val="81003E"/>
                </a:solidFill>
              </a:rPr>
              <a:t>õhu soojendamiseks </a:t>
            </a:r>
            <a:r>
              <a:rPr lang="et-EE" altLang="en-US" sz="2400" b="1" i="1" dirty="0">
                <a:solidFill>
                  <a:srgbClr val="81003E"/>
                </a:solidFill>
              </a:rPr>
              <a:t>ja </a:t>
            </a:r>
            <a:r>
              <a:rPr lang="et-EE" altLang="en-US" sz="2400" b="1" i="1" dirty="0" smtClean="0">
                <a:solidFill>
                  <a:srgbClr val="81003E"/>
                </a:solidFill>
              </a:rPr>
              <a:t>ventilat­siooniõhu soojendamiseks</a:t>
            </a:r>
            <a:r>
              <a:rPr lang="et-EE" altLang="en-US" sz="2400" dirty="0" smtClean="0"/>
              <a:t> </a:t>
            </a:r>
            <a:r>
              <a:rPr lang="et-EE" altLang="en-US" sz="2400" dirty="0"/>
              <a:t>ja nii räägitakse kolme </a:t>
            </a:r>
            <a:r>
              <a:rPr lang="et-EE" altLang="en-US" sz="2400" dirty="0" smtClean="0"/>
              <a:t>liiki soojus­koormusest</a:t>
            </a:r>
            <a:r>
              <a:rPr lang="et-EE" altLang="en-US" sz="2400" dirty="0"/>
              <a:t>: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t-EE" altLang="en-US" sz="2400" dirty="0"/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t-EE" altLang="en-US" sz="2400" b="1" dirty="0"/>
              <a:t>küttekoormus;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t-EE" altLang="en-US" sz="2400" b="1" dirty="0"/>
              <a:t>v</a:t>
            </a:r>
            <a:r>
              <a:rPr lang="et-EE" altLang="en-US" sz="2400" b="1" dirty="0" smtClean="0"/>
              <a:t>entilatsioonikoormus </a:t>
            </a:r>
            <a:r>
              <a:rPr lang="et-EE" altLang="en-US" sz="2400" i="1" dirty="0" smtClean="0"/>
              <a:t>(sisuliselt õhuvahetusega </a:t>
            </a:r>
            <a:r>
              <a:rPr lang="et-EE" altLang="en-US" sz="2400" i="1" dirty="0"/>
              <a:t>seotud koormus);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t-EE" altLang="en-US" sz="2400" b="1" dirty="0"/>
              <a:t>sooja tarbevee koormus.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Soojusvarustuskoormus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77588" y="539388"/>
            <a:ext cx="1338828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algn="r"/>
            <a:r>
              <a:rPr lang="et-EE" b="1" dirty="0" smtClean="0">
                <a:solidFill>
                  <a:schemeClr val="bg1"/>
                </a:solidFill>
                <a:cs typeface="Arial" panose="020B0604020202020204" pitchFamily="34" charset="0"/>
              </a:rPr>
              <a:t>Põhivalem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17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87624" y="1124744"/>
            <a:ext cx="79563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/>
            <a:r>
              <a:rPr lang="et-EE" altLang="en-US" sz="2400" dirty="0"/>
              <a:t>Kui hoones ei ole spetsiaalseid seadmeid hoonesse siseneva värske õhu temperatuuri tõstmiseks vajaliku </a:t>
            </a:r>
            <a:r>
              <a:rPr lang="et-EE" altLang="en-US" sz="2400" dirty="0" err="1"/>
              <a:t>siseõhu</a:t>
            </a:r>
            <a:r>
              <a:rPr lang="et-EE" altLang="en-US" sz="2400" dirty="0"/>
              <a:t> temperatuurini ja  on olemas </a:t>
            </a:r>
            <a:r>
              <a:rPr lang="et-EE" altLang="en-US" sz="2400" b="1" dirty="0"/>
              <a:t>ainult loomulik ventilatsioon </a:t>
            </a:r>
            <a:r>
              <a:rPr lang="et-EE" altLang="en-US" sz="2400" dirty="0"/>
              <a:t>(kontrollimatu õhuvahetus) </a:t>
            </a:r>
            <a:r>
              <a:rPr lang="et-EE" altLang="en-US" sz="2400" b="1" dirty="0"/>
              <a:t>ning õhuvahetus toimub osaliselt ka külma õhu infiltratsiooni  teel köetavatesse ruumidesse, siis </a:t>
            </a:r>
            <a:r>
              <a:rPr lang="et-EE" altLang="en-US" sz="2400" b="1" i="1" dirty="0">
                <a:solidFill>
                  <a:srgbClr val="81003E"/>
                </a:solidFill>
              </a:rPr>
              <a:t>kuumutatakse ruumidesse antavat värsket  õhku vajaliku temperatuurini sisuliselt radiaatoritest väljastatava soojuse arvel. </a:t>
            </a:r>
          </a:p>
          <a:p>
            <a:pPr algn="just" eaLnBrk="1" hangingPunct="1"/>
            <a:endParaRPr lang="et-EE" altLang="en-US" sz="2400" dirty="0"/>
          </a:p>
          <a:p>
            <a:pPr algn="just" eaLnBrk="1" hangingPunct="1"/>
            <a:r>
              <a:rPr lang="et-EE" altLang="en-US" sz="2400" dirty="0" smtClean="0"/>
              <a:t>Sellisel </a:t>
            </a:r>
            <a:r>
              <a:rPr lang="et-EE" altLang="en-US" sz="2400" dirty="0"/>
              <a:t>juhul räägime selle hoone küttekoormusest, milline lisaks soojuskaole </a:t>
            </a:r>
            <a:r>
              <a:rPr lang="et-EE" altLang="en-US" sz="2400" dirty="0" err="1"/>
              <a:t>välispiirete</a:t>
            </a:r>
            <a:r>
              <a:rPr lang="et-EE" altLang="en-US" sz="2400" dirty="0"/>
              <a:t> kaudu soojusjuhtivuse teel peab võtma arvesse ka õhuvahetusest tingitud soojusetarbe.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Soojusvarustuskoormus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77588" y="539388"/>
            <a:ext cx="1338828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algn="r"/>
            <a:r>
              <a:rPr lang="et-EE" b="1" dirty="0" smtClean="0">
                <a:solidFill>
                  <a:schemeClr val="bg1"/>
                </a:solidFill>
                <a:cs typeface="Arial" panose="020B0604020202020204" pitchFamily="34" charset="0"/>
              </a:rPr>
              <a:t>Põhivalem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389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03648" y="1534140"/>
            <a:ext cx="774035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t-EE" altLang="en-US" sz="2400" dirty="0"/>
              <a:t>Kui hoones puuduvad </a:t>
            </a:r>
            <a:r>
              <a:rPr lang="et-EE" altLang="en-US" sz="2400" dirty="0" err="1"/>
              <a:t>soojusvahetid</a:t>
            </a:r>
            <a:r>
              <a:rPr lang="et-EE" altLang="en-US" sz="2400" dirty="0"/>
              <a:t> (kalorifeerid) ventilatsiooniõhu kuumutamiseks (see on tüüpiline vanadele korterelamutele), siis ka õhuvahetuse tagamiseks vajalik soojushulk eraldatakse ruumidesse küttesüsteemi radiaatorite kaudu ja sellisel juhul räägitakse ainult kahest koormusest: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t-EE" altLang="en-US" sz="2400" dirty="0"/>
          </a:p>
          <a:p>
            <a:pPr marL="342900" indent="-342900" algn="just" eaLnBrk="1" hangingPunct="1">
              <a:buFont typeface="Arial" panose="020B0604020202020204" pitchFamily="34" charset="0"/>
              <a:buChar char="•"/>
            </a:pPr>
            <a:r>
              <a:rPr lang="et-EE" altLang="en-US" sz="2400" b="1" dirty="0"/>
              <a:t>sooja tarbevee koormus</a:t>
            </a:r>
            <a:r>
              <a:rPr lang="et-EE" altLang="en-US" sz="2400" b="1" dirty="0" smtClean="0"/>
              <a:t>;</a:t>
            </a:r>
            <a:endParaRPr lang="et-EE" altLang="en-US" sz="2400" b="1" dirty="0"/>
          </a:p>
          <a:p>
            <a:pPr marL="342900" indent="-342900" algn="just" eaLnBrk="1" hangingPunct="1">
              <a:buFont typeface="Arial" panose="020B0604020202020204" pitchFamily="34" charset="0"/>
              <a:buChar char="•"/>
            </a:pPr>
            <a:r>
              <a:rPr lang="et-EE" altLang="en-US" sz="2400" b="1" dirty="0"/>
              <a:t>küttekoormus</a:t>
            </a:r>
            <a:r>
              <a:rPr lang="et-EE" altLang="en-US" sz="2400" dirty="0"/>
              <a:t>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Soojusvarustuskoormus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77588" y="539388"/>
            <a:ext cx="1338828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algn="r"/>
            <a:r>
              <a:rPr lang="et-EE" b="1" dirty="0" smtClean="0">
                <a:solidFill>
                  <a:schemeClr val="bg1"/>
                </a:solidFill>
                <a:cs typeface="Arial" panose="020B0604020202020204" pitchFamily="34" charset="0"/>
              </a:rPr>
              <a:t>Põhivalem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398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03648" y="2326228"/>
            <a:ext cx="77403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t-EE" altLang="en-US" sz="2400" dirty="0"/>
              <a:t>Küttekoormus tuleneb sellise käsitluse korral nii </a:t>
            </a:r>
            <a:r>
              <a:rPr lang="et-EE" altLang="en-US" sz="2400" b="1" dirty="0">
                <a:solidFill>
                  <a:srgbClr val="81003E"/>
                </a:solidFill>
              </a:rPr>
              <a:t>hoonete soojusjuhtivuskadude kompenseerimise vajadusest kui ka vajadusest tõsta ka ruumidesse siseneva külma õhu </a:t>
            </a:r>
            <a:r>
              <a:rPr lang="et-EE" altLang="en-US" sz="2400" dirty="0"/>
              <a:t>(sõltumatult sellest, kuidas see õhk siseneb) </a:t>
            </a:r>
            <a:r>
              <a:rPr lang="et-EE" altLang="en-US" sz="2400" b="1" dirty="0">
                <a:solidFill>
                  <a:srgbClr val="81003E"/>
                </a:solidFill>
              </a:rPr>
              <a:t>temperatuur ruumides vajaliku temperatuurini.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t-EE" altLang="en-US" sz="2400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Soojusvarustuskoormus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77588" y="539388"/>
            <a:ext cx="1338828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algn="r"/>
            <a:r>
              <a:rPr lang="et-EE" b="1" dirty="0" smtClean="0">
                <a:solidFill>
                  <a:schemeClr val="bg1"/>
                </a:solidFill>
                <a:cs typeface="Arial" panose="020B0604020202020204" pitchFamily="34" charset="0"/>
              </a:rPr>
              <a:t>Põhivalem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61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 bwMode="auto">
          <a:xfrm>
            <a:off x="1460627" y="0"/>
            <a:ext cx="6817610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Soojusvarustuskoormus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977588" y="539388"/>
            <a:ext cx="1338828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algn="r"/>
            <a:r>
              <a:rPr lang="et-EE" b="1" dirty="0" smtClean="0">
                <a:solidFill>
                  <a:schemeClr val="bg1"/>
                </a:solidFill>
                <a:cs typeface="Arial" panose="020B0604020202020204" pitchFamily="34" charset="0"/>
              </a:rPr>
              <a:t>Põhivalem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Sisu kohatäide 2"/>
          <p:cNvSpPr>
            <a:spLocks noGrp="1"/>
          </p:cNvSpPr>
          <p:nvPr>
            <p:ph idx="1"/>
          </p:nvPr>
        </p:nvSpPr>
        <p:spPr>
          <a:xfrm>
            <a:off x="1259632" y="1412776"/>
            <a:ext cx="7884368" cy="3810000"/>
          </a:xfrm>
        </p:spPr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Õhuvahetuse </a:t>
            </a:r>
            <a:r>
              <a:rPr lang="et-EE" altLang="en-US" sz="2400" b="1" i="1" dirty="0" smtClean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eesmärgiks on hoida õhk puhtana </a:t>
            </a: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(tervislikuna) köetavates ruumides kogu kasutusaja jooksul.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t-EE" alt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Õhk vahetub köetavates hoonetes </a:t>
            </a:r>
            <a:r>
              <a:rPr lang="et-EE" alt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kahel viisil</a:t>
            </a: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b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  <a:r>
              <a:rPr lang="et-EE" altLang="en-US" sz="2400" b="1" i="1" dirty="0" smtClean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külma õhu infiltratsiooni teel köetavatesse hoonetesse ja </a:t>
            </a: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r>
              <a:rPr lang="et-EE" altLang="en-US" sz="2400" b="1" i="1" dirty="0" smtClean="0">
                <a:solidFill>
                  <a:srgbClr val="8100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organiseeritud ventilatsiooni tulemusena (sundventilatsioon). 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t-EE" altLang="en-US" sz="2400" b="1" i="1" dirty="0" smtClean="0">
              <a:solidFill>
                <a:srgbClr val="8100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t-EE" altLang="en-US" sz="2400" b="1" i="1" dirty="0" smtClean="0">
              <a:solidFill>
                <a:srgbClr val="8100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t-EE" alt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85152" y="935488"/>
            <a:ext cx="1428596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r"/>
            <a:r>
              <a:rPr lang="et-EE" altLang="en-US" dirty="0" smtClean="0"/>
              <a:t>Õhuvahetus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89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TY_esitluse pohi_EST_20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Presentatsiooni_pohi_EST</Template>
  <TotalTime>2767</TotalTime>
  <Words>786</Words>
  <Application>Microsoft Office PowerPoint</Application>
  <PresentationFormat>On-screen Show (4:3)</PresentationFormat>
  <Paragraphs>127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Verdana</vt:lpstr>
      <vt:lpstr>Wingdings</vt:lpstr>
      <vt:lpstr>TTY_esitluse pohi_EST_2011</vt:lpstr>
      <vt:lpstr>Document</vt:lpstr>
      <vt:lpstr>EIS4120 – Soojus- ja külmavarustussüsteemid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118</cp:revision>
  <dcterms:created xsi:type="dcterms:W3CDTF">2015-08-30T11:50:39Z</dcterms:created>
  <dcterms:modified xsi:type="dcterms:W3CDTF">2019-02-07T11:46:02Z</dcterms:modified>
</cp:coreProperties>
</file>