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309" r:id="rId3"/>
    <p:sldId id="291" r:id="rId4"/>
    <p:sldId id="292" r:id="rId5"/>
    <p:sldId id="300" r:id="rId6"/>
    <p:sldId id="313" r:id="rId7"/>
    <p:sldId id="311" r:id="rId8"/>
    <p:sldId id="310" r:id="rId9"/>
    <p:sldId id="294" r:id="rId10"/>
    <p:sldId id="295" r:id="rId11"/>
    <p:sldId id="296" r:id="rId12"/>
    <p:sldId id="308" r:id="rId13"/>
    <p:sldId id="314" r:id="rId14"/>
    <p:sldId id="297" r:id="rId15"/>
    <p:sldId id="301" r:id="rId16"/>
    <p:sldId id="299" r:id="rId17"/>
    <p:sldId id="306" r:id="rId18"/>
    <p:sldId id="307" r:id="rId19"/>
    <p:sldId id="315" r:id="rId20"/>
    <p:sldId id="298" r:id="rId21"/>
    <p:sldId id="303" r:id="rId22"/>
    <p:sldId id="304" r:id="rId23"/>
    <p:sldId id="305" r:id="rId2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4634" autoAdjust="0"/>
  </p:normalViewPr>
  <p:slideViewPr>
    <p:cSldViewPr snapToObjects="1">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6227763" cy="1752600"/>
          </a:xfrm>
        </p:spPr>
        <p:txBody>
          <a:bodyPr rtlCol="0">
            <a:normAutofit/>
          </a:bodyPr>
          <a:lstStyle/>
          <a:p>
            <a:pPr eaLnBrk="1" fontAlgn="auto" hangingPunct="1">
              <a:spcAft>
                <a:spcPts val="0"/>
              </a:spcAft>
              <a:defRPr/>
            </a:pPr>
            <a:r>
              <a:rPr lang="et-EE" sz="2400" dirty="0" smtClean="0">
                <a:ea typeface="+mn-ea"/>
              </a:rPr>
              <a:t>Loengu konspekt 2. Sisekliima nõuded</a:t>
            </a:r>
            <a:endParaRPr lang="en-US" sz="2400" dirty="0">
              <a:ea typeface="+mn-ea"/>
            </a:endParaRPr>
          </a:p>
        </p:txBody>
      </p:sp>
      <p:sp>
        <p:nvSpPr>
          <p:cNvPr id="5" name="Title 1"/>
          <p:cNvSpPr>
            <a:spLocks noGrp="1"/>
          </p:cNvSpPr>
          <p:nvPr/>
        </p:nvSpPr>
        <p:spPr bwMode="auto">
          <a:xfrm>
            <a:off x="1469732" y="1844824"/>
            <a:ext cx="788436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Sisu kohatäide 2"/>
          <p:cNvSpPr>
            <a:spLocks noGrp="1"/>
          </p:cNvSpPr>
          <p:nvPr>
            <p:ph idx="1"/>
          </p:nvPr>
        </p:nvSpPr>
        <p:spPr>
          <a:xfrm>
            <a:off x="1187624" y="987152"/>
            <a:ext cx="7956376"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Soojusliku ebamugavuse tunnetuse PPD indeksi (teisiti rahulolematute protsendi ) määramisel </a:t>
            </a:r>
            <a:r>
              <a:rPr lang="et-EE" altLang="en-US" sz="2400" b="1" i="1" dirty="0" smtClean="0">
                <a:solidFill>
                  <a:srgbClr val="AC0000"/>
                </a:solidFill>
                <a:latin typeface="Arial" panose="020B0604020202020204" pitchFamily="34" charset="0"/>
                <a:cs typeface="Arial" panose="020B0604020202020204" pitchFamily="34" charset="0"/>
              </a:rPr>
              <a:t>peetakse silmas rahulolematust, mis on tingitud  õhu liikumisest ruumis, õhu temperatuuri erinevusest vertikaalsuunas, liialt külmast või liialt soojast põrandast või ebasoodsast kiirgustemperatuurist.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Selline lähenemisviis põhineb  asjaolul, et </a:t>
            </a:r>
            <a:r>
              <a:rPr lang="et-EE" altLang="en-US" sz="2400" b="1" i="1" dirty="0" smtClean="0">
                <a:solidFill>
                  <a:srgbClr val="AC0000"/>
                </a:solidFill>
                <a:latin typeface="Arial" panose="020B0604020202020204" pitchFamily="34" charset="0"/>
                <a:cs typeface="Arial" panose="020B0604020202020204" pitchFamily="34" charset="0"/>
              </a:rPr>
              <a:t>soojuslik mugavus on </a:t>
            </a:r>
            <a:r>
              <a:rPr lang="et-EE" altLang="en-US" sz="2400" b="1" i="1" u="sng" dirty="0" smtClean="0">
                <a:solidFill>
                  <a:srgbClr val="AC0000"/>
                </a:solidFill>
                <a:latin typeface="Arial" panose="020B0604020202020204" pitchFamily="34" charset="0"/>
                <a:cs typeface="Arial" panose="020B0604020202020204" pitchFamily="34" charset="0"/>
              </a:rPr>
              <a:t>subjektiivne</a:t>
            </a:r>
            <a:r>
              <a:rPr lang="et-EE" altLang="en-US" sz="2400" b="1" i="1" dirty="0" smtClean="0">
                <a:solidFill>
                  <a:srgbClr val="AC0000"/>
                </a:solidFill>
                <a:latin typeface="Arial" panose="020B0604020202020204" pitchFamily="34" charset="0"/>
                <a:cs typeface="Arial" panose="020B0604020202020204" pitchFamily="34" charset="0"/>
              </a:rPr>
              <a:t>, inimesed tunnetavad soojuslikku mugavust (või ebamugavust) mõnevõrra erinevalt.  </a:t>
            </a:r>
          </a:p>
        </p:txBody>
      </p:sp>
      <p:sp>
        <p:nvSpPr>
          <p:cNvPr id="3482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rgbClr val="930042"/>
              </a:buClr>
              <a:buSzPct val="50000"/>
              <a:buFont typeface="Wingdings" panose="05000000000000000000" pitchFamily="2" charset="2"/>
              <a:buChar char="n"/>
              <a:defRPr sz="2800">
                <a:solidFill>
                  <a:schemeClr val="tx1"/>
                </a:solidFill>
                <a:latin typeface="Arial" panose="020B0604020202020204" pitchFamily="34" charset="0"/>
              </a:defRPr>
            </a:lvl1pPr>
            <a:lvl2pPr marL="742950" indent="-285750">
              <a:buClr>
                <a:srgbClr val="930042"/>
              </a:buClr>
              <a:buSzPct val="40000"/>
              <a:buFont typeface="Wingdings" panose="05000000000000000000" pitchFamily="2" charset="2"/>
              <a:buChar char="p"/>
              <a:defRPr sz="2600">
                <a:solidFill>
                  <a:schemeClr val="tx1"/>
                </a:solidFill>
                <a:latin typeface="Arial" panose="020B0604020202020204" pitchFamily="34" charset="0"/>
              </a:defRPr>
            </a:lvl2pPr>
            <a:lvl3pPr marL="1143000" indent="-228600">
              <a:buClr>
                <a:srgbClr val="930042"/>
              </a:buClr>
              <a:buSzPct val="50000"/>
              <a:buFont typeface="Wingdings" panose="05000000000000000000" pitchFamily="2" charset="2"/>
              <a:buChar char="£"/>
              <a:defRPr sz="2400">
                <a:solidFill>
                  <a:schemeClr val="tx1"/>
                </a:solidFill>
                <a:latin typeface="Arial" panose="020B0604020202020204" pitchFamily="34" charset="0"/>
              </a:defRPr>
            </a:lvl3pPr>
            <a:lvl4pPr marL="1600200" indent="-228600">
              <a:buClr>
                <a:srgbClr val="930042"/>
              </a:buClr>
              <a:buSzPct val="50000"/>
              <a:buFont typeface="Wingdings" panose="05000000000000000000" pitchFamily="2" charset="2"/>
              <a:buChar char="l"/>
              <a:defRPr sz="2200">
                <a:solidFill>
                  <a:schemeClr val="tx1"/>
                </a:solidFill>
                <a:latin typeface="Arial" panose="020B0604020202020204" pitchFamily="34" charset="0"/>
              </a:defRPr>
            </a:lvl4pPr>
            <a:lvl5pPr marL="2057400" indent="-228600">
              <a:buClr>
                <a:srgbClr val="930042"/>
              </a:buClr>
              <a:buSzPct val="4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20000"/>
              </a:spcBef>
              <a:buClrTx/>
              <a:buSzTx/>
              <a:buFontTx/>
              <a:buNone/>
            </a:pPr>
            <a:endParaRPr lang="et-EE" altLang="en-US" sz="2400">
              <a:latin typeface="Times New Roman" panose="02020603050405020304" pitchFamily="18" charset="0"/>
            </a:endParaRPr>
          </a:p>
        </p:txBody>
      </p:sp>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156850" y="539388"/>
            <a:ext cx="2159566"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Mugavuse klassid</a:t>
            </a:r>
            <a:endParaRPr lang="en-US" dirty="0">
              <a:solidFill>
                <a:schemeClr val="bg1"/>
              </a:solidFill>
            </a:endParaRPr>
          </a:p>
        </p:txBody>
      </p:sp>
    </p:spTree>
    <p:extLst>
      <p:ext uri="{BB962C8B-B14F-4D97-AF65-F5344CB8AC3E}">
        <p14:creationId xmlns:p14="http://schemas.microsoft.com/office/powerpoint/2010/main" val="3728667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Pealkiri 1"/>
          <p:cNvSpPr>
            <a:spLocks noGrp="1"/>
          </p:cNvSpPr>
          <p:nvPr>
            <p:ph type="title"/>
          </p:nvPr>
        </p:nvSpPr>
        <p:spPr>
          <a:xfrm>
            <a:off x="1403648" y="719609"/>
            <a:ext cx="7992641" cy="765175"/>
          </a:xfrm>
        </p:spPr>
        <p:txBody>
          <a:bodyPr/>
          <a:lstStyle/>
          <a:p>
            <a:pPr eaLnBrk="1" hangingPunct="1"/>
            <a:r>
              <a:rPr lang="et-EE" altLang="en-US" sz="2400" dirty="0" smtClean="0">
                <a:latin typeface="Arial" panose="020B0604020202020204" pitchFamily="34" charset="0"/>
                <a:cs typeface="Arial" panose="020B0604020202020204" pitchFamily="34" charset="0"/>
              </a:rPr>
              <a:t/>
            </a:r>
            <a:br>
              <a:rPr lang="et-EE" altLang="en-US" sz="2400" dirty="0" smtClean="0">
                <a:latin typeface="Arial" panose="020B0604020202020204" pitchFamily="34" charset="0"/>
                <a:cs typeface="Arial" panose="020B0604020202020204" pitchFamily="34" charset="0"/>
              </a:rPr>
            </a:br>
            <a:r>
              <a:rPr lang="et-EE" altLang="en-US" sz="2400" i="1" dirty="0" smtClean="0">
                <a:latin typeface="Arial" panose="020B0604020202020204" pitchFamily="34" charset="0"/>
                <a:cs typeface="Arial" panose="020B0604020202020204" pitchFamily="34" charset="0"/>
              </a:rPr>
              <a:t>PPD indeksi sõltuvus kiirgustemperatuuri </a:t>
            </a:r>
            <a:r>
              <a:rPr lang="et-EE" altLang="en-US" sz="2400" i="1" dirty="0" err="1" smtClean="0">
                <a:latin typeface="Arial" panose="020B0604020202020204" pitchFamily="34" charset="0"/>
                <a:cs typeface="Arial" panose="020B0604020202020204" pitchFamily="34" charset="0"/>
              </a:rPr>
              <a:t>asümmetriast</a:t>
            </a:r>
            <a:r>
              <a:rPr lang="et-EE" altLang="en-US" sz="2400" i="1" dirty="0" smtClean="0">
                <a:latin typeface="Arial" panose="020B0604020202020204" pitchFamily="34" charset="0"/>
                <a:cs typeface="Arial" panose="020B0604020202020204" pitchFamily="34" charset="0"/>
              </a:rPr>
              <a:t> (SCAVAC-i andmed)</a:t>
            </a:r>
          </a:p>
        </p:txBody>
      </p:sp>
      <p:sp>
        <p:nvSpPr>
          <p:cNvPr id="3584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rgbClr val="930042"/>
              </a:buClr>
              <a:buSzPct val="50000"/>
              <a:buFont typeface="Wingdings" panose="05000000000000000000" pitchFamily="2" charset="2"/>
              <a:buChar char="n"/>
              <a:defRPr sz="2800">
                <a:solidFill>
                  <a:schemeClr val="tx1"/>
                </a:solidFill>
                <a:latin typeface="Arial" panose="020B0604020202020204" pitchFamily="34" charset="0"/>
              </a:defRPr>
            </a:lvl1pPr>
            <a:lvl2pPr marL="742950" indent="-285750">
              <a:buClr>
                <a:srgbClr val="930042"/>
              </a:buClr>
              <a:buSzPct val="40000"/>
              <a:buFont typeface="Wingdings" panose="05000000000000000000" pitchFamily="2" charset="2"/>
              <a:buChar char="p"/>
              <a:defRPr sz="2600">
                <a:solidFill>
                  <a:schemeClr val="tx1"/>
                </a:solidFill>
                <a:latin typeface="Arial" panose="020B0604020202020204" pitchFamily="34" charset="0"/>
              </a:defRPr>
            </a:lvl2pPr>
            <a:lvl3pPr marL="1143000" indent="-228600">
              <a:buClr>
                <a:srgbClr val="930042"/>
              </a:buClr>
              <a:buSzPct val="50000"/>
              <a:buFont typeface="Wingdings" panose="05000000000000000000" pitchFamily="2" charset="2"/>
              <a:buChar char="£"/>
              <a:defRPr sz="2400">
                <a:solidFill>
                  <a:schemeClr val="tx1"/>
                </a:solidFill>
                <a:latin typeface="Arial" panose="020B0604020202020204" pitchFamily="34" charset="0"/>
              </a:defRPr>
            </a:lvl3pPr>
            <a:lvl4pPr marL="1600200" indent="-228600">
              <a:buClr>
                <a:srgbClr val="930042"/>
              </a:buClr>
              <a:buSzPct val="50000"/>
              <a:buFont typeface="Wingdings" panose="05000000000000000000" pitchFamily="2" charset="2"/>
              <a:buChar char="l"/>
              <a:defRPr sz="2200">
                <a:solidFill>
                  <a:schemeClr val="tx1"/>
                </a:solidFill>
                <a:latin typeface="Arial" panose="020B0604020202020204" pitchFamily="34" charset="0"/>
              </a:defRPr>
            </a:lvl4pPr>
            <a:lvl5pPr marL="2057400" indent="-228600">
              <a:buClr>
                <a:srgbClr val="930042"/>
              </a:buClr>
              <a:buSzPct val="4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20000"/>
              </a:spcBef>
              <a:buClrTx/>
              <a:buSzTx/>
              <a:buFontTx/>
              <a:buNone/>
            </a:pPr>
            <a:endParaRPr lang="et-EE" altLang="en-US" sz="2400">
              <a:latin typeface="Times New Roman" panose="02020603050405020304" pitchFamily="18" charset="0"/>
            </a:endParaRPr>
          </a:p>
        </p:txBody>
      </p:sp>
      <p:graphicFrame>
        <p:nvGraphicFramePr>
          <p:cNvPr id="35844" name="Object 2"/>
          <p:cNvGraphicFramePr>
            <a:graphicFrameLocks noGrp="1" noChangeAspect="1"/>
          </p:cNvGraphicFramePr>
          <p:nvPr>
            <p:ph idx="1"/>
            <p:extLst>
              <p:ext uri="{D42A27DB-BD31-4B8C-83A1-F6EECF244321}">
                <p14:modId xmlns:p14="http://schemas.microsoft.com/office/powerpoint/2010/main" val="298198476"/>
              </p:ext>
            </p:extLst>
          </p:nvPr>
        </p:nvGraphicFramePr>
        <p:xfrm>
          <a:off x="35496" y="1700808"/>
          <a:ext cx="7308051" cy="5157192"/>
        </p:xfrm>
        <a:graphic>
          <a:graphicData uri="http://schemas.openxmlformats.org/presentationml/2006/ole">
            <mc:AlternateContent xmlns:mc="http://schemas.openxmlformats.org/markup-compatibility/2006">
              <mc:Choice xmlns:v="urn:schemas-microsoft-com:vml" Requires="v">
                <p:oleObj spid="_x0000_s1041" name="Bitmap Image" r:id="rId3" imgW="6668431" imgH="4704762" progId="Paint.Picture">
                  <p:embed/>
                </p:oleObj>
              </mc:Choice>
              <mc:Fallback>
                <p:oleObj name="Bitmap Image" r:id="rId3" imgW="6668431" imgH="4704762"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1700808"/>
                        <a:ext cx="7308051" cy="5157192"/>
                      </a:xfrm>
                      <a:prstGeom prst="rect">
                        <a:avLst/>
                      </a:prstGeom>
                      <a:noFill/>
                      <a:ln>
                        <a:noFill/>
                      </a:ln>
                    </p:spPr>
                  </p:pic>
                </p:oleObj>
              </mc:Fallback>
            </mc:AlternateContent>
          </a:graphicData>
        </a:graphic>
      </p:graphicFrame>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6" name="Rectangle 5"/>
          <p:cNvSpPr/>
          <p:nvPr/>
        </p:nvSpPr>
        <p:spPr>
          <a:xfrm>
            <a:off x="6156850" y="539388"/>
            <a:ext cx="2159566"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Mugavuse klassid</a:t>
            </a:r>
            <a:endParaRPr lang="en-US" dirty="0">
              <a:solidFill>
                <a:schemeClr val="bg1"/>
              </a:solidFill>
            </a:endParaRPr>
          </a:p>
        </p:txBody>
      </p:sp>
    </p:spTree>
    <p:extLst>
      <p:ext uri="{BB962C8B-B14F-4D97-AF65-F5344CB8AC3E}">
        <p14:creationId xmlns:p14="http://schemas.microsoft.com/office/powerpoint/2010/main" val="101904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1" name="Sisu kohatäide 2"/>
          <p:cNvSpPr>
            <a:spLocks noGrp="1"/>
          </p:cNvSpPr>
          <p:nvPr>
            <p:ph idx="1"/>
          </p:nvPr>
        </p:nvSpPr>
        <p:spPr>
          <a:xfrm>
            <a:off x="468313" y="836613"/>
            <a:ext cx="8153400" cy="3810000"/>
          </a:xfrm>
        </p:spPr>
        <p:txBody>
          <a:bodyPr/>
          <a:lstStyle/>
          <a:p>
            <a:pPr eaLnBrk="1" hangingPunct="1">
              <a:buFont typeface="Wingdings" panose="05000000000000000000" pitchFamily="2" charset="2"/>
              <a:buNone/>
            </a:pPr>
            <a:r>
              <a:rPr lang="et-EE" altLang="en-US" sz="2000" smtClean="0"/>
              <a:t>	</a:t>
            </a:r>
          </a:p>
        </p:txBody>
      </p:sp>
      <p:pic>
        <p:nvPicPr>
          <p:cNvPr id="4813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848295"/>
            <a:ext cx="7865368" cy="1854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156850" y="539388"/>
            <a:ext cx="2159566"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Mugavuse klassid</a:t>
            </a:r>
            <a:endParaRPr lang="en-US" dirty="0">
              <a:solidFill>
                <a:schemeClr val="bg1"/>
              </a:solidFill>
            </a:endParaRPr>
          </a:p>
        </p:txBody>
      </p:sp>
    </p:spTree>
    <p:extLst>
      <p:ext uri="{BB962C8B-B14F-4D97-AF65-F5344CB8AC3E}">
        <p14:creationId xmlns:p14="http://schemas.microsoft.com/office/powerpoint/2010/main" val="610914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59632" y="1988840"/>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Sisekliima nõuded. Üldandmed.</a:t>
            </a:r>
            <a:endParaRPr lang="en-US" sz="2700" dirty="0">
              <a:solidFill>
                <a:schemeClr val="bg1"/>
              </a:solidFill>
            </a:endParaRPr>
          </a:p>
        </p:txBody>
      </p:sp>
      <p:sp>
        <p:nvSpPr>
          <p:cNvPr id="5" name="Rectangle 4"/>
          <p:cNvSpPr/>
          <p:nvPr/>
        </p:nvSpPr>
        <p:spPr>
          <a:xfrm>
            <a:off x="1259632" y="2570421"/>
            <a:ext cx="7881833" cy="523220"/>
          </a:xfrm>
          <a:prstGeom prst="rect">
            <a:avLst/>
          </a:prstGeom>
          <a:solidFill>
            <a:schemeClr val="tx1"/>
          </a:solidFill>
        </p:spPr>
        <p:txBody>
          <a:bodyPr wrap="square">
            <a:spAutoFit/>
          </a:bodyPr>
          <a:lstStyle/>
          <a:p>
            <a:pPr algn="r"/>
            <a:r>
              <a:rPr lang="et-EE" sz="2800" b="1" dirty="0">
                <a:solidFill>
                  <a:schemeClr val="bg1"/>
                </a:solidFill>
                <a:cs typeface="Arial" panose="020B0604020202020204" pitchFamily="34" charset="0"/>
              </a:rPr>
              <a:t>Mugavuse klassid</a:t>
            </a:r>
            <a:endParaRPr lang="en-US" sz="2800" dirty="0">
              <a:solidFill>
                <a:schemeClr val="bg1"/>
              </a:solidFill>
            </a:endParaRPr>
          </a:p>
        </p:txBody>
      </p:sp>
      <p:sp>
        <p:nvSpPr>
          <p:cNvPr id="6" name="Rectangle 5"/>
          <p:cNvSpPr/>
          <p:nvPr/>
        </p:nvSpPr>
        <p:spPr>
          <a:xfrm>
            <a:off x="1259631" y="3146485"/>
            <a:ext cx="7881833" cy="507831"/>
          </a:xfrm>
          <a:prstGeom prst="rect">
            <a:avLst/>
          </a:prstGeom>
          <a:solidFill>
            <a:srgbClr val="AC0000"/>
          </a:solidFill>
        </p:spPr>
        <p:txBody>
          <a:bodyPr wrap="square">
            <a:spAutoFit/>
          </a:bodyPr>
          <a:lstStyle/>
          <a:p>
            <a:pPr algn="r"/>
            <a:r>
              <a:rPr lang="et-EE" sz="2700" b="1" dirty="0" smtClean="0">
                <a:solidFill>
                  <a:schemeClr val="bg1"/>
                </a:solidFill>
                <a:cs typeface="Arial" panose="020B0604020202020204" pitchFamily="34" charset="0"/>
              </a:rPr>
              <a:t>Temperatuur</a:t>
            </a:r>
            <a:endParaRPr lang="en-US" sz="2700" dirty="0">
              <a:solidFill>
                <a:schemeClr val="bg1"/>
              </a:solidFill>
            </a:endParaRPr>
          </a:p>
        </p:txBody>
      </p:sp>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Sisukord</a:t>
            </a:r>
            <a:endParaRPr lang="en-GB" altLang="en-US" sz="2700" dirty="0" smtClean="0">
              <a:latin typeface="Arial" panose="020B0604020202020204" pitchFamily="34" charset="0"/>
              <a:cs typeface="Arial" panose="020B0604020202020204" pitchFamily="34" charset="0"/>
            </a:endParaRPr>
          </a:p>
        </p:txBody>
      </p:sp>
      <p:sp>
        <p:nvSpPr>
          <p:cNvPr id="8" name="Rectangle 7"/>
          <p:cNvSpPr/>
          <p:nvPr/>
        </p:nvSpPr>
        <p:spPr>
          <a:xfrm>
            <a:off x="1259632" y="3726324"/>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Ventilatsioon</a:t>
            </a:r>
            <a:endParaRPr lang="en-US" sz="2700" dirty="0">
              <a:solidFill>
                <a:schemeClr val="bg1"/>
              </a:solidFill>
            </a:endParaRPr>
          </a:p>
        </p:txBody>
      </p:sp>
    </p:spTree>
    <p:extLst>
      <p:ext uri="{BB962C8B-B14F-4D97-AF65-F5344CB8AC3E}">
        <p14:creationId xmlns:p14="http://schemas.microsoft.com/office/powerpoint/2010/main" val="727206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rgbClr val="930042"/>
              </a:buClr>
              <a:buSzPct val="50000"/>
              <a:buFont typeface="Wingdings" panose="05000000000000000000" pitchFamily="2" charset="2"/>
              <a:buChar char="n"/>
              <a:defRPr sz="2800">
                <a:solidFill>
                  <a:schemeClr val="tx1"/>
                </a:solidFill>
                <a:latin typeface="Arial" panose="020B0604020202020204" pitchFamily="34" charset="0"/>
              </a:defRPr>
            </a:lvl1pPr>
            <a:lvl2pPr marL="742950" indent="-285750">
              <a:buClr>
                <a:srgbClr val="930042"/>
              </a:buClr>
              <a:buSzPct val="40000"/>
              <a:buFont typeface="Wingdings" panose="05000000000000000000" pitchFamily="2" charset="2"/>
              <a:buChar char="p"/>
              <a:defRPr sz="2600">
                <a:solidFill>
                  <a:schemeClr val="tx1"/>
                </a:solidFill>
                <a:latin typeface="Arial" panose="020B0604020202020204" pitchFamily="34" charset="0"/>
              </a:defRPr>
            </a:lvl2pPr>
            <a:lvl3pPr marL="1143000" indent="-228600">
              <a:buClr>
                <a:srgbClr val="930042"/>
              </a:buClr>
              <a:buSzPct val="50000"/>
              <a:buFont typeface="Wingdings" panose="05000000000000000000" pitchFamily="2" charset="2"/>
              <a:buChar char="£"/>
              <a:defRPr sz="2400">
                <a:solidFill>
                  <a:schemeClr val="tx1"/>
                </a:solidFill>
                <a:latin typeface="Arial" panose="020B0604020202020204" pitchFamily="34" charset="0"/>
              </a:defRPr>
            </a:lvl3pPr>
            <a:lvl4pPr marL="1600200" indent="-228600">
              <a:buClr>
                <a:srgbClr val="930042"/>
              </a:buClr>
              <a:buSzPct val="50000"/>
              <a:buFont typeface="Wingdings" panose="05000000000000000000" pitchFamily="2" charset="2"/>
              <a:buChar char="l"/>
              <a:defRPr sz="2200">
                <a:solidFill>
                  <a:schemeClr val="tx1"/>
                </a:solidFill>
                <a:latin typeface="Arial" panose="020B0604020202020204" pitchFamily="34" charset="0"/>
              </a:defRPr>
            </a:lvl4pPr>
            <a:lvl5pPr marL="2057400" indent="-228600">
              <a:buClr>
                <a:srgbClr val="930042"/>
              </a:buClr>
              <a:buSzPct val="4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20000"/>
              </a:spcBef>
              <a:buClrTx/>
              <a:buSzTx/>
              <a:buFontTx/>
              <a:buNone/>
            </a:pPr>
            <a:endParaRPr lang="et-EE" altLang="en-US" sz="2400">
              <a:latin typeface="Times New Roman" panose="02020603050405020304" pitchFamily="18" charset="0"/>
            </a:endParaRPr>
          </a:p>
        </p:txBody>
      </p:sp>
      <p:sp>
        <p:nvSpPr>
          <p:cNvPr id="36868" name="Sisu kohatäide 4"/>
          <p:cNvSpPr>
            <a:spLocks noGrp="1"/>
          </p:cNvSpPr>
          <p:nvPr>
            <p:ph idx="1"/>
          </p:nvPr>
        </p:nvSpPr>
        <p:spPr>
          <a:xfrm>
            <a:off x="1242367" y="627112"/>
            <a:ext cx="7506097"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Elamute, büroode, konverentsiruumide, klassiruumide ja auditooriumide ruumiõhu temperatuuri baasväärtuseks talvel on võetud +22,0 </a:t>
            </a:r>
            <a:r>
              <a:rPr lang="et-EE" altLang="en-US" sz="2400" baseline="30000" dirty="0" err="1" smtClean="0">
                <a:latin typeface="Arial" panose="020B0604020202020204" pitchFamily="34" charset="0"/>
                <a:cs typeface="Arial" panose="020B0604020202020204" pitchFamily="34" charset="0"/>
              </a:rPr>
              <a:t>o</a:t>
            </a:r>
            <a:r>
              <a:rPr lang="et-EE" altLang="en-US" sz="2400" dirty="0" err="1" smtClean="0">
                <a:latin typeface="Arial" panose="020B0604020202020204" pitchFamily="34" charset="0"/>
                <a:cs typeface="Arial" panose="020B0604020202020204" pitchFamily="34" charset="0"/>
              </a:rPr>
              <a:t>C</a:t>
            </a:r>
            <a:r>
              <a:rPr lang="et-EE" altLang="en-US" sz="2400" dirty="0" smtClean="0">
                <a:latin typeface="Arial" panose="020B0604020202020204" pitchFamily="34" charset="0"/>
                <a:cs typeface="Arial" panose="020B0604020202020204" pitchFamily="34" charset="0"/>
              </a:rPr>
              <a:t>,</a:t>
            </a:r>
            <a:r>
              <a:rPr lang="et-EE" altLang="en-US" sz="2400" dirty="0">
                <a:latin typeface="Arial" panose="020B0604020202020204" pitchFamily="34" charset="0"/>
                <a:cs typeface="Arial" panose="020B0604020202020204" pitchFamily="34" charset="0"/>
              </a:rPr>
              <a:t> </a:t>
            </a: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endParaRPr lang="et-EE" altLang="en-US" sz="2400" b="1" i="1" dirty="0">
              <a:solidFill>
                <a:srgbClr val="AC0000"/>
              </a:solidFill>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b="1" i="1" dirty="0" smtClean="0">
                <a:solidFill>
                  <a:srgbClr val="AC0000"/>
                </a:solidFill>
                <a:latin typeface="Arial" panose="020B0604020202020204" pitchFamily="34" charset="0"/>
                <a:cs typeface="Arial" panose="020B0604020202020204" pitchFamily="34" charset="0"/>
              </a:rPr>
              <a:t>lubatav tolerants on kas </a:t>
            </a:r>
            <a:r>
              <a:rPr lang="et-EE" altLang="en-US" sz="2400" b="1" i="1" dirty="0" smtClean="0">
                <a:solidFill>
                  <a:srgbClr val="AC0000"/>
                </a:solidFill>
                <a:latin typeface="Arial" panose="020B0604020202020204" pitchFamily="34" charset="0"/>
                <a:cs typeface="Arial" panose="020B0604020202020204" pitchFamily="34" charset="0"/>
                <a:sym typeface="Symbol" panose="05050102010706020507" pitchFamily="18" charset="2"/>
              </a:rPr>
              <a:t></a:t>
            </a:r>
            <a:r>
              <a:rPr lang="et-EE" altLang="en-US" sz="2400" b="1" i="1" dirty="0" smtClean="0">
                <a:solidFill>
                  <a:srgbClr val="AC0000"/>
                </a:solidFill>
                <a:latin typeface="Arial" panose="020B0604020202020204" pitchFamily="34" charset="0"/>
                <a:cs typeface="Arial" panose="020B0604020202020204" pitchFamily="34" charset="0"/>
              </a:rPr>
              <a:t>1, </a:t>
            </a:r>
            <a:r>
              <a:rPr lang="et-EE" altLang="en-US" sz="2400" b="1" i="1" dirty="0" smtClean="0">
                <a:solidFill>
                  <a:srgbClr val="AC0000"/>
                </a:solidFill>
                <a:latin typeface="Arial" panose="020B0604020202020204" pitchFamily="34" charset="0"/>
                <a:cs typeface="Arial" panose="020B0604020202020204" pitchFamily="34" charset="0"/>
                <a:sym typeface="Symbol" panose="05050102010706020507" pitchFamily="18" charset="2"/>
              </a:rPr>
              <a:t></a:t>
            </a:r>
            <a:r>
              <a:rPr lang="et-EE" altLang="en-US" sz="2400" b="1" i="1" dirty="0" smtClean="0">
                <a:solidFill>
                  <a:srgbClr val="AC0000"/>
                </a:solidFill>
                <a:latin typeface="Arial" panose="020B0604020202020204" pitchFamily="34" charset="0"/>
                <a:cs typeface="Arial" panose="020B0604020202020204" pitchFamily="34" charset="0"/>
              </a:rPr>
              <a:t>2 või  </a:t>
            </a:r>
            <a:r>
              <a:rPr lang="et-EE" altLang="en-US" sz="2400" b="1" i="1" dirty="0" smtClean="0">
                <a:solidFill>
                  <a:srgbClr val="AC0000"/>
                </a:solidFill>
                <a:latin typeface="Arial" panose="020B0604020202020204" pitchFamily="34" charset="0"/>
                <a:cs typeface="Arial" panose="020B0604020202020204" pitchFamily="34" charset="0"/>
                <a:sym typeface="Symbol" panose="05050102010706020507" pitchFamily="18" charset="2"/>
              </a:rPr>
              <a:t></a:t>
            </a:r>
            <a:r>
              <a:rPr lang="et-EE" altLang="en-US" sz="2400" b="1" i="1" dirty="0" smtClean="0">
                <a:solidFill>
                  <a:srgbClr val="AC0000"/>
                </a:solidFill>
                <a:latin typeface="Arial" panose="020B0604020202020204" pitchFamily="34" charset="0"/>
                <a:cs typeface="Arial" panose="020B0604020202020204" pitchFamily="34" charset="0"/>
              </a:rPr>
              <a:t>3 </a:t>
            </a:r>
            <a:r>
              <a:rPr lang="et-EE" altLang="en-US" sz="2400" b="1" i="1" baseline="30000" dirty="0" err="1" smtClean="0">
                <a:solidFill>
                  <a:srgbClr val="AC0000"/>
                </a:solidFill>
                <a:latin typeface="Arial" panose="020B0604020202020204" pitchFamily="34" charset="0"/>
                <a:cs typeface="Arial" panose="020B0604020202020204" pitchFamily="34" charset="0"/>
              </a:rPr>
              <a:t>o</a:t>
            </a:r>
            <a:r>
              <a:rPr lang="et-EE" altLang="en-US" sz="2400" b="1" i="1" dirty="0" err="1" smtClean="0">
                <a:solidFill>
                  <a:srgbClr val="AC0000"/>
                </a:solidFill>
                <a:latin typeface="Arial" panose="020B0604020202020204" pitchFamily="34" charset="0"/>
                <a:cs typeface="Arial" panose="020B0604020202020204" pitchFamily="34" charset="0"/>
              </a:rPr>
              <a:t>C</a:t>
            </a:r>
            <a:r>
              <a:rPr lang="et-EE" altLang="en-US" sz="2400" b="1" i="1" dirty="0" smtClean="0">
                <a:solidFill>
                  <a:srgbClr val="AC0000"/>
                </a:solidFill>
                <a:latin typeface="Arial" panose="020B0604020202020204" pitchFamily="34" charset="0"/>
                <a:cs typeface="Arial" panose="020B0604020202020204" pitchFamily="34" charset="0"/>
              </a:rPr>
              <a:t> vastavalt soojusliku mugavuse klassidele A, B ja C.</a:t>
            </a:r>
          </a:p>
        </p:txBody>
      </p:sp>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738227" y="539388"/>
            <a:ext cx="1578189"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Temperatuur</a:t>
            </a:r>
            <a:endParaRPr lang="en-US" dirty="0">
              <a:solidFill>
                <a:schemeClr val="bg1"/>
              </a:solidFill>
            </a:endParaRPr>
          </a:p>
        </p:txBody>
      </p:sp>
    </p:spTree>
    <p:extLst>
      <p:ext uri="{BB962C8B-B14F-4D97-AF65-F5344CB8AC3E}">
        <p14:creationId xmlns:p14="http://schemas.microsoft.com/office/powerpoint/2010/main" val="1304122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Sisu kohatäide 2"/>
          <p:cNvSpPr>
            <a:spLocks noGrp="1"/>
          </p:cNvSpPr>
          <p:nvPr>
            <p:ph idx="1"/>
          </p:nvPr>
        </p:nvSpPr>
        <p:spPr>
          <a:xfrm>
            <a:off x="1547663" y="1131168"/>
            <a:ext cx="7074049" cy="3810000"/>
          </a:xfrm>
        </p:spPr>
        <p:txBody>
          <a:bodyPr/>
          <a:lstStyle/>
          <a:p>
            <a:pPr eaLnBrk="1" hangingPunct="1">
              <a:buFont typeface="Wingdings" panose="05000000000000000000" pitchFamily="2" charset="2"/>
              <a:buNone/>
            </a:pPr>
            <a:r>
              <a:rPr lang="et-EE" altLang="en-US" sz="2400" dirty="0" smtClean="0"/>
              <a:t>	Ruumide soojusliku mugavuse indeks </a:t>
            </a:r>
            <a:r>
              <a:rPr lang="et-EE" altLang="en-US" sz="2400" b="1" dirty="0" smtClean="0">
                <a:solidFill>
                  <a:srgbClr val="C00000"/>
                </a:solidFill>
              </a:rPr>
              <a:t>PMV </a:t>
            </a:r>
            <a:r>
              <a:rPr lang="et-EE" altLang="en-US" sz="2400" dirty="0" smtClean="0"/>
              <a:t>on defineeritud soojusliku mugavuse tunnetuse alusel järgnevana: </a:t>
            </a:r>
            <a:endParaRPr lang="et-EE" altLang="en-US" sz="2400" b="1" dirty="0" smtClean="0"/>
          </a:p>
          <a:p>
            <a:pPr eaLnBrk="1" hangingPunct="1">
              <a:buFont typeface="Wingdings" panose="05000000000000000000" pitchFamily="2" charset="2"/>
              <a:buNone/>
            </a:pPr>
            <a:r>
              <a:rPr lang="et-EE" altLang="en-US" sz="2400" dirty="0" smtClean="0"/>
              <a:t> </a:t>
            </a:r>
          </a:p>
          <a:p>
            <a:pPr eaLnBrk="1" hangingPunct="1"/>
            <a:r>
              <a:rPr lang="et-EE" altLang="en-US" sz="2400" dirty="0" smtClean="0"/>
              <a:t>kuum 		+3</a:t>
            </a:r>
          </a:p>
          <a:p>
            <a:pPr eaLnBrk="1" hangingPunct="1"/>
            <a:r>
              <a:rPr lang="et-EE" altLang="en-US" sz="2400" dirty="0" smtClean="0"/>
              <a:t>soe			+2</a:t>
            </a:r>
          </a:p>
          <a:p>
            <a:pPr eaLnBrk="1" hangingPunct="1"/>
            <a:r>
              <a:rPr lang="et-EE" altLang="en-US" sz="2400" dirty="0" smtClean="0"/>
              <a:t>kergelt soe	+1</a:t>
            </a:r>
          </a:p>
          <a:p>
            <a:pPr eaLnBrk="1" hangingPunct="1"/>
            <a:r>
              <a:rPr lang="et-EE" altLang="en-US" sz="2400" dirty="0" smtClean="0"/>
              <a:t>neutraalne 	0</a:t>
            </a:r>
          </a:p>
          <a:p>
            <a:pPr eaLnBrk="1" hangingPunct="1"/>
            <a:r>
              <a:rPr lang="et-EE" altLang="en-US" sz="2400" dirty="0" smtClean="0"/>
              <a:t>kergelt jahe	-1</a:t>
            </a:r>
          </a:p>
          <a:p>
            <a:pPr eaLnBrk="1" hangingPunct="1"/>
            <a:r>
              <a:rPr lang="et-EE" altLang="en-US" sz="2400" dirty="0" smtClean="0"/>
              <a:t>jahe		-2</a:t>
            </a:r>
          </a:p>
          <a:p>
            <a:pPr eaLnBrk="1" hangingPunct="1"/>
            <a:r>
              <a:rPr lang="et-EE" altLang="en-US" sz="2400" dirty="0" smtClean="0"/>
              <a:t>külm		-3</a:t>
            </a:r>
          </a:p>
          <a:p>
            <a:pPr eaLnBrk="1" hangingPunct="1">
              <a:buFont typeface="Wingdings" panose="05000000000000000000" pitchFamily="2" charset="2"/>
              <a:buNone/>
            </a:pPr>
            <a:endParaRPr lang="et-EE" altLang="en-US" sz="2400" dirty="0" smtClean="0"/>
          </a:p>
        </p:txBody>
      </p:sp>
      <p:sp>
        <p:nvSpPr>
          <p:cNvPr id="4"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738227" y="539388"/>
            <a:ext cx="1578189"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Temperatuur</a:t>
            </a:r>
            <a:endParaRPr lang="en-US" dirty="0">
              <a:solidFill>
                <a:schemeClr val="bg1"/>
              </a:solidFill>
            </a:endParaRPr>
          </a:p>
        </p:txBody>
      </p:sp>
    </p:spTree>
    <p:extLst>
      <p:ext uri="{BB962C8B-B14F-4D97-AF65-F5344CB8AC3E}">
        <p14:creationId xmlns:p14="http://schemas.microsoft.com/office/powerpoint/2010/main" val="2315395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Pealkiri 1"/>
          <p:cNvSpPr>
            <a:spLocks noGrp="1"/>
          </p:cNvSpPr>
          <p:nvPr>
            <p:ph type="title"/>
          </p:nvPr>
        </p:nvSpPr>
        <p:spPr>
          <a:xfrm>
            <a:off x="1259632" y="1070665"/>
            <a:ext cx="7776864" cy="1782271"/>
          </a:xfrm>
        </p:spPr>
        <p:txBody>
          <a:bodyPr/>
          <a:lstStyle/>
          <a:p>
            <a:pPr eaLnBrk="1" hangingPunct="1"/>
            <a:r>
              <a:rPr lang="et-EE" altLang="en-US" sz="2000" dirty="0" smtClean="0">
                <a:latin typeface="Arial" panose="020B0604020202020204" pitchFamily="34" charset="0"/>
                <a:cs typeface="Arial" panose="020B0604020202020204" pitchFamily="34" charset="0"/>
              </a:rPr>
              <a:t/>
            </a:r>
            <a:br>
              <a:rPr lang="et-EE" altLang="en-US" sz="2000" dirty="0" smtClean="0">
                <a:latin typeface="Arial" panose="020B0604020202020204" pitchFamily="34" charset="0"/>
                <a:cs typeface="Arial" panose="020B0604020202020204" pitchFamily="34" charset="0"/>
              </a:rPr>
            </a:br>
            <a:r>
              <a:rPr lang="et-EE" altLang="en-US" sz="2000" i="1" dirty="0" smtClean="0">
                <a:latin typeface="Arial" panose="020B0604020202020204" pitchFamily="34" charset="0"/>
                <a:cs typeface="Arial" panose="020B0604020202020204" pitchFamily="34" charset="0"/>
              </a:rPr>
              <a:t>Rahulolematute protsendi (</a:t>
            </a:r>
            <a:r>
              <a:rPr lang="et-EE" altLang="en-US" sz="2000" b="1" i="1" dirty="0" smtClean="0">
                <a:solidFill>
                  <a:srgbClr val="C00000"/>
                </a:solidFill>
                <a:latin typeface="Arial" panose="020B0604020202020204" pitchFamily="34" charset="0"/>
                <a:cs typeface="Arial" panose="020B0604020202020204" pitchFamily="34" charset="0"/>
              </a:rPr>
              <a:t>PPD indeksi</a:t>
            </a:r>
            <a:r>
              <a:rPr lang="et-EE" altLang="en-US" sz="2000" i="1" dirty="0" smtClean="0">
                <a:latin typeface="Arial" panose="020B0604020202020204" pitchFamily="34" charset="0"/>
                <a:cs typeface="Arial" panose="020B0604020202020204" pitchFamily="34" charset="0"/>
              </a:rPr>
              <a:t>) sõltuvus operatiivtemperatuurist köetavas ruumis (SCANVAC-i andmed). </a:t>
            </a:r>
            <a:r>
              <a:rPr lang="et-EE" altLang="en-US" sz="2000" i="1" dirty="0" err="1" smtClean="0">
                <a:latin typeface="Arial" panose="020B0604020202020204" pitchFamily="34" charset="0"/>
                <a:cs typeface="Arial" panose="020B0604020202020204" pitchFamily="34" charset="0"/>
              </a:rPr>
              <a:t>Clo</a:t>
            </a:r>
            <a:r>
              <a:rPr lang="et-EE" altLang="en-US" sz="2000" i="1" dirty="0" smtClean="0">
                <a:latin typeface="Arial" panose="020B0604020202020204" pitchFamily="34" charset="0"/>
                <a:cs typeface="Arial" panose="020B0604020202020204" pitchFamily="34" charset="0"/>
              </a:rPr>
              <a:t> on riietuse ühik, </a:t>
            </a:r>
            <a:r>
              <a:rPr lang="et-EE" altLang="en-US" sz="2000" i="1" dirty="0" err="1" smtClean="0">
                <a:latin typeface="Arial" panose="020B0604020202020204" pitchFamily="34" charset="0"/>
                <a:cs typeface="Arial" panose="020B0604020202020204" pitchFamily="34" charset="0"/>
              </a:rPr>
              <a:t>met</a:t>
            </a:r>
            <a:r>
              <a:rPr lang="et-EE" altLang="en-US" sz="2000" i="1" dirty="0" smtClean="0">
                <a:latin typeface="Arial" panose="020B0604020202020204" pitchFamily="34" charset="0"/>
                <a:cs typeface="Arial" panose="020B0604020202020204" pitchFamily="34" charset="0"/>
              </a:rPr>
              <a:t> on metabolismi (kehalise aktiivsuse) ühik, RH tähistab õhu suhtelist niiskust. </a:t>
            </a:r>
            <a:br>
              <a:rPr lang="et-EE" altLang="en-US" sz="2000" i="1" dirty="0" smtClean="0">
                <a:latin typeface="Arial" panose="020B0604020202020204" pitchFamily="34" charset="0"/>
                <a:cs typeface="Arial" panose="020B0604020202020204" pitchFamily="34" charset="0"/>
              </a:rPr>
            </a:br>
            <a:endParaRPr lang="et-EE" altLang="en-US" sz="2000" i="1" dirty="0" smtClean="0">
              <a:latin typeface="Arial" panose="020B0604020202020204" pitchFamily="34" charset="0"/>
              <a:cs typeface="Arial" panose="020B0604020202020204" pitchFamily="34" charset="0"/>
            </a:endParaRPr>
          </a:p>
        </p:txBody>
      </p:sp>
      <p:sp>
        <p:nvSpPr>
          <p:cNvPr id="3891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rgbClr val="930042"/>
              </a:buClr>
              <a:buSzPct val="50000"/>
              <a:buFont typeface="Wingdings" panose="05000000000000000000" pitchFamily="2" charset="2"/>
              <a:buChar char="n"/>
              <a:defRPr sz="2800">
                <a:solidFill>
                  <a:schemeClr val="tx1"/>
                </a:solidFill>
                <a:latin typeface="Arial" panose="020B0604020202020204" pitchFamily="34" charset="0"/>
              </a:defRPr>
            </a:lvl1pPr>
            <a:lvl2pPr marL="742950" indent="-285750">
              <a:buClr>
                <a:srgbClr val="930042"/>
              </a:buClr>
              <a:buSzPct val="40000"/>
              <a:buFont typeface="Wingdings" panose="05000000000000000000" pitchFamily="2" charset="2"/>
              <a:buChar char="p"/>
              <a:defRPr sz="2600">
                <a:solidFill>
                  <a:schemeClr val="tx1"/>
                </a:solidFill>
                <a:latin typeface="Arial" panose="020B0604020202020204" pitchFamily="34" charset="0"/>
              </a:defRPr>
            </a:lvl2pPr>
            <a:lvl3pPr marL="1143000" indent="-228600">
              <a:buClr>
                <a:srgbClr val="930042"/>
              </a:buClr>
              <a:buSzPct val="50000"/>
              <a:buFont typeface="Wingdings" panose="05000000000000000000" pitchFamily="2" charset="2"/>
              <a:buChar char="£"/>
              <a:defRPr sz="2400">
                <a:solidFill>
                  <a:schemeClr val="tx1"/>
                </a:solidFill>
                <a:latin typeface="Arial" panose="020B0604020202020204" pitchFamily="34" charset="0"/>
              </a:defRPr>
            </a:lvl3pPr>
            <a:lvl4pPr marL="1600200" indent="-228600">
              <a:buClr>
                <a:srgbClr val="930042"/>
              </a:buClr>
              <a:buSzPct val="50000"/>
              <a:buFont typeface="Wingdings" panose="05000000000000000000" pitchFamily="2" charset="2"/>
              <a:buChar char="l"/>
              <a:defRPr sz="2200">
                <a:solidFill>
                  <a:schemeClr val="tx1"/>
                </a:solidFill>
                <a:latin typeface="Arial" panose="020B0604020202020204" pitchFamily="34" charset="0"/>
              </a:defRPr>
            </a:lvl4pPr>
            <a:lvl5pPr marL="2057400" indent="-228600">
              <a:buClr>
                <a:srgbClr val="930042"/>
              </a:buClr>
              <a:buSzPct val="4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20000"/>
              </a:spcBef>
              <a:buClrTx/>
              <a:buSzTx/>
              <a:buFontTx/>
              <a:buNone/>
            </a:pPr>
            <a:endParaRPr lang="et-EE" altLang="en-US" sz="2400">
              <a:latin typeface="Times New Roman" panose="02020603050405020304" pitchFamily="18" charset="0"/>
            </a:endParaRPr>
          </a:p>
        </p:txBody>
      </p:sp>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6" name="Rectangle 5"/>
          <p:cNvSpPr/>
          <p:nvPr/>
        </p:nvSpPr>
        <p:spPr>
          <a:xfrm>
            <a:off x="6738227" y="539388"/>
            <a:ext cx="1578189"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Temperatuur</a:t>
            </a:r>
            <a:endParaRPr lang="en-US" dirty="0">
              <a:solidFill>
                <a:schemeClr val="bg1"/>
              </a:solidFill>
            </a:endParaRPr>
          </a:p>
        </p:txBody>
      </p:sp>
      <p:pic>
        <p:nvPicPr>
          <p:cNvPr id="2" name="Picture 1"/>
          <p:cNvPicPr>
            <a:picLocks noChangeAspect="1"/>
          </p:cNvPicPr>
          <p:nvPr/>
        </p:nvPicPr>
        <p:blipFill>
          <a:blip r:embed="rId2"/>
          <a:stretch>
            <a:fillRect/>
          </a:stretch>
        </p:blipFill>
        <p:spPr>
          <a:xfrm>
            <a:off x="1640457" y="3068960"/>
            <a:ext cx="6457950" cy="3505200"/>
          </a:xfrm>
          <a:prstGeom prst="rect">
            <a:avLst/>
          </a:prstGeom>
        </p:spPr>
      </p:pic>
    </p:spTree>
    <p:extLst>
      <p:ext uri="{BB962C8B-B14F-4D97-AF65-F5344CB8AC3E}">
        <p14:creationId xmlns:p14="http://schemas.microsoft.com/office/powerpoint/2010/main" val="1181937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3" name="Sisu kohatäide 2"/>
          <p:cNvSpPr>
            <a:spLocks noGrp="1"/>
          </p:cNvSpPr>
          <p:nvPr>
            <p:ph idx="1"/>
          </p:nvPr>
        </p:nvSpPr>
        <p:spPr>
          <a:xfrm>
            <a:off x="1259631" y="1412875"/>
            <a:ext cx="7362081"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Vaadeldav problemaatika haakub ka tööruumide mikrokliimale esitatavate tervisekaitse normidega ja –eeskirjadega, kuna ka </a:t>
            </a:r>
            <a:r>
              <a:rPr lang="et-EE" altLang="en-US" sz="2400" b="1" i="1" dirty="0" smtClean="0">
                <a:solidFill>
                  <a:srgbClr val="C00000"/>
                </a:solidFill>
                <a:latin typeface="Arial" panose="020B0604020202020204" pitchFamily="34" charset="0"/>
                <a:cs typeface="Arial" panose="020B0604020202020204" pitchFamily="34" charset="0"/>
              </a:rPr>
              <a:t>tööruumide küte võib olla tagatud nii kaugkütte kui ka kohaliku kütteviisi baasil.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Normatiiv sätestab optimaalsed ja </a:t>
            </a:r>
            <a:r>
              <a:rPr lang="et-EE" altLang="en-US" sz="2400" b="1" dirty="0" smtClean="0">
                <a:latin typeface="Arial" panose="020B0604020202020204" pitchFamily="34" charset="0"/>
                <a:cs typeface="Arial" panose="020B0604020202020204" pitchFamily="34" charset="0"/>
              </a:rPr>
              <a:t>lubatavad temperatuurid töökohtadel </a:t>
            </a:r>
            <a:r>
              <a:rPr lang="et-EE" altLang="en-US" sz="2400" b="1" i="1" u="sng" dirty="0" smtClean="0">
                <a:latin typeface="Arial" panose="020B0604020202020204" pitchFamily="34" charset="0"/>
                <a:cs typeface="Arial" panose="020B0604020202020204" pitchFamily="34" charset="0"/>
              </a:rPr>
              <a:t>sõltuvana aastaajast</a:t>
            </a:r>
            <a:r>
              <a:rPr lang="et-EE" altLang="en-US" sz="2400" b="1" dirty="0" smtClean="0">
                <a:latin typeface="Arial" panose="020B0604020202020204" pitchFamily="34" charset="0"/>
                <a:cs typeface="Arial" panose="020B0604020202020204" pitchFamily="34" charset="0"/>
              </a:rPr>
              <a:t> ja </a:t>
            </a:r>
            <a:r>
              <a:rPr lang="et-EE" altLang="en-US" sz="2400" b="1" i="1" u="sng" dirty="0" smtClean="0">
                <a:latin typeface="Arial" panose="020B0604020202020204" pitchFamily="34" charset="0"/>
                <a:cs typeface="Arial" panose="020B0604020202020204" pitchFamily="34" charset="0"/>
              </a:rPr>
              <a:t>tööde kategooriast </a:t>
            </a:r>
            <a:r>
              <a:rPr lang="et-EE" altLang="en-US" sz="2400" b="1" dirty="0" smtClean="0">
                <a:latin typeface="Arial" panose="020B0604020202020204" pitchFamily="34" charset="0"/>
                <a:cs typeface="Arial" panose="020B0604020202020204" pitchFamily="34" charset="0"/>
              </a:rPr>
              <a:t>(kerge, keskmise raskusega ja raske).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738227" y="539388"/>
            <a:ext cx="1578189"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Temperatuur</a:t>
            </a:r>
            <a:endParaRPr lang="en-US" dirty="0">
              <a:solidFill>
                <a:schemeClr val="bg1"/>
              </a:solidFill>
            </a:endParaRPr>
          </a:p>
        </p:txBody>
      </p:sp>
    </p:spTree>
    <p:extLst>
      <p:ext uri="{BB962C8B-B14F-4D97-AF65-F5344CB8AC3E}">
        <p14:creationId xmlns:p14="http://schemas.microsoft.com/office/powerpoint/2010/main" val="1934362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Sisu kohatäide 2"/>
          <p:cNvSpPr>
            <a:spLocks noGrp="1"/>
          </p:cNvSpPr>
          <p:nvPr>
            <p:ph idx="1"/>
          </p:nvPr>
        </p:nvSpPr>
        <p:spPr>
          <a:xfrm>
            <a:off x="1043607" y="915144"/>
            <a:ext cx="7578105" cy="3810000"/>
          </a:xfrm>
        </p:spPr>
        <p:txBody>
          <a:bodyPr/>
          <a:lstStyle/>
          <a:p>
            <a:pPr eaLnBrk="1" hangingPunct="1">
              <a:buFont typeface="Wingdings" panose="05000000000000000000" pitchFamily="2" charset="2"/>
              <a:buNone/>
            </a:pPr>
            <a:r>
              <a:rPr lang="et-EE" altLang="en-US" sz="2000" dirty="0" smtClean="0"/>
              <a:t>	Optimaalsed temperatuurid köetavates tööruumides on antud vahemikuna, näit. </a:t>
            </a:r>
            <a:r>
              <a:rPr lang="et-EE" altLang="en-US" sz="2000" b="1" i="1" dirty="0" smtClean="0">
                <a:solidFill>
                  <a:srgbClr val="C00000"/>
                </a:solidFill>
              </a:rPr>
              <a:t>kerge </a:t>
            </a:r>
            <a:r>
              <a:rPr lang="et-EE" altLang="en-US" sz="2000" b="1" i="1" dirty="0" err="1" smtClean="0">
                <a:solidFill>
                  <a:srgbClr val="C00000"/>
                </a:solidFill>
              </a:rPr>
              <a:t>Ia</a:t>
            </a:r>
            <a:r>
              <a:rPr lang="et-EE" altLang="en-US" sz="2000" b="1" i="1" dirty="0" smtClean="0">
                <a:solidFill>
                  <a:srgbClr val="C00000"/>
                </a:solidFill>
              </a:rPr>
              <a:t> töökategooria </a:t>
            </a:r>
            <a:r>
              <a:rPr lang="et-EE" altLang="en-US" sz="2000" dirty="0" smtClean="0"/>
              <a:t>puhul on need antud vahemikuna 20 - 24 </a:t>
            </a:r>
            <a:r>
              <a:rPr lang="et-EE" altLang="en-US" sz="2000" baseline="30000" dirty="0" err="1" smtClean="0"/>
              <a:t>o</a:t>
            </a:r>
            <a:r>
              <a:rPr lang="et-EE" altLang="en-US" sz="2000" dirty="0" err="1" smtClean="0"/>
              <a:t>C</a:t>
            </a:r>
            <a:r>
              <a:rPr lang="et-EE" altLang="en-US" sz="2000" dirty="0" smtClean="0"/>
              <a:t>, samas on antud ka lubatav ülemine ja alumine piir – antud juhul on ülemiseks piiriks alalistel töökohtadel 25 </a:t>
            </a:r>
            <a:r>
              <a:rPr lang="et-EE" altLang="en-US" sz="2000" baseline="30000" dirty="0" err="1" smtClean="0"/>
              <a:t>o</a:t>
            </a:r>
            <a:r>
              <a:rPr lang="et-EE" altLang="en-US" sz="2000" dirty="0" err="1" smtClean="0"/>
              <a:t>C</a:t>
            </a:r>
            <a:r>
              <a:rPr lang="et-EE" altLang="en-US" sz="2000" dirty="0" smtClean="0"/>
              <a:t> ja alumiseks piiriks 19 </a:t>
            </a:r>
            <a:r>
              <a:rPr lang="et-EE" altLang="en-US" sz="2000" baseline="30000" dirty="0" err="1" smtClean="0"/>
              <a:t>o</a:t>
            </a:r>
            <a:r>
              <a:rPr lang="et-EE" altLang="en-US" sz="2000" dirty="0" err="1" smtClean="0"/>
              <a:t>C</a:t>
            </a:r>
            <a:r>
              <a:rPr lang="et-EE" altLang="en-US" sz="2000" dirty="0" smtClean="0"/>
              <a:t>. </a:t>
            </a:r>
          </a:p>
          <a:p>
            <a:pPr eaLnBrk="1" hangingPunct="1">
              <a:buFont typeface="Wingdings" panose="05000000000000000000" pitchFamily="2" charset="2"/>
              <a:buNone/>
            </a:pPr>
            <a:endParaRPr lang="et-EE" altLang="en-US" sz="2000" dirty="0" smtClean="0"/>
          </a:p>
          <a:p>
            <a:pPr eaLnBrk="1" hangingPunct="1">
              <a:buFont typeface="Wingdings" panose="05000000000000000000" pitchFamily="2" charset="2"/>
              <a:buNone/>
            </a:pPr>
            <a:r>
              <a:rPr lang="et-EE" altLang="en-US" sz="2000" dirty="0" smtClean="0"/>
              <a:t>	</a:t>
            </a:r>
            <a:r>
              <a:rPr lang="et-EE" altLang="en-US" sz="2000" i="1" dirty="0" smtClean="0"/>
              <a:t>Kasutatud terminoloogia järgi kuuluvad kategooriasse </a:t>
            </a:r>
            <a:r>
              <a:rPr lang="et-EE" altLang="en-US" sz="2000" i="1" dirty="0" err="1" smtClean="0"/>
              <a:t>Ia</a:t>
            </a:r>
            <a:r>
              <a:rPr lang="et-EE" altLang="en-US" sz="2000" i="1" dirty="0" smtClean="0"/>
              <a:t> tööd, mida tehakse istudes ja mis ei nõua füüsilist pingutust (näit. töö kontorites, büroodes ja teistes avaliku sektori hoonetes).</a:t>
            </a:r>
          </a:p>
          <a:p>
            <a:pPr eaLnBrk="1" hangingPunct="1">
              <a:buFont typeface="Wingdings" panose="05000000000000000000" pitchFamily="2" charset="2"/>
              <a:buNone/>
            </a:pPr>
            <a:endParaRPr lang="et-EE" altLang="en-US" sz="2000" i="1" dirty="0" smtClean="0"/>
          </a:p>
          <a:p>
            <a:pPr eaLnBrk="1" hangingPunct="1">
              <a:buFont typeface="Wingdings" panose="05000000000000000000" pitchFamily="2" charset="2"/>
              <a:buNone/>
            </a:pPr>
            <a:r>
              <a:rPr lang="et-EE" altLang="en-US" sz="2000" dirty="0" smtClean="0"/>
              <a:t>	</a:t>
            </a:r>
            <a:r>
              <a:rPr lang="et-EE" altLang="en-US" sz="2000" i="1" dirty="0" smtClean="0"/>
              <a:t>Suurema füüsilise koormusega töö korral on optimaalsete temperatuuride vahemik viidud allapoole, sõltuvana töö raskusastmest, samas ka nendel juhtudel lubatav alumine piirtemperatuur töökohtadel on ainult ühe või kahe kraadi võrra allpool optimaalse piirkonnana näidatud vähimast temperatuurist. </a:t>
            </a:r>
          </a:p>
          <a:p>
            <a:pPr eaLnBrk="1" hangingPunct="1">
              <a:buFont typeface="Wingdings" panose="05000000000000000000" pitchFamily="2" charset="2"/>
              <a:buNone/>
            </a:pPr>
            <a:endParaRPr lang="et-EE" altLang="en-US" sz="2000" dirty="0" smtClean="0"/>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738227" y="539388"/>
            <a:ext cx="1578189"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Temperatuur</a:t>
            </a:r>
            <a:endParaRPr lang="en-US" dirty="0">
              <a:solidFill>
                <a:schemeClr val="bg1"/>
              </a:solidFill>
            </a:endParaRPr>
          </a:p>
        </p:txBody>
      </p:sp>
    </p:spTree>
    <p:extLst>
      <p:ext uri="{BB962C8B-B14F-4D97-AF65-F5344CB8AC3E}">
        <p14:creationId xmlns:p14="http://schemas.microsoft.com/office/powerpoint/2010/main" val="2949987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59632" y="1988840"/>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Sisekliima nõuded. Üldandmed.</a:t>
            </a:r>
            <a:endParaRPr lang="en-US" sz="2700" dirty="0">
              <a:solidFill>
                <a:schemeClr val="bg1"/>
              </a:solidFill>
            </a:endParaRPr>
          </a:p>
        </p:txBody>
      </p:sp>
      <p:sp>
        <p:nvSpPr>
          <p:cNvPr id="5" name="Rectangle 4"/>
          <p:cNvSpPr/>
          <p:nvPr/>
        </p:nvSpPr>
        <p:spPr>
          <a:xfrm>
            <a:off x="1259632" y="2570421"/>
            <a:ext cx="7881833" cy="523220"/>
          </a:xfrm>
          <a:prstGeom prst="rect">
            <a:avLst/>
          </a:prstGeom>
          <a:solidFill>
            <a:schemeClr val="tx1"/>
          </a:solidFill>
        </p:spPr>
        <p:txBody>
          <a:bodyPr wrap="square">
            <a:spAutoFit/>
          </a:bodyPr>
          <a:lstStyle/>
          <a:p>
            <a:pPr algn="r"/>
            <a:r>
              <a:rPr lang="et-EE" sz="2800" b="1" dirty="0">
                <a:solidFill>
                  <a:schemeClr val="bg1"/>
                </a:solidFill>
                <a:cs typeface="Arial" panose="020B0604020202020204" pitchFamily="34" charset="0"/>
              </a:rPr>
              <a:t>Mugavuse klassid</a:t>
            </a:r>
            <a:endParaRPr lang="en-US" sz="2800" dirty="0">
              <a:solidFill>
                <a:schemeClr val="bg1"/>
              </a:solidFill>
            </a:endParaRPr>
          </a:p>
        </p:txBody>
      </p:sp>
      <p:sp>
        <p:nvSpPr>
          <p:cNvPr id="6" name="Rectangle 5"/>
          <p:cNvSpPr/>
          <p:nvPr/>
        </p:nvSpPr>
        <p:spPr>
          <a:xfrm>
            <a:off x="1259631" y="3146485"/>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Temperatuur</a:t>
            </a:r>
            <a:endParaRPr lang="en-US" sz="2700" dirty="0">
              <a:solidFill>
                <a:schemeClr val="bg1"/>
              </a:solidFill>
            </a:endParaRPr>
          </a:p>
        </p:txBody>
      </p:sp>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Sisukord</a:t>
            </a:r>
            <a:endParaRPr lang="en-GB" altLang="en-US" sz="2700" dirty="0" smtClean="0">
              <a:latin typeface="Arial" panose="020B0604020202020204" pitchFamily="34" charset="0"/>
              <a:cs typeface="Arial" panose="020B0604020202020204" pitchFamily="34" charset="0"/>
            </a:endParaRPr>
          </a:p>
        </p:txBody>
      </p:sp>
      <p:sp>
        <p:nvSpPr>
          <p:cNvPr id="8" name="Rectangle 7"/>
          <p:cNvSpPr/>
          <p:nvPr/>
        </p:nvSpPr>
        <p:spPr>
          <a:xfrm>
            <a:off x="1259632" y="3726324"/>
            <a:ext cx="7881833" cy="507831"/>
          </a:xfrm>
          <a:prstGeom prst="rect">
            <a:avLst/>
          </a:prstGeom>
          <a:solidFill>
            <a:srgbClr val="AC0000"/>
          </a:solidFill>
        </p:spPr>
        <p:txBody>
          <a:bodyPr wrap="square">
            <a:spAutoFit/>
          </a:bodyPr>
          <a:lstStyle/>
          <a:p>
            <a:pPr algn="r"/>
            <a:r>
              <a:rPr lang="et-EE" sz="2700" b="1" dirty="0" smtClean="0">
                <a:solidFill>
                  <a:schemeClr val="bg1"/>
                </a:solidFill>
                <a:cs typeface="Arial" panose="020B0604020202020204" pitchFamily="34" charset="0"/>
              </a:rPr>
              <a:t>Ventilatsioon</a:t>
            </a:r>
            <a:endParaRPr lang="en-US" sz="2700" dirty="0">
              <a:solidFill>
                <a:schemeClr val="bg1"/>
              </a:solidFill>
            </a:endParaRPr>
          </a:p>
        </p:txBody>
      </p:sp>
    </p:spTree>
    <p:extLst>
      <p:ext uri="{BB962C8B-B14F-4D97-AF65-F5344CB8AC3E}">
        <p14:creationId xmlns:p14="http://schemas.microsoft.com/office/powerpoint/2010/main" val="375941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59632" y="1988840"/>
            <a:ext cx="7881833" cy="507831"/>
          </a:xfrm>
          <a:prstGeom prst="rect">
            <a:avLst/>
          </a:prstGeom>
          <a:solidFill>
            <a:srgbClr val="AC0000"/>
          </a:solidFill>
        </p:spPr>
        <p:txBody>
          <a:bodyPr wrap="square">
            <a:spAutoFit/>
          </a:bodyPr>
          <a:lstStyle/>
          <a:p>
            <a:pPr algn="r"/>
            <a:r>
              <a:rPr lang="et-EE" sz="2700" b="1" dirty="0" smtClean="0">
                <a:solidFill>
                  <a:schemeClr val="bg1"/>
                </a:solidFill>
                <a:cs typeface="Arial" panose="020B0604020202020204" pitchFamily="34" charset="0"/>
              </a:rPr>
              <a:t>Sisekliima nõuded. Üldandmed.</a:t>
            </a:r>
            <a:endParaRPr lang="en-US" sz="2700" dirty="0">
              <a:solidFill>
                <a:schemeClr val="bg1"/>
              </a:solidFill>
            </a:endParaRPr>
          </a:p>
        </p:txBody>
      </p:sp>
      <p:sp>
        <p:nvSpPr>
          <p:cNvPr id="5" name="Rectangle 4"/>
          <p:cNvSpPr/>
          <p:nvPr/>
        </p:nvSpPr>
        <p:spPr>
          <a:xfrm>
            <a:off x="1259632" y="2570421"/>
            <a:ext cx="7881833" cy="523220"/>
          </a:xfrm>
          <a:prstGeom prst="rect">
            <a:avLst/>
          </a:prstGeom>
          <a:solidFill>
            <a:schemeClr val="tx1"/>
          </a:solidFill>
        </p:spPr>
        <p:txBody>
          <a:bodyPr wrap="square">
            <a:spAutoFit/>
          </a:bodyPr>
          <a:lstStyle/>
          <a:p>
            <a:pPr algn="r"/>
            <a:r>
              <a:rPr lang="et-EE" sz="2800" b="1" dirty="0">
                <a:solidFill>
                  <a:schemeClr val="bg1"/>
                </a:solidFill>
                <a:cs typeface="Arial" panose="020B0604020202020204" pitchFamily="34" charset="0"/>
              </a:rPr>
              <a:t>Mugavuse klassid</a:t>
            </a:r>
            <a:endParaRPr lang="en-US" sz="2800" dirty="0">
              <a:solidFill>
                <a:schemeClr val="bg1"/>
              </a:solidFill>
            </a:endParaRPr>
          </a:p>
        </p:txBody>
      </p:sp>
      <p:sp>
        <p:nvSpPr>
          <p:cNvPr id="6" name="Rectangle 5"/>
          <p:cNvSpPr/>
          <p:nvPr/>
        </p:nvSpPr>
        <p:spPr>
          <a:xfrm>
            <a:off x="1259631" y="3146485"/>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Temperatuur</a:t>
            </a:r>
            <a:endParaRPr lang="en-US" sz="2700" dirty="0">
              <a:solidFill>
                <a:schemeClr val="bg1"/>
              </a:solidFill>
            </a:endParaRPr>
          </a:p>
        </p:txBody>
      </p:sp>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Sisukord</a:t>
            </a:r>
            <a:endParaRPr lang="en-GB" altLang="en-US" sz="2700" dirty="0" smtClean="0">
              <a:latin typeface="Arial" panose="020B0604020202020204" pitchFamily="34" charset="0"/>
              <a:cs typeface="Arial" panose="020B0604020202020204" pitchFamily="34" charset="0"/>
            </a:endParaRPr>
          </a:p>
        </p:txBody>
      </p:sp>
      <p:sp>
        <p:nvSpPr>
          <p:cNvPr id="8" name="Rectangle 7"/>
          <p:cNvSpPr/>
          <p:nvPr/>
        </p:nvSpPr>
        <p:spPr>
          <a:xfrm>
            <a:off x="1259632" y="3726324"/>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Ventilatsioon</a:t>
            </a:r>
            <a:endParaRPr lang="en-US" sz="2700" dirty="0">
              <a:solidFill>
                <a:schemeClr val="bg1"/>
              </a:solidFill>
            </a:endParaRPr>
          </a:p>
        </p:txBody>
      </p:sp>
    </p:spTree>
    <p:extLst>
      <p:ext uri="{BB962C8B-B14F-4D97-AF65-F5344CB8AC3E}">
        <p14:creationId xmlns:p14="http://schemas.microsoft.com/office/powerpoint/2010/main" val="721465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buClr>
                <a:srgbClr val="930042"/>
              </a:buClr>
              <a:buSzPct val="50000"/>
              <a:buFont typeface="Wingdings" panose="05000000000000000000" pitchFamily="2" charset="2"/>
              <a:buChar char="n"/>
              <a:defRPr sz="2800">
                <a:solidFill>
                  <a:schemeClr val="tx1"/>
                </a:solidFill>
                <a:latin typeface="Arial" panose="020B0604020202020204" pitchFamily="34" charset="0"/>
              </a:defRPr>
            </a:lvl1pPr>
            <a:lvl2pPr marL="742950" indent="-285750">
              <a:buClr>
                <a:srgbClr val="930042"/>
              </a:buClr>
              <a:buSzPct val="40000"/>
              <a:buFont typeface="Wingdings" panose="05000000000000000000" pitchFamily="2" charset="2"/>
              <a:buChar char="p"/>
              <a:defRPr sz="2600">
                <a:solidFill>
                  <a:schemeClr val="tx1"/>
                </a:solidFill>
                <a:latin typeface="Arial" panose="020B0604020202020204" pitchFamily="34" charset="0"/>
              </a:defRPr>
            </a:lvl2pPr>
            <a:lvl3pPr marL="1143000" indent="-228600">
              <a:buClr>
                <a:srgbClr val="930042"/>
              </a:buClr>
              <a:buSzPct val="50000"/>
              <a:buFont typeface="Wingdings" panose="05000000000000000000" pitchFamily="2" charset="2"/>
              <a:buChar char="£"/>
              <a:defRPr sz="2400">
                <a:solidFill>
                  <a:schemeClr val="tx1"/>
                </a:solidFill>
                <a:latin typeface="Arial" panose="020B0604020202020204" pitchFamily="34" charset="0"/>
              </a:defRPr>
            </a:lvl3pPr>
            <a:lvl4pPr marL="1600200" indent="-228600">
              <a:buClr>
                <a:srgbClr val="930042"/>
              </a:buClr>
              <a:buSzPct val="50000"/>
              <a:buFont typeface="Wingdings" panose="05000000000000000000" pitchFamily="2" charset="2"/>
              <a:buChar char="l"/>
              <a:defRPr sz="2200">
                <a:solidFill>
                  <a:schemeClr val="tx1"/>
                </a:solidFill>
                <a:latin typeface="Arial" panose="020B0604020202020204" pitchFamily="34" charset="0"/>
              </a:defRPr>
            </a:lvl4pPr>
            <a:lvl5pPr marL="2057400" indent="-228600">
              <a:buClr>
                <a:srgbClr val="930042"/>
              </a:buClr>
              <a:buSzPct val="4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rgbClr val="930042"/>
              </a:buClr>
              <a:buSzPct val="4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20000"/>
              </a:spcBef>
              <a:buClrTx/>
              <a:buSzTx/>
              <a:buFontTx/>
              <a:buNone/>
            </a:pPr>
            <a:endParaRPr lang="et-EE" altLang="en-US" sz="2400">
              <a:latin typeface="Times New Roman" panose="02020603050405020304" pitchFamily="18" charset="0"/>
            </a:endParaRPr>
          </a:p>
        </p:txBody>
      </p:sp>
      <p:sp>
        <p:nvSpPr>
          <p:cNvPr id="37892" name="Sisu kohatäide 4"/>
          <p:cNvSpPr>
            <a:spLocks noGrp="1"/>
          </p:cNvSpPr>
          <p:nvPr>
            <p:ph idx="1"/>
          </p:nvPr>
        </p:nvSpPr>
        <p:spPr>
          <a:xfrm>
            <a:off x="1043607" y="987152"/>
            <a:ext cx="7578105"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b="1" i="1" dirty="0" smtClean="0">
                <a:latin typeface="Arial" panose="020B0604020202020204" pitchFamily="34" charset="0"/>
                <a:cs typeface="Arial" panose="020B0604020202020204" pitchFamily="34" charset="0"/>
              </a:rPr>
              <a:t>Õhu liikumiskiirus</a:t>
            </a:r>
            <a:r>
              <a:rPr lang="et-EE" altLang="en-US" sz="2400" dirty="0" smtClean="0">
                <a:latin typeface="Arial" panose="020B0604020202020204" pitchFamily="34" charset="0"/>
                <a:cs typeface="Arial" panose="020B0604020202020204" pitchFamily="34" charset="0"/>
              </a:rPr>
              <a:t> ruumides seondub tavaliselt õhuvahetuse (</a:t>
            </a:r>
            <a:r>
              <a:rPr lang="et-EE" altLang="en-US" sz="2400" b="1" dirty="0" smtClean="0">
                <a:solidFill>
                  <a:srgbClr val="AC0000"/>
                </a:solidFill>
                <a:latin typeface="Arial" panose="020B0604020202020204" pitchFamily="34" charset="0"/>
                <a:cs typeface="Arial" panose="020B0604020202020204" pitchFamily="34" charset="0"/>
              </a:rPr>
              <a:t>ventilatsiooni</a:t>
            </a:r>
            <a:r>
              <a:rPr lang="et-EE" altLang="en-US" sz="2400" dirty="0" smtClean="0">
                <a:latin typeface="Arial" panose="020B0604020202020204" pitchFamily="34" charset="0"/>
                <a:cs typeface="Arial" panose="020B0604020202020204" pitchFamily="34" charset="0"/>
              </a:rPr>
              <a:t>) organiseerimisega köetavates ruumides.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Lubatud õhu liikumiskiirused on normatiivdokumendis antud erinevana talve ja suve jaoks, sõltuvana ka ruumi otstarbest, enamikel juhtudel jääb lubatud maksimaalne õhu kiirus vahemikku 0,15...0,25 m/s.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Õhu liikumine ruumis (nn. tuuletõmbus) on ilmselt ebamugavust põhjustav tegur. </a:t>
            </a:r>
          </a:p>
        </p:txBody>
      </p:sp>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695395" y="539388"/>
            <a:ext cx="1621021"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Ventilatsioon</a:t>
            </a:r>
            <a:endParaRPr lang="en-US" dirty="0">
              <a:solidFill>
                <a:schemeClr val="bg1"/>
              </a:solidFill>
            </a:endParaRPr>
          </a:p>
        </p:txBody>
      </p:sp>
    </p:spTree>
    <p:extLst>
      <p:ext uri="{BB962C8B-B14F-4D97-AF65-F5344CB8AC3E}">
        <p14:creationId xmlns:p14="http://schemas.microsoft.com/office/powerpoint/2010/main" val="109108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Sisu kohatäide 2"/>
          <p:cNvSpPr>
            <a:spLocks noGrp="1"/>
          </p:cNvSpPr>
          <p:nvPr>
            <p:ph idx="1"/>
          </p:nvPr>
        </p:nvSpPr>
        <p:spPr>
          <a:xfrm>
            <a:off x="1043607" y="987152"/>
            <a:ext cx="7578105"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b="1" i="1" dirty="0" smtClean="0">
                <a:latin typeface="Arial" panose="020B0604020202020204" pitchFamily="34" charset="0"/>
                <a:cs typeface="Arial" panose="020B0604020202020204" pitchFamily="34" charset="0"/>
              </a:rPr>
              <a:t>Soojusvarustusega </a:t>
            </a:r>
            <a:r>
              <a:rPr lang="et-EE" altLang="en-US" sz="2400" dirty="0" smtClean="0">
                <a:latin typeface="Arial" panose="020B0604020202020204" pitchFamily="34" charset="0"/>
                <a:cs typeface="Arial" panose="020B0604020202020204" pitchFamily="34" charset="0"/>
              </a:rPr>
              <a:t>on oluliselt seotud </a:t>
            </a:r>
            <a:r>
              <a:rPr lang="et-EE" altLang="en-US" sz="2400" b="1" i="1" dirty="0" smtClean="0">
                <a:solidFill>
                  <a:srgbClr val="AC0000"/>
                </a:solidFill>
                <a:latin typeface="Arial" panose="020B0604020202020204" pitchFamily="34" charset="0"/>
                <a:cs typeface="Arial" panose="020B0604020202020204" pitchFamily="34" charset="0"/>
              </a:rPr>
              <a:t>vajaliku õhuvahetuse määr</a:t>
            </a:r>
            <a:r>
              <a:rPr lang="et-EE" altLang="en-US" sz="2400" dirty="0" smtClean="0">
                <a:latin typeface="Arial" panose="020B0604020202020204" pitchFamily="34" charset="0"/>
                <a:cs typeface="Arial" panose="020B0604020202020204" pitchFamily="34" charset="0"/>
              </a:rPr>
              <a:t>, nõutud väärtused antakse ette kahel erineval viisil:</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i="1" dirty="0" smtClean="0">
                <a:latin typeface="Arial" panose="020B0604020202020204" pitchFamily="34" charset="0"/>
                <a:cs typeface="Arial" panose="020B0604020202020204" pitchFamily="34" charset="0"/>
              </a:rPr>
              <a:t>õhuvahetuse määrana l/(</a:t>
            </a:r>
            <a:r>
              <a:rPr lang="et-EE" altLang="en-US" sz="2400" i="1" dirty="0" err="1" smtClean="0">
                <a:latin typeface="Arial" panose="020B0604020202020204" pitchFamily="34" charset="0"/>
                <a:cs typeface="Arial" panose="020B0604020202020204" pitchFamily="34" charset="0"/>
              </a:rPr>
              <a:t>s</a:t>
            </a:r>
            <a:r>
              <a:rPr lang="et-EE" altLang="en-US" sz="2400" i="1" baseline="30000" dirty="0" err="1" smtClean="0">
                <a:latin typeface="Arial" panose="020B0604020202020204" pitchFamily="34" charset="0"/>
                <a:cs typeface="Arial" panose="020B0604020202020204" pitchFamily="34" charset="0"/>
              </a:rPr>
              <a:t>.</a:t>
            </a:r>
            <a:r>
              <a:rPr lang="et-EE" altLang="en-US" sz="2400" i="1" dirty="0" err="1" smtClean="0">
                <a:latin typeface="Arial" panose="020B0604020202020204" pitchFamily="34" charset="0"/>
                <a:cs typeface="Arial" panose="020B0604020202020204" pitchFamily="34" charset="0"/>
              </a:rPr>
              <a:t>inim</a:t>
            </a:r>
            <a:r>
              <a:rPr lang="et-EE" altLang="en-US" sz="2400" i="1" dirty="0" smtClean="0">
                <a:latin typeface="Arial" panose="020B0604020202020204" pitchFamily="34" charset="0"/>
                <a:cs typeface="Arial" panose="020B0604020202020204" pitchFamily="34" charset="0"/>
              </a:rPr>
              <a:t>.)  ja l/s</a:t>
            </a:r>
            <a:r>
              <a:rPr lang="et-EE" altLang="en-US" sz="2400" i="1" baseline="30000" dirty="0" smtClean="0">
                <a:latin typeface="Arial" panose="020B0604020202020204" pitchFamily="34" charset="0"/>
                <a:cs typeface="Arial" panose="020B0604020202020204" pitchFamily="34" charset="0"/>
              </a:rPr>
              <a:t>.</a:t>
            </a:r>
            <a:r>
              <a:rPr lang="et-EE" altLang="en-US" sz="2400" i="1" dirty="0" smtClean="0">
                <a:latin typeface="Arial" panose="020B0604020202020204" pitchFamily="34" charset="0"/>
                <a:cs typeface="Arial" panose="020B0604020202020204" pitchFamily="34" charset="0"/>
              </a:rPr>
              <a:t>m</a:t>
            </a:r>
            <a:r>
              <a:rPr lang="et-EE" altLang="en-US" sz="2400" i="1" baseline="30000" dirty="0" smtClean="0">
                <a:latin typeface="Arial" panose="020B0604020202020204" pitchFamily="34" charset="0"/>
                <a:cs typeface="Arial" panose="020B0604020202020204" pitchFamily="34" charset="0"/>
              </a:rPr>
              <a:t>2 </a:t>
            </a:r>
            <a:r>
              <a:rPr lang="et-EE" altLang="en-US" sz="2400" i="1" dirty="0" smtClean="0">
                <a:latin typeface="Arial" panose="020B0604020202020204" pitchFamily="34" charset="0"/>
                <a:cs typeface="Arial" panose="020B0604020202020204" pitchFamily="34" charset="0"/>
              </a:rPr>
              <a:t>põrand.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Elamute kohta antakse näiteks nõutav õhuvahetuse määr 10 l/(</a:t>
            </a:r>
            <a:r>
              <a:rPr lang="et-EE" altLang="en-US" sz="2400" dirty="0" err="1" smtClean="0">
                <a:latin typeface="Arial" panose="020B0604020202020204" pitchFamily="34" charset="0"/>
                <a:cs typeface="Arial" panose="020B0604020202020204" pitchFamily="34" charset="0"/>
              </a:rPr>
              <a:t>s</a:t>
            </a:r>
            <a:r>
              <a:rPr lang="et-EE" altLang="en-US" sz="2400" baseline="30000" dirty="0" err="1" smtClean="0">
                <a:latin typeface="Arial" panose="020B0604020202020204" pitchFamily="34" charset="0"/>
                <a:cs typeface="Arial" panose="020B0604020202020204" pitchFamily="34" charset="0"/>
              </a:rPr>
              <a:t>.</a:t>
            </a:r>
            <a:r>
              <a:rPr lang="et-EE" altLang="en-US" sz="2400" dirty="0" err="1" smtClean="0">
                <a:latin typeface="Arial" panose="020B0604020202020204" pitchFamily="34" charset="0"/>
                <a:cs typeface="Arial" panose="020B0604020202020204" pitchFamily="34" charset="0"/>
              </a:rPr>
              <a:t>inim</a:t>
            </a:r>
            <a:r>
              <a:rPr lang="et-EE" altLang="en-US" sz="2400" dirty="0" smtClean="0">
                <a:latin typeface="Arial" panose="020B0604020202020204" pitchFamily="34" charset="0"/>
                <a:cs typeface="Arial" panose="020B0604020202020204" pitchFamily="34" charset="0"/>
              </a:rPr>
              <a:t>.), 7 l/(</a:t>
            </a:r>
            <a:r>
              <a:rPr lang="et-EE" altLang="en-US" sz="2400" dirty="0" err="1" smtClean="0">
                <a:latin typeface="Arial" panose="020B0604020202020204" pitchFamily="34" charset="0"/>
                <a:cs typeface="Arial" panose="020B0604020202020204" pitchFamily="34" charset="0"/>
              </a:rPr>
              <a:t>s</a:t>
            </a:r>
            <a:r>
              <a:rPr lang="et-EE" altLang="en-US" sz="2400" baseline="30000" dirty="0" err="1" smtClean="0">
                <a:latin typeface="Arial" panose="020B0604020202020204" pitchFamily="34" charset="0"/>
                <a:cs typeface="Arial" panose="020B0604020202020204" pitchFamily="34" charset="0"/>
              </a:rPr>
              <a:t>.</a:t>
            </a:r>
            <a:r>
              <a:rPr lang="et-EE" altLang="en-US" sz="2400" dirty="0" err="1" smtClean="0">
                <a:latin typeface="Arial" panose="020B0604020202020204" pitchFamily="34" charset="0"/>
                <a:cs typeface="Arial" panose="020B0604020202020204" pitchFamily="34" charset="0"/>
              </a:rPr>
              <a:t>inim</a:t>
            </a:r>
            <a:r>
              <a:rPr lang="et-EE" altLang="en-US" sz="2400" dirty="0" smtClean="0">
                <a:latin typeface="Arial" panose="020B0604020202020204" pitchFamily="34" charset="0"/>
                <a:cs typeface="Arial" panose="020B0604020202020204" pitchFamily="34" charset="0"/>
              </a:rPr>
              <a:t>.) või 5 l/(</a:t>
            </a:r>
            <a:r>
              <a:rPr lang="et-EE" altLang="en-US" sz="2400" dirty="0" err="1" smtClean="0">
                <a:latin typeface="Arial" panose="020B0604020202020204" pitchFamily="34" charset="0"/>
                <a:cs typeface="Arial" panose="020B0604020202020204" pitchFamily="34" charset="0"/>
              </a:rPr>
              <a:t>s</a:t>
            </a:r>
            <a:r>
              <a:rPr lang="et-EE" altLang="en-US" sz="2400" baseline="30000" dirty="0" err="1" smtClean="0">
                <a:latin typeface="Arial" panose="020B0604020202020204" pitchFamily="34" charset="0"/>
                <a:cs typeface="Arial" panose="020B0604020202020204" pitchFamily="34" charset="0"/>
              </a:rPr>
              <a:t>.</a:t>
            </a:r>
            <a:r>
              <a:rPr lang="et-EE" altLang="en-US" sz="2400" dirty="0" err="1" smtClean="0">
                <a:latin typeface="Arial" panose="020B0604020202020204" pitchFamily="34" charset="0"/>
                <a:cs typeface="Arial" panose="020B0604020202020204" pitchFamily="34" charset="0"/>
              </a:rPr>
              <a:t>inim</a:t>
            </a:r>
            <a:r>
              <a:rPr lang="et-EE" altLang="en-US" sz="2400" dirty="0" smtClean="0">
                <a:latin typeface="Arial" panose="020B0604020202020204" pitchFamily="34" charset="0"/>
                <a:cs typeface="Arial" panose="020B0604020202020204" pitchFamily="34" charset="0"/>
              </a:rPr>
              <a:t>.) vastavalt A, B ja C mugavusklassi hoonetele</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Büroohoones on nõutud õhuvahetuse määrad ligikaudu 2x korda suuremad siinnäidatud väärtustest, auditooriumides aga näiteks 11, 7 ja 4 l/(</a:t>
            </a:r>
            <a:r>
              <a:rPr lang="et-EE" altLang="en-US" sz="2400" dirty="0" err="1" smtClean="0">
                <a:latin typeface="Arial" panose="020B0604020202020204" pitchFamily="34" charset="0"/>
                <a:cs typeface="Arial" panose="020B0604020202020204" pitchFamily="34" charset="0"/>
              </a:rPr>
              <a:t>s</a:t>
            </a:r>
            <a:r>
              <a:rPr lang="et-EE" altLang="en-US" sz="2400" baseline="30000" dirty="0" err="1" smtClean="0">
                <a:latin typeface="Arial" panose="020B0604020202020204" pitchFamily="34" charset="0"/>
                <a:cs typeface="Arial" panose="020B0604020202020204" pitchFamily="34" charset="0"/>
              </a:rPr>
              <a:t>.</a:t>
            </a:r>
            <a:r>
              <a:rPr lang="et-EE" altLang="en-US" sz="2400" dirty="0" err="1" smtClean="0">
                <a:latin typeface="Arial" panose="020B0604020202020204" pitchFamily="34" charset="0"/>
                <a:cs typeface="Arial" panose="020B0604020202020204" pitchFamily="34" charset="0"/>
              </a:rPr>
              <a:t>inim</a:t>
            </a:r>
            <a:r>
              <a:rPr lang="et-EE" altLang="en-US" sz="2400" dirty="0" smtClean="0">
                <a:latin typeface="Arial" panose="020B0604020202020204" pitchFamily="34" charset="0"/>
                <a:cs typeface="Arial" panose="020B0604020202020204" pitchFamily="34" charset="0"/>
              </a:rPr>
              <a:t>.). </a:t>
            </a: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695395" y="539388"/>
            <a:ext cx="1621021"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Ventilatsioon</a:t>
            </a:r>
            <a:endParaRPr lang="en-US" dirty="0">
              <a:solidFill>
                <a:schemeClr val="bg1"/>
              </a:solidFill>
            </a:endParaRPr>
          </a:p>
        </p:txBody>
      </p:sp>
    </p:spTree>
    <p:extLst>
      <p:ext uri="{BB962C8B-B14F-4D97-AF65-F5344CB8AC3E}">
        <p14:creationId xmlns:p14="http://schemas.microsoft.com/office/powerpoint/2010/main" val="383126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Sisu kohatäide 2"/>
          <p:cNvSpPr>
            <a:spLocks noGrp="1"/>
          </p:cNvSpPr>
          <p:nvPr>
            <p:ph idx="1"/>
          </p:nvPr>
        </p:nvSpPr>
        <p:spPr>
          <a:xfrm>
            <a:off x="1331639" y="1131168"/>
            <a:ext cx="7290073" cy="3810000"/>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Õhuvahetuse määr võib olla ette antud ka normatiivina  põrandapinna ruutmeetri kohta.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Auditooriumides on nõutud õhuvahetuse määraks: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16,  11 ja 6,4 l/s</a:t>
            </a:r>
            <a:r>
              <a:rPr lang="et-EE" altLang="en-US" sz="2400" baseline="30000" dirty="0" smtClean="0">
                <a:latin typeface="Arial" panose="020B0604020202020204" pitchFamily="34" charset="0"/>
                <a:cs typeface="Arial" panose="020B0604020202020204" pitchFamily="34" charset="0"/>
              </a:rPr>
              <a:t>.</a:t>
            </a:r>
            <a:r>
              <a:rPr lang="et-EE" altLang="en-US" sz="2400" dirty="0" smtClean="0">
                <a:latin typeface="Arial" panose="020B0604020202020204" pitchFamily="34" charset="0"/>
                <a:cs typeface="Arial" panose="020B0604020202020204" pitchFamily="34" charset="0"/>
              </a:rPr>
              <a:t>m</a:t>
            </a:r>
            <a:r>
              <a:rPr lang="et-EE" altLang="en-US" sz="2400" baseline="30000" dirty="0" smtClean="0">
                <a:latin typeface="Arial" panose="020B0604020202020204" pitchFamily="34" charset="0"/>
                <a:cs typeface="Arial" panose="020B0604020202020204" pitchFamily="34" charset="0"/>
              </a:rPr>
              <a:t>2</a:t>
            </a:r>
            <a:r>
              <a:rPr lang="et-EE" altLang="en-US" sz="2400" baseline="-25000" dirty="0" smtClean="0">
                <a:latin typeface="Arial" panose="020B0604020202020204" pitchFamily="34" charset="0"/>
                <a:cs typeface="Arial" panose="020B0604020202020204" pitchFamily="34" charset="0"/>
              </a:rPr>
              <a:t>põrand</a:t>
            </a:r>
            <a:r>
              <a:rPr lang="et-EE" altLang="en-US" sz="2400" dirty="0" smtClean="0">
                <a:latin typeface="Arial" panose="020B0604020202020204" pitchFamily="34" charset="0"/>
                <a:cs typeface="Arial" panose="020B0604020202020204" pitchFamily="34" charset="0"/>
              </a:rPr>
              <a:t>.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Kuna vajalik õhuvahetuse määr on ette antud kahel erineval viisil, peab </a:t>
            </a:r>
            <a:r>
              <a:rPr lang="et-EE" altLang="en-US" sz="2400" dirty="0" err="1" smtClean="0">
                <a:latin typeface="Arial" panose="020B0604020202020204" pitchFamily="34" charset="0"/>
                <a:cs typeface="Arial" panose="020B0604020202020204" pitchFamily="34" charset="0"/>
              </a:rPr>
              <a:t>projekteerija</a:t>
            </a:r>
            <a:r>
              <a:rPr lang="et-EE" altLang="en-US" sz="2400" dirty="0" smtClean="0">
                <a:latin typeface="Arial" panose="020B0604020202020204" pitchFamily="34" charset="0"/>
                <a:cs typeface="Arial" panose="020B0604020202020204" pitchFamily="34" charset="0"/>
              </a:rPr>
              <a:t> ilmselt alati otsustama kumma näitarvu järgi on sobiv arvutused läbi viia, ilmselt on vaja valida see, kumb annab suurema vajaliku õhu kulu ruumide ventilatsiooni tagamiseks.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695395" y="539388"/>
            <a:ext cx="1621021"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Ventilatsioon</a:t>
            </a:r>
            <a:endParaRPr lang="en-US" dirty="0">
              <a:solidFill>
                <a:schemeClr val="bg1"/>
              </a:solidFill>
            </a:endParaRPr>
          </a:p>
        </p:txBody>
      </p:sp>
    </p:spTree>
    <p:extLst>
      <p:ext uri="{BB962C8B-B14F-4D97-AF65-F5344CB8AC3E}">
        <p14:creationId xmlns:p14="http://schemas.microsoft.com/office/powerpoint/2010/main" val="53985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Sisu kohatäide 2"/>
          <p:cNvSpPr>
            <a:spLocks noGrp="1"/>
          </p:cNvSpPr>
          <p:nvPr>
            <p:ph idx="1"/>
          </p:nvPr>
        </p:nvSpPr>
        <p:spPr>
          <a:xfrm>
            <a:off x="1259631" y="1347192"/>
            <a:ext cx="7362081" cy="3810000"/>
          </a:xfrm>
        </p:spPr>
        <p:txBody>
          <a:bodyPr/>
          <a:lstStyle/>
          <a:p>
            <a:pPr eaLnBrk="1" hangingPunct="1">
              <a:buFont typeface="Wingdings" panose="05000000000000000000" pitchFamily="2" charset="2"/>
              <a:buNone/>
            </a:pPr>
            <a:r>
              <a:rPr lang="et-EE" altLang="en-US" sz="2400" dirty="0" smtClean="0"/>
              <a:t>	On loomulik, et projekteeritava hoone soojusvarustuse arvutamisel tuleb lähtuda </a:t>
            </a:r>
            <a:r>
              <a:rPr lang="et-EE" altLang="en-US" sz="2400" dirty="0" err="1" smtClean="0"/>
              <a:t>sisekliima</a:t>
            </a:r>
            <a:r>
              <a:rPr lang="et-EE" altLang="en-US" sz="2400" dirty="0" smtClean="0"/>
              <a:t> normatiivdokumendist vajaliku õhuvahetuse kohta ja arvutada soojushulgad (võimsused) sellise õhuvahetuse tagamiseks. </a:t>
            </a:r>
          </a:p>
          <a:p>
            <a:pPr eaLnBrk="1" hangingPunct="1">
              <a:buFont typeface="Wingdings" panose="05000000000000000000" pitchFamily="2" charset="2"/>
              <a:buNone/>
            </a:pPr>
            <a:endParaRPr lang="et-EE" altLang="en-US" sz="2400" dirty="0" smtClean="0"/>
          </a:p>
          <a:p>
            <a:pPr eaLnBrk="1" hangingPunct="1">
              <a:buFont typeface="Wingdings" panose="05000000000000000000" pitchFamily="2" charset="2"/>
              <a:buNone/>
            </a:pPr>
            <a:r>
              <a:rPr lang="et-EE" altLang="en-US" sz="2400" dirty="0" smtClean="0"/>
              <a:t>	</a:t>
            </a:r>
            <a:r>
              <a:rPr lang="et-EE" altLang="en-US" sz="2400" b="1" i="1" dirty="0" smtClean="0">
                <a:solidFill>
                  <a:srgbClr val="AC0000"/>
                </a:solidFill>
              </a:rPr>
              <a:t>Olemasolevate hoonete soojusetarbe arvutamisel tekivad tihti probleemid kuna õhuvahetuse intensiivsuse kohta enamikul juhtudel napib andmeid. </a:t>
            </a: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695395" y="539388"/>
            <a:ext cx="1621021"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Ventilatsioon</a:t>
            </a:r>
            <a:endParaRPr lang="en-US" dirty="0">
              <a:solidFill>
                <a:schemeClr val="bg1"/>
              </a:solidFill>
            </a:endParaRPr>
          </a:p>
        </p:txBody>
      </p:sp>
    </p:spTree>
    <p:extLst>
      <p:ext uri="{BB962C8B-B14F-4D97-AF65-F5344CB8AC3E}">
        <p14:creationId xmlns:p14="http://schemas.microsoft.com/office/powerpoint/2010/main" val="2108209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10" name="Sisu kohatäide 2"/>
          <p:cNvSpPr>
            <a:spLocks noGrp="1"/>
          </p:cNvSpPr>
          <p:nvPr>
            <p:ph idx="1"/>
          </p:nvPr>
        </p:nvSpPr>
        <p:spPr>
          <a:xfrm>
            <a:off x="1460626" y="1052736"/>
            <a:ext cx="7071813" cy="3810000"/>
          </a:xfrm>
        </p:spPr>
        <p:txBody>
          <a:bodyPr/>
          <a:lstStyle/>
          <a:p>
            <a:pPr marL="0"/>
            <a:endParaRPr lang="et-EE" altLang="en-US" sz="2400" dirty="0">
              <a:latin typeface="Arial" panose="020B0604020202020204" pitchFamily="34" charset="0"/>
              <a:cs typeface="Arial" panose="020B0604020202020204" pitchFamily="34" charset="0"/>
            </a:endParaRPr>
          </a:p>
          <a:p>
            <a:pPr marL="0"/>
            <a:r>
              <a:rPr lang="et-EE" altLang="en-US" sz="2400" dirty="0" smtClean="0">
                <a:latin typeface="Arial" panose="020B0604020202020204" pitchFamily="34" charset="0"/>
                <a:cs typeface="Arial" panose="020B0604020202020204" pitchFamily="34" charset="0"/>
              </a:rPr>
              <a:t>Ruumi </a:t>
            </a:r>
            <a:r>
              <a:rPr lang="et-EE" altLang="en-US" sz="2400" dirty="0" err="1">
                <a:latin typeface="Arial" panose="020B0604020202020204" pitchFamily="34" charset="0"/>
                <a:cs typeface="Arial" panose="020B0604020202020204" pitchFamily="34" charset="0"/>
              </a:rPr>
              <a:t>sisekliima</a:t>
            </a:r>
            <a:r>
              <a:rPr lang="et-EE" altLang="en-US" sz="2400" dirty="0">
                <a:latin typeface="Arial" panose="020B0604020202020204" pitchFamily="34" charset="0"/>
                <a:cs typeface="Arial" panose="020B0604020202020204" pitchFamily="34" charset="0"/>
              </a:rPr>
              <a:t> on iseloomustatav ruumis valitsevate </a:t>
            </a:r>
            <a:r>
              <a:rPr lang="et-EE" altLang="en-US" sz="2400" b="1" i="1" dirty="0">
                <a:solidFill>
                  <a:srgbClr val="AC0000"/>
                </a:solidFill>
                <a:latin typeface="Arial" panose="020B0604020202020204" pitchFamily="34" charset="0"/>
                <a:cs typeface="Arial" panose="020B0604020202020204" pitchFamily="34" charset="0"/>
              </a:rPr>
              <a:t>keemiliste</a:t>
            </a:r>
            <a:r>
              <a:rPr lang="et-EE" altLang="en-US" sz="2400" dirty="0">
                <a:latin typeface="Arial" panose="020B0604020202020204" pitchFamily="34" charset="0"/>
                <a:cs typeface="Arial" panose="020B0604020202020204" pitchFamily="34" charset="0"/>
              </a:rPr>
              <a:t>, </a:t>
            </a:r>
            <a:r>
              <a:rPr lang="et-EE" altLang="en-US" sz="2400" b="1" i="1" dirty="0">
                <a:solidFill>
                  <a:srgbClr val="AC0000"/>
                </a:solidFill>
                <a:latin typeface="Arial" panose="020B0604020202020204" pitchFamily="34" charset="0"/>
                <a:cs typeface="Arial" panose="020B0604020202020204" pitchFamily="34" charset="0"/>
              </a:rPr>
              <a:t>füüsikaliste ja teiste tingimuste kogumiga. </a:t>
            </a:r>
          </a:p>
          <a:p>
            <a:pPr marL="0"/>
            <a:endParaRPr lang="et-EE" altLang="en-US" sz="2400" dirty="0">
              <a:latin typeface="Arial" panose="020B0604020202020204" pitchFamily="34" charset="0"/>
              <a:cs typeface="Arial" panose="020B0604020202020204" pitchFamily="34" charset="0"/>
            </a:endParaRPr>
          </a:p>
          <a:p>
            <a:pPr marL="0"/>
            <a:r>
              <a:rPr lang="et-EE" altLang="en-US" sz="2400" dirty="0" err="1" smtClean="0">
                <a:latin typeface="Arial" panose="020B0604020202020204" pitchFamily="34" charset="0"/>
                <a:cs typeface="Arial" panose="020B0604020202020204" pitchFamily="34" charset="0"/>
              </a:rPr>
              <a:t>Sisekliimat</a:t>
            </a:r>
            <a:r>
              <a:rPr lang="et-EE" altLang="en-US" sz="2400" dirty="0" smtClean="0">
                <a:latin typeface="Arial" panose="020B0604020202020204" pitchFamily="34" charset="0"/>
                <a:cs typeface="Arial" panose="020B0604020202020204" pitchFamily="34" charset="0"/>
              </a:rPr>
              <a:t> </a:t>
            </a:r>
            <a:r>
              <a:rPr lang="et-EE" altLang="en-US" sz="2400" dirty="0">
                <a:latin typeface="Arial" panose="020B0604020202020204" pitchFamily="34" charset="0"/>
                <a:cs typeface="Arial" panose="020B0604020202020204" pitchFamily="34" charset="0"/>
              </a:rPr>
              <a:t>iseloomustavad parameetrid on kajastatud </a:t>
            </a:r>
            <a:r>
              <a:rPr lang="et-EE" altLang="en-US" sz="2400" dirty="0" err="1">
                <a:latin typeface="Arial" panose="020B0604020202020204" pitchFamily="34" charset="0"/>
                <a:cs typeface="Arial" panose="020B0604020202020204" pitchFamily="34" charset="0"/>
              </a:rPr>
              <a:t>sisekliima</a:t>
            </a:r>
            <a:r>
              <a:rPr lang="et-EE" altLang="en-US" sz="2400" dirty="0">
                <a:latin typeface="Arial" panose="020B0604020202020204" pitchFamily="34" charset="0"/>
                <a:cs typeface="Arial" panose="020B0604020202020204" pitchFamily="34" charset="0"/>
              </a:rPr>
              <a:t> </a:t>
            </a:r>
            <a:r>
              <a:rPr lang="et-EE" altLang="en-US" sz="2400" b="1" i="1" dirty="0">
                <a:solidFill>
                  <a:srgbClr val="AC0000"/>
                </a:solidFill>
                <a:latin typeface="Arial" panose="020B0604020202020204" pitchFamily="34" charset="0"/>
                <a:cs typeface="Arial" panose="020B0604020202020204" pitchFamily="34" charset="0"/>
              </a:rPr>
              <a:t>projekteerimisnormides</a:t>
            </a:r>
            <a:endParaRPr lang="et-EE" altLang="en-US" b="1" i="1" dirty="0" smtClean="0">
              <a:solidFill>
                <a:srgbClr val="AC0000"/>
              </a:solidFill>
            </a:endParaRPr>
          </a:p>
        </p:txBody>
      </p:sp>
      <p:sp>
        <p:nvSpPr>
          <p:cNvPr id="4" name="Rectangle 3"/>
          <p:cNvSpPr/>
          <p:nvPr/>
        </p:nvSpPr>
        <p:spPr>
          <a:xfrm>
            <a:off x="6874996" y="539388"/>
            <a:ext cx="1441420"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Üldandmed</a:t>
            </a:r>
            <a:endParaRPr lang="en-US" dirty="0">
              <a:solidFill>
                <a:schemeClr val="bg1"/>
              </a:solidFill>
            </a:endParaRPr>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10" name="Sisu kohatäide 2"/>
          <p:cNvSpPr>
            <a:spLocks noGrp="1"/>
          </p:cNvSpPr>
          <p:nvPr>
            <p:ph idx="1"/>
          </p:nvPr>
        </p:nvSpPr>
        <p:spPr>
          <a:xfrm>
            <a:off x="1476144" y="1052736"/>
            <a:ext cx="7071813" cy="3810000"/>
          </a:xfrm>
        </p:spPr>
        <p:txBody>
          <a:bodyPr/>
          <a:lstStyle/>
          <a:p>
            <a:pPr marL="0"/>
            <a:r>
              <a:rPr lang="et-EE" altLang="en-US" sz="2400" b="1" i="1" dirty="0">
                <a:solidFill>
                  <a:srgbClr val="AC0000"/>
                </a:solidFill>
                <a:latin typeface="Arial" panose="020B0604020202020204" pitchFamily="34" charset="0"/>
                <a:cs typeface="Arial" panose="020B0604020202020204" pitchFamily="34" charset="0"/>
              </a:rPr>
              <a:t>Sisekliima projekteerimisnormid määratlevad  kontrolltsooni </a:t>
            </a:r>
            <a:r>
              <a:rPr lang="et-EE" altLang="en-US" sz="2400" dirty="0">
                <a:latin typeface="Arial" panose="020B0604020202020204" pitchFamily="34" charset="0"/>
                <a:cs typeface="Arial" panose="020B0604020202020204" pitchFamily="34" charset="0"/>
              </a:rPr>
              <a:t>– s.o. ruumiosa, milles peavad olema tagatud normatiivsed </a:t>
            </a:r>
            <a:r>
              <a:rPr lang="et-EE" altLang="en-US" sz="2400" dirty="0" err="1">
                <a:latin typeface="Arial" panose="020B0604020202020204" pitchFamily="34" charset="0"/>
                <a:cs typeface="Arial" panose="020B0604020202020204" pitchFamily="34" charset="0"/>
              </a:rPr>
              <a:t>sisekliima</a:t>
            </a:r>
            <a:r>
              <a:rPr lang="et-EE" altLang="en-US" sz="2400" dirty="0">
                <a:latin typeface="Arial" panose="020B0604020202020204" pitchFamily="34" charset="0"/>
                <a:cs typeface="Arial" panose="020B0604020202020204" pitchFamily="34" charset="0"/>
              </a:rPr>
              <a:t> tingimused. </a:t>
            </a:r>
          </a:p>
          <a:p>
            <a:pPr marL="0"/>
            <a:endParaRPr lang="et-EE" altLang="en-US" sz="2400" dirty="0">
              <a:latin typeface="Arial" panose="020B0604020202020204" pitchFamily="34" charset="0"/>
              <a:cs typeface="Arial" panose="020B0604020202020204" pitchFamily="34" charset="0"/>
            </a:endParaRPr>
          </a:p>
          <a:p>
            <a:pPr marL="0"/>
            <a:r>
              <a:rPr lang="et-EE" altLang="en-US" sz="2400" b="1" i="1" dirty="0" smtClean="0">
                <a:latin typeface="Arial" panose="020B0604020202020204" pitchFamily="34" charset="0"/>
                <a:cs typeface="Arial" panose="020B0604020202020204" pitchFamily="34" charset="0"/>
              </a:rPr>
              <a:t>Kontrolltsoon </a:t>
            </a:r>
            <a:r>
              <a:rPr lang="et-EE" altLang="en-US" sz="2400" b="1" i="1" dirty="0">
                <a:latin typeface="Arial" panose="020B0604020202020204" pitchFamily="34" charset="0"/>
                <a:cs typeface="Arial" panose="020B0604020202020204" pitchFamily="34" charset="0"/>
              </a:rPr>
              <a:t>hõlmab põhilise osa ruumist, </a:t>
            </a:r>
            <a:r>
              <a:rPr lang="et-EE" altLang="en-US" sz="2400" dirty="0">
                <a:latin typeface="Arial" panose="020B0604020202020204" pitchFamily="34" charset="0"/>
                <a:cs typeface="Arial" panose="020B0604020202020204" pitchFamily="34" charset="0"/>
              </a:rPr>
              <a:t>kontrolltsoonist jääb välja ruumiosa 1 m ulatuses välisseinast ja laest arvatuna  ning ruumiosa 0,5 m ulatuses hoone </a:t>
            </a:r>
            <a:r>
              <a:rPr lang="et-EE" altLang="en-US" sz="2400" dirty="0" err="1">
                <a:latin typeface="Arial" panose="020B0604020202020204" pitchFamily="34" charset="0"/>
                <a:cs typeface="Arial" panose="020B0604020202020204" pitchFamily="34" charset="0"/>
              </a:rPr>
              <a:t>siseseinast</a:t>
            </a:r>
            <a:r>
              <a:rPr lang="et-EE" altLang="en-US" sz="2400" dirty="0">
                <a:latin typeface="Arial" panose="020B0604020202020204" pitchFamily="34" charset="0"/>
                <a:cs typeface="Arial" panose="020B0604020202020204" pitchFamily="34" charset="0"/>
              </a:rPr>
              <a:t> arvatuna, nagu ka ruumiosa 0,5 m ulatuses välisseinast arvatuna, kui selles seinas ei ole akent ja selle seina ääres ei ole radiaatorit. </a:t>
            </a:r>
          </a:p>
        </p:txBody>
      </p:sp>
      <p:sp>
        <p:nvSpPr>
          <p:cNvPr id="4" name="Rectangle 3"/>
          <p:cNvSpPr/>
          <p:nvPr/>
        </p:nvSpPr>
        <p:spPr>
          <a:xfrm>
            <a:off x="6874996" y="539388"/>
            <a:ext cx="1441420" cy="369332"/>
          </a:xfrm>
          <a:prstGeom prst="rect">
            <a:avLst/>
          </a:prstGeom>
          <a:solidFill>
            <a:schemeClr val="tx1"/>
          </a:solidFill>
        </p:spPr>
        <p:txBody>
          <a:bodyPr wrap="none">
            <a:spAutoFit/>
          </a:bodyPr>
          <a:lstStyle/>
          <a:p>
            <a:pPr algn="r"/>
            <a:r>
              <a:rPr lang="et-EE" b="1" dirty="0" err="1" smtClean="0">
                <a:solidFill>
                  <a:schemeClr val="bg1"/>
                </a:solidFill>
                <a:cs typeface="Arial" panose="020B0604020202020204" pitchFamily="34" charset="0"/>
              </a:rPr>
              <a:t>Üldandmed</a:t>
            </a:r>
            <a:endParaRPr lang="en-US" dirty="0">
              <a:solidFill>
                <a:schemeClr val="bg1"/>
              </a:solidFill>
            </a:endParaRPr>
          </a:p>
        </p:txBody>
      </p:sp>
    </p:spTree>
    <p:extLst>
      <p:ext uri="{BB962C8B-B14F-4D97-AF65-F5344CB8AC3E}">
        <p14:creationId xmlns:p14="http://schemas.microsoft.com/office/powerpoint/2010/main" val="2855737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9" name="Sisu kohatäide 2"/>
          <p:cNvSpPr>
            <a:spLocks noGrp="1"/>
          </p:cNvSpPr>
          <p:nvPr>
            <p:ph idx="1"/>
          </p:nvPr>
        </p:nvSpPr>
        <p:spPr>
          <a:xfrm>
            <a:off x="1331639" y="980182"/>
            <a:ext cx="7290073" cy="5761186"/>
          </a:xfrm>
        </p:spPr>
        <p:txBody>
          <a:bodyPr/>
          <a:lstStyle/>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Soojuslikku  mugavust (komforti) mõjustavad</a:t>
            </a:r>
          </a:p>
          <a:p>
            <a:pPr eaLnBrk="1" hangingPunct="1">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faktorid on järgmised: </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r>
              <a:rPr lang="et-EE" altLang="en-US" sz="2400" b="1" i="1" dirty="0" smtClean="0">
                <a:solidFill>
                  <a:srgbClr val="C00000"/>
                </a:solidFill>
                <a:latin typeface="Arial" panose="020B0604020202020204" pitchFamily="34" charset="0"/>
                <a:cs typeface="Arial" panose="020B0604020202020204" pitchFamily="34" charset="0"/>
              </a:rPr>
              <a:t>operatiivne temperatuur	</a:t>
            </a:r>
          </a:p>
          <a:p>
            <a:pPr eaLnBrk="1" hangingPunct="1">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a:t>
            </a:r>
            <a:r>
              <a:rPr lang="et-EE" altLang="en-US" sz="2400" i="1" dirty="0" err="1" smtClean="0">
                <a:latin typeface="Arial" panose="020B0604020202020204" pitchFamily="34" charset="0"/>
                <a:cs typeface="Arial" panose="020B0604020202020204" pitchFamily="34" charset="0"/>
              </a:rPr>
              <a:t>t</a:t>
            </a:r>
            <a:r>
              <a:rPr lang="et-EE" altLang="en-US" sz="2400" i="1" baseline="-25000" dirty="0" err="1" smtClean="0">
                <a:latin typeface="Arial" panose="020B0604020202020204" pitchFamily="34" charset="0"/>
                <a:cs typeface="Arial" panose="020B0604020202020204" pitchFamily="34" charset="0"/>
              </a:rPr>
              <a:t>oper</a:t>
            </a:r>
            <a:r>
              <a:rPr lang="et-EE" altLang="en-US" sz="2400" i="1" dirty="0" smtClean="0">
                <a:latin typeface="Arial" panose="020B0604020202020204" pitchFamily="34" charset="0"/>
                <a:cs typeface="Arial" panose="020B0604020202020204" pitchFamily="34" charset="0"/>
              </a:rPr>
              <a:t>=(t</a:t>
            </a:r>
            <a:r>
              <a:rPr lang="et-EE" altLang="en-US" sz="2400" i="1" baseline="-25000" dirty="0" smtClean="0">
                <a:latin typeface="Arial" panose="020B0604020202020204" pitchFamily="34" charset="0"/>
                <a:cs typeface="Arial" panose="020B0604020202020204" pitchFamily="34" charset="0"/>
              </a:rPr>
              <a:t>õhk</a:t>
            </a:r>
            <a:r>
              <a:rPr lang="et-EE" altLang="en-US" sz="2400" i="1" dirty="0" smtClean="0">
                <a:latin typeface="Arial" panose="020B0604020202020204" pitchFamily="34" charset="0"/>
                <a:cs typeface="Arial" panose="020B0604020202020204" pitchFamily="34" charset="0"/>
              </a:rPr>
              <a:t> + </a:t>
            </a:r>
            <a:r>
              <a:rPr lang="et-EE" altLang="en-US" sz="2400" i="1" dirty="0" err="1" smtClean="0">
                <a:latin typeface="Arial" panose="020B0604020202020204" pitchFamily="34" charset="0"/>
                <a:cs typeface="Arial" panose="020B0604020202020204" pitchFamily="34" charset="0"/>
              </a:rPr>
              <a:t>t</a:t>
            </a:r>
            <a:r>
              <a:rPr lang="et-EE" altLang="en-US" sz="2400" i="1" baseline="-25000" dirty="0" err="1" smtClean="0">
                <a:latin typeface="Arial" panose="020B0604020202020204" pitchFamily="34" charset="0"/>
                <a:cs typeface="Arial" panose="020B0604020202020204" pitchFamily="34" charset="0"/>
              </a:rPr>
              <a:t>kiirgavad</a:t>
            </a:r>
            <a:r>
              <a:rPr lang="et-EE" altLang="en-US" sz="2400" i="1" baseline="-25000" dirty="0" smtClean="0">
                <a:latin typeface="Arial" panose="020B0604020202020204" pitchFamily="34" charset="0"/>
                <a:cs typeface="Arial" panose="020B0604020202020204" pitchFamily="34" charset="0"/>
              </a:rPr>
              <a:t> pinnad</a:t>
            </a:r>
            <a:r>
              <a:rPr lang="et-EE" altLang="en-US" sz="2400" i="1" dirty="0" smtClean="0">
                <a:latin typeface="Arial" panose="020B0604020202020204" pitchFamily="34" charset="0"/>
                <a:cs typeface="Arial" panose="020B0604020202020204" pitchFamily="34" charset="0"/>
              </a:rPr>
              <a:t> )/2</a:t>
            </a:r>
          </a:p>
          <a:p>
            <a:pPr eaLnBrk="1" hangingPunct="1">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eaLnBrk="1" hangingPunct="1"/>
            <a:r>
              <a:rPr lang="et-EE" altLang="en-US" sz="2400" b="1" i="1" dirty="0" smtClean="0">
                <a:solidFill>
                  <a:srgbClr val="C00000"/>
                </a:solidFill>
                <a:latin typeface="Arial" panose="020B0604020202020204" pitchFamily="34" charset="0"/>
                <a:cs typeface="Arial" panose="020B0604020202020204" pitchFamily="34" charset="0"/>
              </a:rPr>
              <a:t>õhu suhteline niiskus	</a:t>
            </a:r>
          </a:p>
          <a:p>
            <a:pPr eaLnBrk="1" hangingPunct="1"/>
            <a:endParaRPr lang="et-EE" altLang="en-US" sz="2400" dirty="0" smtClean="0">
              <a:latin typeface="Arial" panose="020B0604020202020204" pitchFamily="34" charset="0"/>
              <a:cs typeface="Arial" panose="020B0604020202020204" pitchFamily="34" charset="0"/>
            </a:endParaRPr>
          </a:p>
          <a:p>
            <a:pPr eaLnBrk="1" hangingPunct="1"/>
            <a:r>
              <a:rPr lang="et-EE" altLang="en-US" sz="2400" b="1" i="1" dirty="0" smtClean="0">
                <a:solidFill>
                  <a:srgbClr val="C00000"/>
                </a:solidFill>
                <a:latin typeface="Arial" panose="020B0604020202020204" pitchFamily="34" charset="0"/>
                <a:cs typeface="Arial" panose="020B0604020202020204" pitchFamily="34" charset="0"/>
              </a:rPr>
              <a:t>õhu liikumiskiirus</a:t>
            </a:r>
          </a:p>
          <a:p>
            <a:pPr eaLnBrk="1" hangingPunct="1"/>
            <a:endParaRPr lang="et-EE" altLang="en-US" sz="2400" dirty="0" smtClean="0">
              <a:latin typeface="Arial" panose="020B0604020202020204" pitchFamily="34" charset="0"/>
              <a:cs typeface="Arial" panose="020B0604020202020204" pitchFamily="34" charset="0"/>
            </a:endParaRPr>
          </a:p>
          <a:p>
            <a:pPr eaLnBrk="1" hangingPunct="1"/>
            <a:r>
              <a:rPr lang="et-EE" altLang="en-US" sz="2400" b="1" i="1" dirty="0" smtClean="0">
                <a:solidFill>
                  <a:srgbClr val="C00000"/>
                </a:solidFill>
                <a:latin typeface="Arial" panose="020B0604020202020204" pitchFamily="34" charset="0"/>
                <a:cs typeface="Arial" panose="020B0604020202020204" pitchFamily="34" charset="0"/>
              </a:rPr>
              <a:t>riietuse soojapidavus</a:t>
            </a:r>
          </a:p>
          <a:p>
            <a:pPr eaLnBrk="1" hangingPunct="1"/>
            <a:endParaRPr lang="et-EE" altLang="en-US" sz="2400" dirty="0" smtClean="0">
              <a:latin typeface="Arial" panose="020B0604020202020204" pitchFamily="34" charset="0"/>
              <a:cs typeface="Arial" panose="020B0604020202020204" pitchFamily="34" charset="0"/>
            </a:endParaRPr>
          </a:p>
          <a:p>
            <a:pPr eaLnBrk="1" hangingPunct="1"/>
            <a:r>
              <a:rPr lang="et-EE" altLang="en-US" sz="2400" b="1" i="1" dirty="0" smtClean="0">
                <a:solidFill>
                  <a:srgbClr val="C00000"/>
                </a:solidFill>
                <a:latin typeface="Arial" panose="020B0604020202020204" pitchFamily="34" charset="0"/>
                <a:cs typeface="Arial" panose="020B0604020202020204" pitchFamily="34" charset="0"/>
              </a:rPr>
              <a:t>inimese kehaline aktiivsus</a:t>
            </a:r>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4" name="Rectangle 3"/>
          <p:cNvSpPr/>
          <p:nvPr/>
        </p:nvSpPr>
        <p:spPr>
          <a:xfrm>
            <a:off x="6874996" y="539388"/>
            <a:ext cx="1441420" cy="369332"/>
          </a:xfrm>
          <a:prstGeom prst="rect">
            <a:avLst/>
          </a:prstGeom>
          <a:solidFill>
            <a:schemeClr val="tx1"/>
          </a:solidFill>
        </p:spPr>
        <p:txBody>
          <a:bodyPr wrap="none">
            <a:spAutoFit/>
          </a:bodyPr>
          <a:lstStyle/>
          <a:p>
            <a:pPr algn="r"/>
            <a:r>
              <a:rPr lang="et-EE" b="1" dirty="0" err="1" smtClean="0">
                <a:solidFill>
                  <a:schemeClr val="bg1"/>
                </a:solidFill>
                <a:cs typeface="Arial" panose="020B0604020202020204" pitchFamily="34" charset="0"/>
              </a:rPr>
              <a:t>Üldandmed</a:t>
            </a:r>
            <a:endParaRPr lang="en-US" dirty="0">
              <a:solidFill>
                <a:schemeClr val="bg1"/>
              </a:solidFill>
            </a:endParaRPr>
          </a:p>
        </p:txBody>
      </p:sp>
      <p:sp>
        <p:nvSpPr>
          <p:cNvPr id="6" name="Sisu kohatäide 2"/>
          <p:cNvSpPr txBox="1">
            <a:spLocks/>
          </p:cNvSpPr>
          <p:nvPr/>
        </p:nvSpPr>
        <p:spPr bwMode="auto">
          <a:xfrm>
            <a:off x="5940152" y="1448108"/>
            <a:ext cx="3203848" cy="5364722"/>
          </a:xfrm>
          <a:prstGeom prst="rect">
            <a:avLst/>
          </a:prstGeom>
          <a:solidFill>
            <a:schemeClr val="bg1">
              <a:lumMod val="85000"/>
            </a:schemeClr>
          </a:solidFill>
          <a:ln>
            <a:noFill/>
          </a:ln>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None/>
            </a:pPr>
            <a:r>
              <a:rPr lang="et-EE" altLang="en-US" sz="1800" dirty="0" smtClean="0">
                <a:latin typeface="Arial" panose="020B0604020202020204" pitchFamily="34" charset="0"/>
                <a:cs typeface="Arial" panose="020B0604020202020204" pitchFamily="34" charset="0"/>
              </a:rPr>
              <a:t>Soojusliku ebamugavust põhjustavad tegurid:</a:t>
            </a:r>
          </a:p>
          <a:p>
            <a:pPr>
              <a:buFont typeface="Wingdings" panose="05000000000000000000" pitchFamily="2" charset="2"/>
              <a:buNone/>
            </a:pPr>
            <a:endParaRPr lang="et-EE" altLang="en-US" sz="1800" dirty="0" smtClean="0">
              <a:latin typeface="Arial" panose="020B0604020202020204" pitchFamily="34" charset="0"/>
              <a:cs typeface="Arial" panose="020B0604020202020204" pitchFamily="34" charset="0"/>
            </a:endParaRPr>
          </a:p>
          <a:p>
            <a:r>
              <a:rPr lang="et-EE" altLang="en-US" sz="1800" b="1" i="1" dirty="0" smtClean="0">
                <a:latin typeface="Arial" panose="020B0604020202020204" pitchFamily="34" charset="0"/>
                <a:cs typeface="Arial" panose="020B0604020202020204" pitchFamily="34" charset="0"/>
              </a:rPr>
              <a:t>suur õhu liikumiskiirus (tõmbus);</a:t>
            </a:r>
          </a:p>
          <a:p>
            <a:pPr>
              <a:buFont typeface="Wingdings" panose="05000000000000000000" pitchFamily="2" charset="2"/>
              <a:buNone/>
            </a:pPr>
            <a:endParaRPr lang="et-EE" altLang="en-US" sz="1800" dirty="0" smtClean="0">
              <a:latin typeface="Arial" panose="020B0604020202020204" pitchFamily="34" charset="0"/>
              <a:cs typeface="Arial" panose="020B0604020202020204" pitchFamily="34" charset="0"/>
            </a:endParaRPr>
          </a:p>
          <a:p>
            <a:r>
              <a:rPr lang="et-EE" altLang="en-US" sz="1800" b="1" i="1" dirty="0" smtClean="0">
                <a:latin typeface="Arial" panose="020B0604020202020204" pitchFamily="34" charset="0"/>
                <a:cs typeface="Arial" panose="020B0604020202020204" pitchFamily="34" charset="0"/>
              </a:rPr>
              <a:t>õhu temperatuuri suur erinevus </a:t>
            </a:r>
            <a:r>
              <a:rPr lang="et-EE" altLang="en-US" sz="1800" dirty="0" smtClean="0">
                <a:latin typeface="Arial" panose="020B0604020202020204" pitchFamily="34" charset="0"/>
                <a:cs typeface="Arial" panose="020B0604020202020204" pitchFamily="34" charset="0"/>
              </a:rPr>
              <a:t>vertikaalsuunas (mõõdetakse  0,1 ja 1,1 m kõrgusel);</a:t>
            </a:r>
          </a:p>
          <a:p>
            <a:pPr>
              <a:buFont typeface="Wingdings" panose="05000000000000000000" pitchFamily="2" charset="2"/>
              <a:buNone/>
            </a:pPr>
            <a:endParaRPr lang="et-EE" altLang="en-US" sz="1800" dirty="0" smtClean="0">
              <a:latin typeface="Arial" panose="020B0604020202020204" pitchFamily="34" charset="0"/>
              <a:cs typeface="Arial" panose="020B0604020202020204" pitchFamily="34" charset="0"/>
            </a:endParaRPr>
          </a:p>
          <a:p>
            <a:r>
              <a:rPr lang="et-EE" altLang="en-US" sz="1800" b="1" i="1" dirty="0" smtClean="0">
                <a:latin typeface="Arial" panose="020B0604020202020204" pitchFamily="34" charset="0"/>
                <a:cs typeface="Arial" panose="020B0604020202020204" pitchFamily="34" charset="0"/>
              </a:rPr>
              <a:t>liialt soe või liialt külm põrand;</a:t>
            </a:r>
          </a:p>
          <a:p>
            <a:r>
              <a:rPr lang="et-EE" altLang="en-US" sz="1800" dirty="0" smtClean="0">
                <a:latin typeface="Arial" panose="020B0604020202020204" pitchFamily="34" charset="0"/>
                <a:cs typeface="Arial" panose="020B0604020202020204" pitchFamily="34" charset="0"/>
              </a:rPr>
              <a:t>vastuvõetamatu ümbritsevate seinte (ka radiaatori) (kiirgus-) temperatuur  (või temperatuuride vahe). </a:t>
            </a:r>
          </a:p>
          <a:p>
            <a:pPr>
              <a:buFont typeface="Wingdings" panose="05000000000000000000" pitchFamily="2" charset="2"/>
              <a:buNone/>
            </a:pPr>
            <a:endParaRPr lang="et-EE" altLang="en-US"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2689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475656" y="1196752"/>
            <a:ext cx="6840760" cy="2462213"/>
          </a:xfrm>
          <a:prstGeom prst="rect">
            <a:avLst/>
          </a:prstGeom>
        </p:spPr>
        <p:txBody>
          <a:bodyPr wrap="square">
            <a:spAutoFit/>
          </a:bodyPr>
          <a:lstStyle/>
          <a:p>
            <a:pPr eaLnBrk="1" hangingPunct="1">
              <a:buFont typeface="Wingdings" panose="05000000000000000000" pitchFamily="2" charset="2"/>
              <a:buNone/>
            </a:pPr>
            <a:r>
              <a:rPr lang="et-EE" altLang="en-US" sz="2200" dirty="0">
                <a:cs typeface="Arial" panose="020B0604020202020204" pitchFamily="34" charset="0"/>
              </a:rPr>
              <a:t>Osa </a:t>
            </a:r>
            <a:r>
              <a:rPr lang="et-EE" altLang="en-US" sz="2200" dirty="0" err="1">
                <a:cs typeface="Arial" panose="020B0604020202020204" pitchFamily="34" charset="0"/>
              </a:rPr>
              <a:t>sisekliima</a:t>
            </a:r>
            <a:r>
              <a:rPr lang="et-EE" altLang="en-US" sz="2200" dirty="0">
                <a:cs typeface="Arial" panose="020B0604020202020204" pitchFamily="34" charset="0"/>
              </a:rPr>
              <a:t> normdokumentides näidatud suurustest  on otseselt seotud soojusvarustusega. </a:t>
            </a:r>
          </a:p>
          <a:p>
            <a:pPr eaLnBrk="1" hangingPunct="1">
              <a:buFont typeface="Wingdings" panose="05000000000000000000" pitchFamily="2" charset="2"/>
              <a:buNone/>
            </a:pPr>
            <a:r>
              <a:rPr lang="et-EE" altLang="en-US" sz="2200" dirty="0">
                <a:cs typeface="Arial" panose="020B0604020202020204" pitchFamily="34" charset="0"/>
              </a:rPr>
              <a:t>	</a:t>
            </a:r>
          </a:p>
          <a:p>
            <a:pPr eaLnBrk="1" hangingPunct="1">
              <a:buFont typeface="Wingdings" panose="05000000000000000000" pitchFamily="2" charset="2"/>
              <a:buNone/>
            </a:pPr>
            <a:r>
              <a:rPr lang="et-EE" altLang="en-US" sz="2200" dirty="0" smtClean="0">
                <a:cs typeface="Arial" panose="020B0604020202020204" pitchFamily="34" charset="0"/>
              </a:rPr>
              <a:t>Nii </a:t>
            </a:r>
            <a:r>
              <a:rPr lang="et-EE" altLang="en-US" sz="2200" dirty="0">
                <a:cs typeface="Arial" panose="020B0604020202020204" pitchFamily="34" charset="0"/>
              </a:rPr>
              <a:t>on ruumiõhu temperatuurid määratletud  koos lubatava tolerantsiga, sõltuvana ehituse või ruumi kasutusalast, lubatud õhu liikumiskiirusest ja vajalikust õhuvahetuse määrast.</a:t>
            </a:r>
          </a:p>
        </p:txBody>
      </p:sp>
      <p:sp>
        <p:nvSpPr>
          <p:cNvPr id="5" name="Rectangle 4"/>
          <p:cNvSpPr/>
          <p:nvPr/>
        </p:nvSpPr>
        <p:spPr>
          <a:xfrm>
            <a:off x="1475656" y="4800634"/>
            <a:ext cx="7668344" cy="1292662"/>
          </a:xfrm>
          <a:prstGeom prst="rect">
            <a:avLst/>
          </a:prstGeom>
          <a:solidFill>
            <a:schemeClr val="tx1"/>
          </a:solidFill>
        </p:spPr>
        <p:txBody>
          <a:bodyPr wrap="square">
            <a:spAutoFit/>
          </a:bodyPr>
          <a:lstStyle/>
          <a:p>
            <a:pPr marL="0" algn="r"/>
            <a:r>
              <a:rPr lang="et-EE" altLang="en-US" sz="2600" i="1" dirty="0">
                <a:solidFill>
                  <a:schemeClr val="bg1"/>
                </a:solidFill>
                <a:cs typeface="Arial" panose="020B0604020202020204" pitchFamily="34" charset="0"/>
              </a:rPr>
              <a:t>Soojusvarustussüsteemid koos ventilatsiooni ja/või õhu konditsioneerimisseadmetega </a:t>
            </a:r>
            <a:r>
              <a:rPr lang="et-EE" altLang="en-US" sz="2600" b="1" i="1" u="sng" dirty="0">
                <a:solidFill>
                  <a:schemeClr val="bg1"/>
                </a:solidFill>
                <a:cs typeface="Arial" panose="020B0604020202020204" pitchFamily="34" charset="0"/>
              </a:rPr>
              <a:t>peavad tagama hoonetes nõutava </a:t>
            </a:r>
            <a:r>
              <a:rPr lang="et-EE" altLang="en-US" sz="2600" b="1" i="1" u="sng" dirty="0" err="1">
                <a:solidFill>
                  <a:schemeClr val="bg1"/>
                </a:solidFill>
                <a:cs typeface="Arial" panose="020B0604020202020204" pitchFamily="34" charset="0"/>
              </a:rPr>
              <a:t>sisekliima</a:t>
            </a:r>
            <a:r>
              <a:rPr lang="et-EE" altLang="en-US" sz="2600" b="1" i="1" dirty="0">
                <a:solidFill>
                  <a:schemeClr val="bg1"/>
                </a:solidFill>
                <a:cs typeface="Arial" panose="020B0604020202020204" pitchFamily="34" charset="0"/>
              </a:rPr>
              <a:t>. </a:t>
            </a:r>
          </a:p>
        </p:txBody>
      </p:sp>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7" name="Rectangle 6"/>
          <p:cNvSpPr/>
          <p:nvPr/>
        </p:nvSpPr>
        <p:spPr>
          <a:xfrm>
            <a:off x="6874996" y="539388"/>
            <a:ext cx="1441420" cy="369332"/>
          </a:xfrm>
          <a:prstGeom prst="rect">
            <a:avLst/>
          </a:prstGeom>
          <a:solidFill>
            <a:schemeClr val="tx1"/>
          </a:solidFill>
        </p:spPr>
        <p:txBody>
          <a:bodyPr wrap="none">
            <a:spAutoFit/>
          </a:bodyPr>
          <a:lstStyle/>
          <a:p>
            <a:pPr algn="r"/>
            <a:r>
              <a:rPr lang="et-EE" b="1" dirty="0" err="1" smtClean="0">
                <a:solidFill>
                  <a:schemeClr val="bg1"/>
                </a:solidFill>
                <a:cs typeface="Arial" panose="020B0604020202020204" pitchFamily="34" charset="0"/>
              </a:rPr>
              <a:t>Üldandmed</a:t>
            </a:r>
            <a:endParaRPr lang="en-US" dirty="0">
              <a:solidFill>
                <a:schemeClr val="bg1"/>
              </a:solidFill>
            </a:endParaRPr>
          </a:p>
        </p:txBody>
      </p:sp>
    </p:spTree>
    <p:extLst>
      <p:ext uri="{BB962C8B-B14F-4D97-AF65-F5344CB8AC3E}">
        <p14:creationId xmlns:p14="http://schemas.microsoft.com/office/powerpoint/2010/main" val="3203885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59632" y="1988840"/>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Sisekliima nõuded. Üldandmed.</a:t>
            </a:r>
            <a:endParaRPr lang="en-US" sz="2700" dirty="0">
              <a:solidFill>
                <a:schemeClr val="bg1"/>
              </a:solidFill>
            </a:endParaRPr>
          </a:p>
        </p:txBody>
      </p:sp>
      <p:sp>
        <p:nvSpPr>
          <p:cNvPr id="5" name="Rectangle 4"/>
          <p:cNvSpPr/>
          <p:nvPr/>
        </p:nvSpPr>
        <p:spPr>
          <a:xfrm>
            <a:off x="1259632" y="2570421"/>
            <a:ext cx="7881833" cy="523220"/>
          </a:xfrm>
          <a:prstGeom prst="rect">
            <a:avLst/>
          </a:prstGeom>
          <a:solidFill>
            <a:srgbClr val="AC0000"/>
          </a:solidFill>
        </p:spPr>
        <p:txBody>
          <a:bodyPr wrap="square">
            <a:spAutoFit/>
          </a:bodyPr>
          <a:lstStyle/>
          <a:p>
            <a:pPr algn="r"/>
            <a:r>
              <a:rPr lang="et-EE" sz="2800" b="1" dirty="0">
                <a:solidFill>
                  <a:schemeClr val="bg1"/>
                </a:solidFill>
                <a:cs typeface="Arial" panose="020B0604020202020204" pitchFamily="34" charset="0"/>
              </a:rPr>
              <a:t>Mugavuse klassid</a:t>
            </a:r>
            <a:endParaRPr lang="en-US" sz="2800" dirty="0">
              <a:solidFill>
                <a:schemeClr val="bg1"/>
              </a:solidFill>
            </a:endParaRPr>
          </a:p>
        </p:txBody>
      </p:sp>
      <p:sp>
        <p:nvSpPr>
          <p:cNvPr id="6" name="Rectangle 5"/>
          <p:cNvSpPr/>
          <p:nvPr/>
        </p:nvSpPr>
        <p:spPr>
          <a:xfrm>
            <a:off x="1259631" y="3146485"/>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Temperatuur</a:t>
            </a:r>
            <a:endParaRPr lang="en-US" sz="2700" dirty="0">
              <a:solidFill>
                <a:schemeClr val="bg1"/>
              </a:solidFill>
            </a:endParaRPr>
          </a:p>
        </p:txBody>
      </p:sp>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Sisukord</a:t>
            </a:r>
            <a:endParaRPr lang="en-GB" altLang="en-US" sz="2700" dirty="0" smtClean="0">
              <a:latin typeface="Arial" panose="020B0604020202020204" pitchFamily="34" charset="0"/>
              <a:cs typeface="Arial" panose="020B0604020202020204" pitchFamily="34" charset="0"/>
            </a:endParaRPr>
          </a:p>
        </p:txBody>
      </p:sp>
      <p:sp>
        <p:nvSpPr>
          <p:cNvPr id="8" name="Rectangle 7"/>
          <p:cNvSpPr/>
          <p:nvPr/>
        </p:nvSpPr>
        <p:spPr>
          <a:xfrm>
            <a:off x="1259632" y="3726324"/>
            <a:ext cx="7881833" cy="507831"/>
          </a:xfrm>
          <a:prstGeom prst="rect">
            <a:avLst/>
          </a:prstGeom>
          <a:solidFill>
            <a:schemeClr val="tx1"/>
          </a:solidFill>
        </p:spPr>
        <p:txBody>
          <a:bodyPr wrap="square">
            <a:spAutoFit/>
          </a:bodyPr>
          <a:lstStyle/>
          <a:p>
            <a:pPr algn="r"/>
            <a:r>
              <a:rPr lang="et-EE" sz="2700" b="1" dirty="0" smtClean="0">
                <a:solidFill>
                  <a:schemeClr val="bg1"/>
                </a:solidFill>
                <a:cs typeface="Arial" panose="020B0604020202020204" pitchFamily="34" charset="0"/>
              </a:rPr>
              <a:t>Ventilatsioon</a:t>
            </a:r>
            <a:endParaRPr lang="en-US" sz="2700" dirty="0">
              <a:solidFill>
                <a:schemeClr val="bg1"/>
              </a:solidFill>
            </a:endParaRPr>
          </a:p>
        </p:txBody>
      </p:sp>
    </p:spTree>
    <p:extLst>
      <p:ext uri="{BB962C8B-B14F-4D97-AF65-F5344CB8AC3E}">
        <p14:creationId xmlns:p14="http://schemas.microsoft.com/office/powerpoint/2010/main" val="1432473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5" name="Rectangle 4"/>
          <p:cNvSpPr/>
          <p:nvPr/>
        </p:nvSpPr>
        <p:spPr>
          <a:xfrm>
            <a:off x="6156850" y="539388"/>
            <a:ext cx="2159566"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Mugavuse klassid</a:t>
            </a:r>
            <a:endParaRPr lang="en-US" dirty="0">
              <a:solidFill>
                <a:schemeClr val="bg1"/>
              </a:solidFill>
            </a:endParaRPr>
          </a:p>
        </p:txBody>
      </p:sp>
      <p:sp>
        <p:nvSpPr>
          <p:cNvPr id="6" name="Sisu kohatäide 2"/>
          <p:cNvSpPr>
            <a:spLocks noGrp="1"/>
          </p:cNvSpPr>
          <p:nvPr>
            <p:ph idx="1"/>
          </p:nvPr>
        </p:nvSpPr>
        <p:spPr>
          <a:xfrm>
            <a:off x="1460626" y="1490804"/>
            <a:ext cx="7071813" cy="3810000"/>
          </a:xfrm>
        </p:spPr>
        <p:txBody>
          <a:bodyPr/>
          <a:lstStyle/>
          <a:p>
            <a:pPr marL="0"/>
            <a:r>
              <a:rPr lang="et-EE" altLang="en-US" sz="2400" dirty="0">
                <a:latin typeface="Arial" panose="020B0604020202020204" pitchFamily="34" charset="0"/>
                <a:cs typeface="Arial" panose="020B0604020202020204" pitchFamily="34" charset="0"/>
              </a:rPr>
              <a:t>Sisekliima parameetrite järgi eristatakse kolme erineva mugavuse (</a:t>
            </a:r>
            <a:r>
              <a:rPr lang="et-EE" altLang="en-US" sz="2400" b="1" dirty="0">
                <a:solidFill>
                  <a:srgbClr val="AC0000"/>
                </a:solidFill>
                <a:latin typeface="Arial" panose="020B0604020202020204" pitchFamily="34" charset="0"/>
                <a:cs typeface="Arial" panose="020B0604020202020204" pitchFamily="34" charset="0"/>
              </a:rPr>
              <a:t>A, B, C</a:t>
            </a:r>
            <a:r>
              <a:rPr lang="et-EE" altLang="en-US" sz="2400" dirty="0">
                <a:latin typeface="Arial" panose="020B0604020202020204" pitchFamily="34" charset="0"/>
                <a:cs typeface="Arial" panose="020B0604020202020204" pitchFamily="34" charset="0"/>
              </a:rPr>
              <a:t>) klassiga ehitisi, sealjuures mugavuse klassid A, B ja C on defineeritud arvestades, </a:t>
            </a:r>
            <a:r>
              <a:rPr lang="et-EE" altLang="en-US" sz="2400" b="1" i="1" dirty="0">
                <a:solidFill>
                  <a:srgbClr val="AC0000"/>
                </a:solidFill>
                <a:latin typeface="Arial" panose="020B0604020202020204" pitchFamily="34" charset="0"/>
                <a:cs typeface="Arial" panose="020B0604020202020204" pitchFamily="34" charset="0"/>
              </a:rPr>
              <a:t>kuivõrd ruumis elavad ja/või töötavad inimesed on rahul/ei ole rahul </a:t>
            </a:r>
            <a:r>
              <a:rPr lang="et-EE" altLang="en-US" sz="2400" b="1" i="1" dirty="0" err="1">
                <a:solidFill>
                  <a:srgbClr val="AC0000"/>
                </a:solidFill>
                <a:latin typeface="Arial" panose="020B0604020202020204" pitchFamily="34" charset="0"/>
                <a:cs typeface="Arial" panose="020B0604020202020204" pitchFamily="34" charset="0"/>
              </a:rPr>
              <a:t>sisekliima</a:t>
            </a:r>
            <a:r>
              <a:rPr lang="et-EE" altLang="en-US" sz="2400" b="1" i="1" dirty="0">
                <a:solidFill>
                  <a:srgbClr val="AC0000"/>
                </a:solidFill>
                <a:latin typeface="Arial" panose="020B0604020202020204" pitchFamily="34" charset="0"/>
                <a:cs typeface="Arial" panose="020B0604020202020204" pitchFamily="34" charset="0"/>
              </a:rPr>
              <a:t> vastava näitajaga.</a:t>
            </a:r>
          </a:p>
        </p:txBody>
      </p:sp>
    </p:spTree>
    <p:extLst>
      <p:ext uri="{BB962C8B-B14F-4D97-AF65-F5344CB8AC3E}">
        <p14:creationId xmlns:p14="http://schemas.microsoft.com/office/powerpoint/2010/main" val="3001443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sz="2700" b="1" dirty="0" smtClean="0">
                <a:latin typeface="Arial" panose="020B0604020202020204" pitchFamily="34" charset="0"/>
                <a:cs typeface="Arial" panose="020B0604020202020204" pitchFamily="34" charset="0"/>
              </a:rPr>
              <a:t>Sisekliima nõuded</a:t>
            </a:r>
            <a:endParaRPr lang="en-GB" altLang="en-US" sz="2700" dirty="0" smtClean="0">
              <a:latin typeface="Arial" panose="020B0604020202020204" pitchFamily="34" charset="0"/>
              <a:cs typeface="Arial" panose="020B0604020202020204" pitchFamily="34" charset="0"/>
            </a:endParaRPr>
          </a:p>
        </p:txBody>
      </p:sp>
      <p:sp>
        <p:nvSpPr>
          <p:cNvPr id="10" name="Sisu kohatäide 2"/>
          <p:cNvSpPr>
            <a:spLocks noGrp="1"/>
          </p:cNvSpPr>
          <p:nvPr>
            <p:ph idx="1"/>
          </p:nvPr>
        </p:nvSpPr>
        <p:spPr>
          <a:xfrm>
            <a:off x="1460626" y="1052736"/>
            <a:ext cx="7071813" cy="5112568"/>
          </a:xfrm>
        </p:spPr>
        <p:txBody>
          <a:bodyPr/>
          <a:lstStyle/>
          <a:p>
            <a:pPr marL="0" indent="0">
              <a:spcBef>
                <a:spcPts val="0"/>
              </a:spcBef>
            </a:pPr>
            <a:r>
              <a:rPr lang="et-EE" altLang="en-US" sz="2400" dirty="0" smtClean="0"/>
              <a:t>Soojusliku </a:t>
            </a:r>
            <a:r>
              <a:rPr lang="et-EE" altLang="en-US" sz="2400" dirty="0"/>
              <a:t>mugavuse</a:t>
            </a:r>
            <a:r>
              <a:rPr lang="et-EE" altLang="en-US" sz="2400" dirty="0" smtClean="0"/>
              <a:t> klassifitseerimise aluseks on </a:t>
            </a:r>
            <a:r>
              <a:rPr lang="et-EE" altLang="en-US" sz="2400" b="1" i="1" dirty="0">
                <a:solidFill>
                  <a:srgbClr val="AC0000"/>
                </a:solidFill>
              </a:rPr>
              <a:t>soojusliku mugavuse indeks</a:t>
            </a:r>
            <a:r>
              <a:rPr lang="et-EE" altLang="en-US" sz="2400" dirty="0"/>
              <a:t>:</a:t>
            </a:r>
          </a:p>
          <a:p>
            <a:pPr marL="0" indent="0">
              <a:spcBef>
                <a:spcPts val="0"/>
              </a:spcBef>
            </a:pPr>
            <a:endParaRPr lang="et-EE" altLang="en-US" sz="2400" dirty="0"/>
          </a:p>
          <a:p>
            <a:pPr marL="0" indent="0">
              <a:spcBef>
                <a:spcPts val="0"/>
              </a:spcBef>
            </a:pPr>
            <a:r>
              <a:rPr lang="et-EE" altLang="en-US" sz="2400" b="1" i="1" dirty="0" smtClean="0"/>
              <a:t>PMV </a:t>
            </a:r>
            <a:r>
              <a:rPr lang="et-EE" altLang="en-US" sz="2400" dirty="0"/>
              <a:t>(</a:t>
            </a:r>
            <a:r>
              <a:rPr lang="et-EE" altLang="en-US" sz="2400" dirty="0" err="1"/>
              <a:t>ing</a:t>
            </a:r>
            <a:r>
              <a:rPr lang="et-EE" altLang="en-US" sz="2400" dirty="0"/>
              <a:t>. keeles </a:t>
            </a:r>
            <a:r>
              <a:rPr lang="et-EE" altLang="en-US" sz="2400" b="1" dirty="0" err="1"/>
              <a:t>P</a:t>
            </a:r>
            <a:r>
              <a:rPr lang="et-EE" altLang="en-US" sz="2400" dirty="0" err="1"/>
              <a:t>redicted</a:t>
            </a:r>
            <a:r>
              <a:rPr lang="et-EE" altLang="en-US" sz="2400" dirty="0"/>
              <a:t> </a:t>
            </a:r>
            <a:r>
              <a:rPr lang="et-EE" altLang="en-US" sz="2400" b="1" dirty="0" err="1"/>
              <a:t>M</a:t>
            </a:r>
            <a:r>
              <a:rPr lang="et-EE" altLang="en-US" sz="2400" dirty="0" err="1"/>
              <a:t>ean</a:t>
            </a:r>
            <a:r>
              <a:rPr lang="et-EE" altLang="en-US" sz="2400" dirty="0"/>
              <a:t> </a:t>
            </a:r>
            <a:r>
              <a:rPr lang="et-EE" altLang="en-US" sz="2400" b="1" dirty="0" err="1"/>
              <a:t>V</a:t>
            </a:r>
            <a:r>
              <a:rPr lang="et-EE" altLang="en-US" sz="2400" dirty="0" err="1"/>
              <a:t>ote</a:t>
            </a:r>
            <a:r>
              <a:rPr lang="et-EE" altLang="en-US" sz="2400" dirty="0"/>
              <a:t>, s.o. eeldatav keskmine hinnang) </a:t>
            </a:r>
          </a:p>
          <a:p>
            <a:pPr marL="0" indent="0">
              <a:spcBef>
                <a:spcPts val="0"/>
              </a:spcBef>
            </a:pPr>
            <a:endParaRPr lang="et-EE" altLang="en-US" sz="2400" dirty="0"/>
          </a:p>
          <a:p>
            <a:pPr marL="0" indent="0">
              <a:spcBef>
                <a:spcPts val="0"/>
              </a:spcBef>
            </a:pPr>
            <a:r>
              <a:rPr lang="et-EE" altLang="en-US" sz="2400" dirty="0"/>
              <a:t>	ja </a:t>
            </a:r>
            <a:r>
              <a:rPr lang="et-EE" altLang="en-US" sz="2400" b="1" i="1" dirty="0">
                <a:solidFill>
                  <a:srgbClr val="AC0000"/>
                </a:solidFill>
              </a:rPr>
              <a:t>soojusliku ebamugavuse tunnetus</a:t>
            </a:r>
            <a:r>
              <a:rPr lang="et-EE" altLang="en-US" sz="2400" dirty="0"/>
              <a:t>:</a:t>
            </a:r>
          </a:p>
          <a:p>
            <a:pPr marL="0" indent="0">
              <a:spcBef>
                <a:spcPts val="0"/>
              </a:spcBef>
            </a:pPr>
            <a:endParaRPr lang="et-EE" altLang="en-US" sz="2400" dirty="0"/>
          </a:p>
          <a:p>
            <a:pPr marL="0" indent="0">
              <a:spcBef>
                <a:spcPts val="0"/>
              </a:spcBef>
            </a:pPr>
            <a:r>
              <a:rPr lang="et-EE" altLang="en-US" sz="2400" b="1" i="1" dirty="0" smtClean="0"/>
              <a:t>PPD</a:t>
            </a:r>
            <a:r>
              <a:rPr lang="et-EE" altLang="en-US" sz="2400" dirty="0" smtClean="0"/>
              <a:t> </a:t>
            </a:r>
            <a:r>
              <a:rPr lang="et-EE" altLang="en-US" sz="2400" dirty="0"/>
              <a:t>(tähistus PPD tuleneb ingliskeelsest terminist </a:t>
            </a:r>
            <a:r>
              <a:rPr lang="et-EE" altLang="en-US" sz="2400" b="1" dirty="0" err="1"/>
              <a:t>P</a:t>
            </a:r>
            <a:r>
              <a:rPr lang="et-EE" altLang="en-US" sz="2400" dirty="0" err="1"/>
              <a:t>redicted</a:t>
            </a:r>
            <a:r>
              <a:rPr lang="et-EE" altLang="en-US" sz="2400" dirty="0"/>
              <a:t> </a:t>
            </a:r>
            <a:r>
              <a:rPr lang="et-EE" altLang="en-US" sz="2400" b="1" dirty="0" err="1"/>
              <a:t>P</a:t>
            </a:r>
            <a:r>
              <a:rPr lang="et-EE" altLang="en-US" sz="2400" dirty="0" err="1"/>
              <a:t>ercentage</a:t>
            </a:r>
            <a:r>
              <a:rPr lang="et-EE" altLang="en-US" sz="2400" dirty="0"/>
              <a:t> of </a:t>
            </a:r>
            <a:r>
              <a:rPr lang="et-EE" altLang="en-US" sz="2400" b="1" dirty="0" err="1"/>
              <a:t>D</a:t>
            </a:r>
            <a:r>
              <a:rPr lang="et-EE" altLang="en-US" sz="2400" dirty="0" err="1"/>
              <a:t>issatisfied</a:t>
            </a:r>
            <a:r>
              <a:rPr lang="et-EE" altLang="en-US" sz="2400" dirty="0"/>
              <a:t>, s.o. eeldatav rahulolematute protsent). </a:t>
            </a:r>
          </a:p>
        </p:txBody>
      </p:sp>
      <p:sp>
        <p:nvSpPr>
          <p:cNvPr id="4" name="Rectangle 3"/>
          <p:cNvSpPr/>
          <p:nvPr/>
        </p:nvSpPr>
        <p:spPr>
          <a:xfrm>
            <a:off x="6156850" y="539388"/>
            <a:ext cx="2159566" cy="369332"/>
          </a:xfrm>
          <a:prstGeom prst="rect">
            <a:avLst/>
          </a:prstGeom>
          <a:solidFill>
            <a:schemeClr val="tx1"/>
          </a:solidFill>
        </p:spPr>
        <p:txBody>
          <a:bodyPr wrap="none">
            <a:spAutoFit/>
          </a:bodyPr>
          <a:lstStyle/>
          <a:p>
            <a:pPr algn="r"/>
            <a:r>
              <a:rPr lang="et-EE" b="1" dirty="0" smtClean="0">
                <a:solidFill>
                  <a:schemeClr val="bg1"/>
                </a:solidFill>
                <a:cs typeface="Arial" panose="020B0604020202020204" pitchFamily="34" charset="0"/>
              </a:rPr>
              <a:t>Mugavuse klassid</a:t>
            </a:r>
            <a:endParaRPr lang="en-US" dirty="0">
              <a:solidFill>
                <a:schemeClr val="bg1"/>
              </a:solidFill>
            </a:endParaRPr>
          </a:p>
        </p:txBody>
      </p:sp>
    </p:spTree>
    <p:extLst>
      <p:ext uri="{BB962C8B-B14F-4D97-AF65-F5344CB8AC3E}">
        <p14:creationId xmlns:p14="http://schemas.microsoft.com/office/powerpoint/2010/main" val="2987885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2587</TotalTime>
  <Words>346</Words>
  <Application>Microsoft Office PowerPoint</Application>
  <PresentationFormat>On-screen Show (4:3)</PresentationFormat>
  <Paragraphs>148</Paragraphs>
  <Slides>23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Symbol</vt:lpstr>
      <vt:lpstr>Times New Roman</vt:lpstr>
      <vt:lpstr>Verdana</vt:lpstr>
      <vt:lpstr>Wingdings</vt:lpstr>
      <vt:lpstr>TTY_esitluse pohi_EST_2011</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PPD indeksi sõltuvus kiirgustemperatuuri asümmetriast (SCAVAC-i andmed)</vt:lpstr>
      <vt:lpstr>PowerPoint Presentation</vt:lpstr>
      <vt:lpstr>PowerPoint Presentation</vt:lpstr>
      <vt:lpstr>PowerPoint Presentation</vt:lpstr>
      <vt:lpstr>PowerPoint Presentation</vt:lpstr>
      <vt:lpstr> Rahulolematute protsendi (PPD indeksi) sõltuvus operatiivtemperatuurist köetavas ruumis (SCANVAC-i andmed). Clo on riietuse ühik, met on metabolismi (kehalise aktiivsuse) ühik, RH tähistab õhu suhtelist niiskust.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104</cp:revision>
  <dcterms:created xsi:type="dcterms:W3CDTF">2015-08-30T11:50:39Z</dcterms:created>
  <dcterms:modified xsi:type="dcterms:W3CDTF">2019-02-07T11:44:27Z</dcterms:modified>
</cp:coreProperties>
</file>