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1" r:id="rId3"/>
    <p:sldId id="417" r:id="rId4"/>
    <p:sldId id="418" r:id="rId5"/>
    <p:sldId id="423" r:id="rId6"/>
    <p:sldId id="424" r:id="rId7"/>
    <p:sldId id="407" r:id="rId8"/>
    <p:sldId id="425" r:id="rId9"/>
    <p:sldId id="426" r:id="rId10"/>
    <p:sldId id="427" r:id="rId11"/>
    <p:sldId id="428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003E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34" autoAdjust="0"/>
  </p:normalViewPr>
  <p:slideViewPr>
    <p:cSldViewPr snapToObjects="1">
      <p:cViewPr varScale="1">
        <p:scale>
          <a:sx n="86" d="100"/>
          <a:sy n="86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D4D8-849A-404C-B542-0517DD0A5D2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758F-B0D8-4D12-9E87-3AC4B19E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9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AA26-C538-4B04-A4C3-BD2DBE24BCA0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F475E-9CC6-4110-82B8-6FBE07D1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475E-9CC6-4110-82B8-6FBE07D134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75627D-E058-4015-9EA9-5C935B562698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1AF33B-44FF-4BFF-B466-AE1321940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5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7A1E9-8DE0-4A77-9C03-DF8989330A57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7E8F691-50B2-4FAF-89B3-55D7A1A74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02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D01632-E8B6-40BD-87DA-B4DD084BB5E5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98C40E8-20EA-48DB-B167-A939B6D5B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2527B4-89F9-4CBD-B72C-50C32EEF5671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4DCD6E6-323D-48F6-9EEB-97AEE9BB2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69AB9F-B30F-4653-B6F8-BC1F78563640}" type="datetime1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ADCFDE-71D7-4A6B-A752-0803A7B3F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4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36633E-EF4C-42EB-9E8E-BF612BABCDDB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FAFE61-D9D4-4753-AFB5-841D37653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45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61CDF-AF83-4B4F-82DE-E1EE93E0CF34}" type="datetime1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C270BAB-574E-41F3-AB5D-CE2383C28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6C656-3375-4887-8B99-A7ED8D03D908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71D3DA0-75F4-4C92-B1C7-04721D037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CFF803-969B-4EC6-8928-BB1390E2DDDB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293CEF-0958-45A4-A26A-D663550A1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0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457200"/>
            <a:ext cx="6227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tiitlilaadi muutmiseks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905000"/>
            <a:ext cx="62277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juhtslaidi teksti laadide redigeerimiseks</a:t>
            </a:r>
          </a:p>
          <a:p>
            <a:pPr lvl="1"/>
            <a:r>
              <a:rPr lang="et-EE" altLang="en-US" smtClean="0"/>
              <a:t>Teine tase</a:t>
            </a:r>
          </a:p>
          <a:p>
            <a:pPr lvl="2"/>
            <a:r>
              <a:rPr lang="et-EE" altLang="en-US" smtClean="0"/>
              <a:t>Kolmas tase</a:t>
            </a:r>
          </a:p>
          <a:p>
            <a:pPr lvl="3"/>
            <a:r>
              <a:rPr lang="et-EE" altLang="en-US" smtClean="0"/>
              <a:t>Neljas tase</a:t>
            </a:r>
          </a:p>
          <a:p>
            <a:pPr lvl="4"/>
            <a:r>
              <a:rPr lang="et-EE" altLang="en-US" smtClean="0"/>
              <a:t>Viies tase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60" r:id="rId1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aserivv.ee/files/articles/V&#245;rguvee_kvalitatiivse_reguleerimise_temperatuurigraafik_20132014_talveperioodil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soojus.ee/get/816/Temperatuurigraafik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lveso.ee/soojus/kliendiinfo/j&#252;ri-ja-vaida-v&#245;rgupiirkonna-kvalitatiivse-reguleerimise-temperatuurigraafik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35400"/>
            <a:ext cx="7056784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Loengu konspekt 15. Soojusväljastuse reguleerimine</a:t>
            </a:r>
            <a:endParaRPr lang="en-US" sz="2400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t-EE" alt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EIS4120 – Soojus- ja külmavarustussüsteemid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179348"/>
            <a:ext cx="716428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t-EE" dirty="0" smtClean="0"/>
              <a:t>VÕRGUGRAAFIK (näidis 2)</a:t>
            </a:r>
          </a:p>
        </p:txBody>
      </p:sp>
      <p:sp>
        <p:nvSpPr>
          <p:cNvPr id="5" name="Rectangle 4"/>
          <p:cNvSpPr/>
          <p:nvPr/>
        </p:nvSpPr>
        <p:spPr>
          <a:xfrm>
            <a:off x="5148064" y="1569566"/>
            <a:ext cx="4068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b="1" dirty="0" smtClean="0">
                <a:latin typeface="arial" panose="020B0604020202020204" pitchFamily="34" charset="0"/>
              </a:rPr>
              <a:t>Aseri vald</a:t>
            </a:r>
            <a:endParaRPr lang="et-EE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2060848"/>
            <a:ext cx="40142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000" dirty="0" smtClean="0"/>
              <a:t>Allikas</a:t>
            </a:r>
            <a:r>
              <a:rPr lang="et-EE" sz="1000" dirty="0"/>
              <a:t>: </a:t>
            </a:r>
            <a:r>
              <a:rPr lang="et-EE" sz="1000" dirty="0">
                <a:hlinkClick r:id="rId2"/>
              </a:rPr>
              <a:t>http://</a:t>
            </a:r>
            <a:r>
              <a:rPr lang="et-EE" sz="1000" dirty="0" smtClean="0">
                <a:hlinkClick r:id="rId2"/>
              </a:rPr>
              <a:t>www.aserivv.ee/</a:t>
            </a:r>
            <a:r>
              <a:rPr lang="et-EE" sz="1000" dirty="0" err="1" smtClean="0">
                <a:hlinkClick r:id="rId2"/>
              </a:rPr>
              <a:t>files</a:t>
            </a:r>
            <a:r>
              <a:rPr lang="et-EE" sz="1000" dirty="0" smtClean="0">
                <a:hlinkClick r:id="rId2"/>
              </a:rPr>
              <a:t>/</a:t>
            </a:r>
            <a:r>
              <a:rPr lang="et-EE" sz="1000" dirty="0" err="1" smtClean="0">
                <a:hlinkClick r:id="rId2"/>
              </a:rPr>
              <a:t>articles</a:t>
            </a:r>
            <a:r>
              <a:rPr lang="et-EE" sz="1000" dirty="0" smtClean="0">
                <a:hlinkClick r:id="rId2"/>
              </a:rPr>
              <a:t>/Võrguvee_kvalitatiivse_reguleerimise_temperatuurigraafik_20132014_talveperioodil.pdf</a:t>
            </a:r>
            <a:endParaRPr lang="et-EE" sz="1000" dirty="0" smtClean="0"/>
          </a:p>
          <a:p>
            <a:endParaRPr 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798" y="620645"/>
            <a:ext cx="5090854" cy="6048715"/>
          </a:xfrm>
          <a:prstGeom prst="rect">
            <a:avLst/>
          </a:prstGeom>
          <a:ln>
            <a:solidFill>
              <a:srgbClr val="AC0000"/>
            </a:solidFill>
          </a:ln>
        </p:spPr>
      </p:pic>
    </p:spTree>
    <p:extLst>
      <p:ext uri="{BB962C8B-B14F-4D97-AF65-F5344CB8AC3E}">
        <p14:creationId xmlns:p14="http://schemas.microsoft.com/office/powerpoint/2010/main" val="25229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179348"/>
            <a:ext cx="716428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t-EE" dirty="0" smtClean="0"/>
              <a:t>VÕRGUGRAAFIK (näidis 3)</a:t>
            </a:r>
          </a:p>
        </p:txBody>
      </p:sp>
      <p:sp>
        <p:nvSpPr>
          <p:cNvPr id="5" name="Rectangle 4"/>
          <p:cNvSpPr/>
          <p:nvPr/>
        </p:nvSpPr>
        <p:spPr>
          <a:xfrm>
            <a:off x="5148064" y="1569566"/>
            <a:ext cx="4068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b="1" dirty="0" smtClean="0">
                <a:latin typeface="arial" panose="020B0604020202020204" pitchFamily="34" charset="0"/>
              </a:rPr>
              <a:t>Maardu, Keemikute 37 katlamaja</a:t>
            </a:r>
            <a:endParaRPr lang="et-EE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2060848"/>
            <a:ext cx="4014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000" dirty="0" smtClean="0"/>
              <a:t>Allikas</a:t>
            </a:r>
            <a:r>
              <a:rPr lang="et-EE" sz="1000" dirty="0"/>
              <a:t>: </a:t>
            </a:r>
            <a:r>
              <a:rPr lang="et-EE" sz="1000" dirty="0">
                <a:hlinkClick r:id="rId2"/>
              </a:rPr>
              <a:t>http://</a:t>
            </a:r>
            <a:r>
              <a:rPr lang="et-EE" sz="1000" dirty="0" smtClean="0">
                <a:hlinkClick r:id="rId2"/>
              </a:rPr>
              <a:t>www.soojus.ee/get/816/Temperatuurigraafik.xlsx</a:t>
            </a:r>
            <a:r>
              <a:rPr lang="et-EE" sz="1000" dirty="0" smtClean="0"/>
              <a:t> </a:t>
            </a:r>
            <a:endParaRPr lang="en-US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971" y="554400"/>
            <a:ext cx="1902170" cy="58272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872" y="3212976"/>
            <a:ext cx="4828458" cy="286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96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67544" y="0"/>
            <a:ext cx="8604447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Soojuse väljastuse reguleerimine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733256"/>
          </a:xfrm>
          <a:solidFill>
            <a:schemeClr val="bg1"/>
          </a:solidFill>
        </p:spPr>
        <p:txBody>
          <a:bodyPr/>
          <a:lstStyle/>
          <a:p>
            <a:r>
              <a:rPr lang="et-EE" altLang="en-US" sz="2200" dirty="0"/>
              <a:t>Kaugkütte ettevõttest väljastatav soojushulk peab vastama tarbijate summaarsele soojuse  </a:t>
            </a:r>
            <a:r>
              <a:rPr lang="et-EE" altLang="en-US" sz="2200" dirty="0" smtClean="0"/>
              <a:t>nõudlusele </a:t>
            </a:r>
            <a:r>
              <a:rPr lang="et-EE" altLang="en-US" sz="2200" dirty="0"/>
              <a:t>antud ajahetkel. </a:t>
            </a:r>
            <a:endParaRPr lang="et-EE" altLang="en-US" sz="2200" dirty="0" smtClean="0"/>
          </a:p>
          <a:p>
            <a:endParaRPr lang="et-EE" altLang="en-US" sz="2200" dirty="0"/>
          </a:p>
          <a:p>
            <a:r>
              <a:rPr lang="et-EE" altLang="en-US" sz="2200" dirty="0"/>
              <a:t>On teada, et soojusetarve kütteks ja ventilatsiooniks sõltub oluliselt </a:t>
            </a:r>
            <a:r>
              <a:rPr lang="et-EE" altLang="en-US" sz="2200" dirty="0" err="1"/>
              <a:t>välistingimustest</a:t>
            </a:r>
            <a:r>
              <a:rPr lang="et-EE" altLang="en-US" sz="2200" dirty="0"/>
              <a:t> (</a:t>
            </a:r>
            <a:r>
              <a:rPr lang="et-EE" altLang="en-US" sz="2200" dirty="0" err="1"/>
              <a:t>välis-õhu</a:t>
            </a:r>
            <a:r>
              <a:rPr lang="et-EE" altLang="en-US" sz="2200" dirty="0"/>
              <a:t> temperatuurist, tuule kiirusest ja suunast jne.). Nagu juba selgitatud, </a:t>
            </a:r>
            <a:r>
              <a:rPr lang="et-EE" altLang="en-US" sz="2200" dirty="0" smtClean="0"/>
              <a:t>projekteeritakse </a:t>
            </a:r>
            <a:r>
              <a:rPr lang="et-EE" altLang="en-US" sz="2200" dirty="0"/>
              <a:t>küttesüsteemid nii, et nad suudaksid katta soojusevajaduse arvutusliku välisõhu temperatuuri korral. </a:t>
            </a:r>
            <a:endParaRPr lang="et-EE" altLang="en-US" sz="2200" dirty="0" smtClean="0"/>
          </a:p>
          <a:p>
            <a:endParaRPr lang="et-EE" altLang="en-US" sz="2000" b="1" dirty="0" smtClean="0"/>
          </a:p>
          <a:p>
            <a:r>
              <a:rPr lang="et-EE" altLang="en-US" sz="2000" b="1" dirty="0" smtClean="0"/>
              <a:t>Suurema </a:t>
            </a:r>
            <a:r>
              <a:rPr lang="et-EE" altLang="en-US" sz="2000" b="1" dirty="0"/>
              <a:t>osa ajast kütteperioodi vältel on välisõhu temperatuur kõrgem välisõhu arvutuslikust temperatuurist.  Seega, kaugkütte ettevõte peab </a:t>
            </a:r>
            <a:r>
              <a:rPr lang="et-EE" altLang="en-US" sz="2000" b="1" dirty="0" smtClean="0"/>
              <a:t>arvestama </a:t>
            </a:r>
            <a:r>
              <a:rPr lang="et-EE" altLang="en-US" sz="2000" b="1" dirty="0"/>
              <a:t>asjaoluga, et </a:t>
            </a:r>
            <a:r>
              <a:rPr lang="et-EE" altLang="en-US" sz="2000" b="1" i="1" u="sng" dirty="0">
                <a:solidFill>
                  <a:srgbClr val="81003E"/>
                </a:solidFill>
              </a:rPr>
              <a:t>suurema osa ajast kütteperioodi vältel ta töötab osalise soojuskoormusega ja on vaja </a:t>
            </a:r>
            <a:r>
              <a:rPr lang="et-EE" altLang="en-US" sz="2000" b="1" i="1" u="sng" dirty="0" smtClean="0">
                <a:solidFill>
                  <a:srgbClr val="81003E"/>
                </a:solidFill>
              </a:rPr>
              <a:t>reguleerida </a:t>
            </a:r>
            <a:r>
              <a:rPr lang="et-EE" altLang="en-US" sz="2000" b="1" i="1" u="sng" dirty="0">
                <a:solidFill>
                  <a:srgbClr val="81003E"/>
                </a:solidFill>
              </a:rPr>
              <a:t>soojuse väljastust kaugkütte katlamajast katmaks reaalset soojuse vajadust. </a:t>
            </a:r>
            <a:endParaRPr lang="et-EE" altLang="en-US" sz="2000" b="1" i="1" u="sng" dirty="0" smtClean="0">
              <a:solidFill>
                <a:srgbClr val="81003E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11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67544" y="0"/>
            <a:ext cx="8604447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Soojuse väljastuse reguleerimine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1484784"/>
            <a:ext cx="7812360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Tagamaks vajalikku temperatuuri köetavates hoonetes on vajalik ka kohapealne soojuse väl­jas­tuse reguleerimine. Kvaliteetse soojuseväljastuse reguleerimise saame tagada ainult </a:t>
            </a:r>
            <a:r>
              <a:rPr lang="et-EE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mitmeastmelise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 reguleerimisega, nendeks astmeteks on:</a:t>
            </a:r>
            <a:endParaRPr 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tsentraalne reguleerimine kaugkütte katlamajas;</a:t>
            </a:r>
            <a:endParaRPr lang="en-US" sz="2400" b="1" i="1" dirty="0">
              <a:solidFill>
                <a:srgbClr val="81003E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grupiviisiline reguleerimine boilerjaamas;</a:t>
            </a:r>
            <a:endParaRPr lang="en-US" sz="2400" b="1" i="1" dirty="0">
              <a:solidFill>
                <a:srgbClr val="81003E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reguleerimine hoone soojuskeskuses;</a:t>
            </a:r>
            <a:endParaRPr lang="en-US" sz="2400" b="1" i="1" dirty="0">
              <a:solidFill>
                <a:srgbClr val="81003E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0385" algn="l"/>
              </a:tabLst>
            </a:pP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individuaalne </a:t>
            </a:r>
            <a:r>
              <a:rPr lang="et-EE" sz="2400" b="1" i="1" dirty="0" smtClean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reguleerimine köetavates </a:t>
            </a: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ruumides. </a:t>
            </a:r>
            <a:endParaRPr lang="en-US" sz="2400" b="1" i="1" dirty="0">
              <a:solidFill>
                <a:srgbClr val="81003E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1268760"/>
            <a:ext cx="78843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Nõukogudeaegne kaugkütte reguleerimise ideoloogia eeldas,  </a:t>
            </a: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et tsentraalne reguleerimine </a:t>
            </a:r>
            <a:r>
              <a:rPr lang="et-EE" sz="2400" b="1" i="1" dirty="0" smtClean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kaugkütte </a:t>
            </a: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katlamajas on piisav tagamaks enam-vähem vajalikku temperatuuri kõigis </a:t>
            </a:r>
            <a:r>
              <a:rPr lang="et-EE" sz="2400" b="1" i="1" dirty="0" smtClean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kaugkütte </a:t>
            </a:r>
            <a:r>
              <a:rPr lang="et-EE" sz="2400" b="1" i="1" dirty="0">
                <a:solidFill>
                  <a:srgbClr val="81003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võrguga  ühendatud hoonetes. 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Üldreeglina puudus reguleerimisvõimalus vahetult </a:t>
            </a:r>
            <a:r>
              <a:rPr lang="et-EE" sz="2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köetavates 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ruumides, ka hoonete soojuskeskustes ei olnud enamikul juhtudest küttevee </a:t>
            </a:r>
            <a:r>
              <a:rPr lang="et-EE" sz="2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temperatuuri 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regulaatoreid (mõningad erandid selles osas siiski olid).  </a:t>
            </a:r>
            <a:endParaRPr lang="et-EE" sz="24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t-EE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t-EE" sz="2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Boilerjaamade 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kasutamisel oli </a:t>
            </a:r>
            <a:r>
              <a:rPr lang="et-EE" sz="2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reguleerimisvõimalus 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boilerjaamades, peamine reguleerimine toimus ka siis ikkagi </a:t>
            </a:r>
            <a:r>
              <a:rPr lang="et-EE" sz="24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kaugkütte </a:t>
            </a:r>
            <a:r>
              <a:rPr lang="et-EE" sz="2400" dirty="0">
                <a:ea typeface="Times New Roman" panose="02020603050405020304" pitchFamily="18" charset="0"/>
                <a:cs typeface="Arial" panose="020B0604020202020204" pitchFamily="34" charset="0"/>
              </a:rPr>
              <a:t>katlamajades. 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67544" y="0"/>
            <a:ext cx="8604447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Soojuse väljastuse reguleerimine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8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0050" y="1052736"/>
            <a:ext cx="74888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algn="just">
              <a:spcBef>
                <a:spcPts val="0"/>
              </a:spcBef>
              <a:spcAft>
                <a:spcPts val="0"/>
              </a:spcAft>
            </a:pPr>
            <a:r>
              <a:rPr lang="et-EE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Kui kaugküttevõrgust hoonesse antava vee temperatuur on τ</a:t>
            </a:r>
            <a:r>
              <a:rPr lang="et-EE" sz="2000" baseline="-25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t-EE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ja tagastuva vee temperatuur on τ</a:t>
            </a:r>
            <a:r>
              <a:rPr lang="et-EE" sz="2000" i="1" baseline="-25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t-EE" sz="2000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t-EE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saab kirjutada järgmise põhivalemi kütteks </a:t>
            </a:r>
            <a:r>
              <a:rPr lang="et-EE" sz="20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väljastatava soojushulga kohta</a:t>
            </a:r>
            <a:r>
              <a:rPr lang="et-EE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R="3175" algn="just">
              <a:spcBef>
                <a:spcPts val="0"/>
              </a:spcBef>
              <a:spcAft>
                <a:spcPts val="0"/>
              </a:spcAft>
            </a:pPr>
            <a:endParaRPr 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5504815" algn="l"/>
              </a:tabLst>
            </a:pPr>
            <a:r>
              <a:rPr lang="et-EE" sz="2800" i="1" spc="-5" dirty="0" smtClean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et-EE" sz="2800" i="1" spc="-5" baseline="-25000" dirty="0" smtClean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küte</a:t>
            </a:r>
            <a:r>
              <a:rPr lang="et-EE" sz="2800" i="1" spc="-5" dirty="0" smtClean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t-EE" sz="2800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= </a:t>
            </a:r>
            <a:r>
              <a:rPr lang="et-EE" sz="2800" i="1" spc="-5" dirty="0" err="1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t-EE" sz="2800" i="1" spc="-5" baseline="-25000" dirty="0" err="1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ks</a:t>
            </a:r>
            <a:r>
              <a:rPr lang="et-EE" sz="2800" i="1" spc="-5" dirty="0" err="1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t-EE" sz="2800" i="1" spc="-5" baseline="-25000" dirty="0" err="1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p.vesi</a:t>
            </a:r>
            <a:r>
              <a:rPr lang="et-EE" sz="2800" i="1" spc="-5" baseline="-25000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t-EE" sz="2800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(τ</a:t>
            </a:r>
            <a:r>
              <a:rPr lang="et-EE" sz="2800" i="1" spc="-5" baseline="-25000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t-EE" sz="2800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- τ</a:t>
            </a:r>
            <a:r>
              <a:rPr lang="et-EE" sz="2800" i="1" spc="-5" baseline="-25000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t-EE" sz="2800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)∙n 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5504815" algn="l"/>
              </a:tabLst>
            </a:pPr>
            <a:endParaRPr 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t-EE" sz="2000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kus </a:t>
            </a:r>
            <a:r>
              <a:rPr lang="et-EE" sz="2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et-EE" sz="2000" i="1" spc="-5" baseline="-25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küte</a:t>
            </a:r>
            <a:r>
              <a:rPr lang="et-EE" sz="2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t-EE" sz="2000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kütteks väljastatud soojushulk kWh;</a:t>
            </a:r>
            <a:endParaRPr 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t-EE" sz="2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t-EE" sz="2000" i="1" spc="-5" baseline="-25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ks</a:t>
            </a:r>
            <a:r>
              <a:rPr lang="et-EE" sz="2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t-EE" sz="2000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kaugküttevee vooluhulk küttevajaduse katmiseks kg/s;</a:t>
            </a:r>
            <a:endParaRPr 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t-EE" sz="2000" i="1" spc="-3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t-EE" sz="2000" i="1" spc="-30" baseline="-2500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t-EE" sz="2000" i="1" spc="-3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t-EE" sz="2000" i="1" spc="-30" baseline="-2500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vesi</a:t>
            </a:r>
            <a:r>
              <a:rPr lang="et-EE" sz="2000" i="1" spc="-3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t-EE" sz="2000" spc="-3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vee erisoojus jääval rõhul;</a:t>
            </a:r>
            <a:endParaRPr 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t-EE" sz="2000" i="1" spc="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 - </a:t>
            </a:r>
            <a:r>
              <a:rPr lang="et-EE" sz="2000" spc="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vaadeldav ajavahemik h</a:t>
            </a:r>
            <a:r>
              <a:rPr lang="et-EE" sz="2000" spc="5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03648" y="1628800"/>
            <a:ext cx="72728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pc="-5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Valemist tuleneb, et kütteks </a:t>
            </a:r>
            <a:r>
              <a:rPr lang="et-EE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väljastatud </a:t>
            </a:r>
            <a:r>
              <a:rPr lang="et-EE" spc="-5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soojushulka ajavahemikus </a:t>
            </a:r>
            <a:r>
              <a:rPr lang="et-EE" i="1" spc="-5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 </a:t>
            </a:r>
            <a:r>
              <a:rPr lang="et-EE" spc="-5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võib reguleerida kas:</a:t>
            </a:r>
          </a:p>
          <a:p>
            <a:endParaRPr lang="et-EE" spc="-5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1). </a:t>
            </a:r>
            <a:r>
              <a:rPr lang="et-EE" b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Hoonesse antava ja tagastuva temperatuurivahe muutmisega 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lang="et-EE" i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T</a:t>
            </a:r>
            <a:r>
              <a:rPr lang="et-EE" i="1" spc="-5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r>
              <a:rPr lang="et-EE" i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-T</a:t>
            </a:r>
            <a:r>
              <a:rPr lang="et-EE" i="1" spc="-5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) püsiva kaugküttevee vooluhulka juures (</a:t>
            </a:r>
            <a:r>
              <a:rPr lang="et-EE" i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G</a:t>
            </a:r>
            <a:r>
              <a:rPr lang="et-EE" i="1" spc="-5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ks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 =</a:t>
            </a:r>
            <a:r>
              <a:rPr lang="et-EE" spc="-5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const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). </a:t>
            </a:r>
          </a:p>
          <a:p>
            <a:endParaRPr lang="et-EE" spc="-5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/>
            <a:r>
              <a:rPr lang="et-EE" spc="-5" dirty="0" smtClean="0">
                <a:cs typeface="Arial" panose="020B0604020202020204" pitchFamily="34" charset="0"/>
              </a:rPr>
              <a:t>See on </a:t>
            </a:r>
            <a:r>
              <a:rPr lang="et-EE" b="1" spc="-5" dirty="0" smtClean="0">
                <a:solidFill>
                  <a:srgbClr val="AC0000"/>
                </a:solidFill>
                <a:cs typeface="Arial" panose="020B0604020202020204" pitchFamily="34" charset="0"/>
              </a:rPr>
              <a:t>kvalitatiivne reguleerimine </a:t>
            </a:r>
            <a:r>
              <a:rPr lang="et-EE" spc="-5" dirty="0" smtClean="0">
                <a:cs typeface="Arial" panose="020B0604020202020204" pitchFamily="34" charset="0"/>
              </a:rPr>
              <a:t>(muudame võrguvee kvaliteeti)</a:t>
            </a:r>
          </a:p>
          <a:p>
            <a:pPr algn="ctr"/>
            <a:endParaRPr lang="et-EE" b="1" spc="-5" dirty="0">
              <a:solidFill>
                <a:srgbClr val="AC0000"/>
              </a:solidFill>
              <a:cs typeface="Arial" panose="020B0604020202020204" pitchFamily="34" charset="0"/>
            </a:endParaRPr>
          </a:p>
          <a:p>
            <a:r>
              <a:rPr lang="et-EE" spc="-5" dirty="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). </a:t>
            </a:r>
            <a:r>
              <a:rPr lang="et-EE" b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Kaugküttevee vooluhulka muutmisega  </a:t>
            </a:r>
            <a:r>
              <a:rPr lang="et-EE" b="1" spc="-5" dirty="0">
                <a:solidFill>
                  <a:srgbClr val="000000"/>
                </a:solidFill>
                <a:cs typeface="Arial" panose="020B0604020202020204" pitchFamily="34" charset="0"/>
              </a:rPr>
              <a:t>antava ja tagastuva temperatuurivahe muutmisega 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lang="et-EE" i="1" spc="-5" dirty="0">
                <a:solidFill>
                  <a:srgbClr val="000000"/>
                </a:solidFill>
                <a:cs typeface="Arial" panose="020B0604020202020204" pitchFamily="34" charset="0"/>
              </a:rPr>
              <a:t>G</a:t>
            </a:r>
            <a:r>
              <a:rPr lang="et-EE" i="1" spc="-5" baseline="-25000" dirty="0">
                <a:solidFill>
                  <a:srgbClr val="000000"/>
                </a:solidFill>
                <a:cs typeface="Arial" panose="020B0604020202020204" pitchFamily="34" charset="0"/>
              </a:rPr>
              <a:t>ks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) </a:t>
            </a:r>
            <a:r>
              <a:rPr lang="et-EE" spc="-5" dirty="0">
                <a:solidFill>
                  <a:srgbClr val="000000"/>
                </a:solidFill>
                <a:cs typeface="Arial" panose="020B0604020202020204" pitchFamily="34" charset="0"/>
              </a:rPr>
              <a:t>püsiva antava ja tagastuva temperatuurivahe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t-EE" spc="-5" dirty="0">
                <a:solidFill>
                  <a:srgbClr val="000000"/>
                </a:solidFill>
                <a:cs typeface="Arial" panose="020B0604020202020204" pitchFamily="34" charset="0"/>
              </a:rPr>
              <a:t>juures 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(</a:t>
            </a:r>
            <a:r>
              <a:rPr lang="et-EE" i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T</a:t>
            </a:r>
            <a:r>
              <a:rPr lang="et-EE" i="1" spc="-5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r>
              <a:rPr lang="et-EE" i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-T</a:t>
            </a:r>
            <a:r>
              <a:rPr lang="et-EE" i="1" spc="-5" baseline="-25000" dirty="0" smtClean="0">
                <a:solidFill>
                  <a:srgbClr val="000000"/>
                </a:solidFill>
                <a:cs typeface="Arial" panose="020B0604020202020204" pitchFamily="34" charset="0"/>
              </a:rPr>
              <a:t>2 </a:t>
            </a:r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=</a:t>
            </a:r>
            <a:r>
              <a:rPr lang="et-EE" spc="-5" dirty="0" err="1">
                <a:solidFill>
                  <a:srgbClr val="000000"/>
                </a:solidFill>
                <a:cs typeface="Arial" panose="020B0604020202020204" pitchFamily="34" charset="0"/>
              </a:rPr>
              <a:t>const</a:t>
            </a:r>
            <a:r>
              <a:rPr lang="et-EE" spc="-5" dirty="0">
                <a:solidFill>
                  <a:srgbClr val="000000"/>
                </a:solidFill>
                <a:cs typeface="Arial" panose="020B0604020202020204" pitchFamily="34" charset="0"/>
              </a:rPr>
              <a:t>). </a:t>
            </a:r>
          </a:p>
          <a:p>
            <a:endParaRPr lang="et-EE" spc="-5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/>
            <a:r>
              <a:rPr lang="et-EE" spc="-5" dirty="0">
                <a:cs typeface="Arial" panose="020B0604020202020204" pitchFamily="34" charset="0"/>
              </a:rPr>
              <a:t>See on </a:t>
            </a:r>
            <a:r>
              <a:rPr lang="et-EE" b="1" spc="-5" dirty="0" err="1" smtClean="0">
                <a:solidFill>
                  <a:srgbClr val="AC0000"/>
                </a:solidFill>
                <a:cs typeface="Arial" panose="020B0604020202020204" pitchFamily="34" charset="0"/>
              </a:rPr>
              <a:t>kvantitativne</a:t>
            </a:r>
            <a:r>
              <a:rPr lang="et-EE" b="1" spc="-5" dirty="0" smtClean="0">
                <a:solidFill>
                  <a:srgbClr val="AC0000"/>
                </a:solidFill>
                <a:cs typeface="Arial" panose="020B0604020202020204" pitchFamily="34" charset="0"/>
              </a:rPr>
              <a:t> reguleerimine </a:t>
            </a:r>
            <a:r>
              <a:rPr lang="et-EE" spc="-5" dirty="0" smtClean="0">
                <a:cs typeface="Arial" panose="020B0604020202020204" pitchFamily="34" charset="0"/>
              </a:rPr>
              <a:t>(ei muuda kvaliteeti, ehk temperatuuri, vaid kogust „</a:t>
            </a:r>
            <a:r>
              <a:rPr lang="et-EE" spc="-5" dirty="0" err="1" smtClean="0">
                <a:cs typeface="Arial" panose="020B0604020202020204" pitchFamily="34" charset="0"/>
              </a:rPr>
              <a:t>quantity</a:t>
            </a:r>
            <a:r>
              <a:rPr lang="et-EE" spc="-5" dirty="0" smtClean="0">
                <a:cs typeface="Arial" panose="020B0604020202020204" pitchFamily="34" charset="0"/>
              </a:rPr>
              <a:t>“)</a:t>
            </a:r>
          </a:p>
          <a:p>
            <a:endParaRPr lang="et-EE" spc="-5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t-EE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3). </a:t>
            </a:r>
            <a:r>
              <a:rPr lang="et-EE" b="1" spc="-5" dirty="0" smtClean="0">
                <a:solidFill>
                  <a:srgbClr val="000000"/>
                </a:solidFill>
                <a:cs typeface="Arial" panose="020B0604020202020204" pitchFamily="34" charset="0"/>
              </a:rPr>
              <a:t>Mõlema parameetri muutmisel on tegu </a:t>
            </a:r>
            <a:r>
              <a:rPr lang="et-EE" b="1" dirty="0" smtClean="0">
                <a:solidFill>
                  <a:srgbClr val="AC0000"/>
                </a:solidFill>
              </a:rPr>
              <a:t>kvalitatiivse-kvantitatiivse</a:t>
            </a:r>
            <a:r>
              <a:rPr lang="et-EE" dirty="0" smtClean="0"/>
              <a:t> reguleerimisega.</a:t>
            </a:r>
            <a:endParaRPr lang="et-EE" spc="-5" dirty="0" smtClean="0">
              <a:cs typeface="Arial" panose="020B0604020202020204" pitchFamily="34" charset="0"/>
            </a:endParaRPr>
          </a:p>
          <a:p>
            <a:pPr algn="ctr"/>
            <a:endParaRPr lang="et-EE" b="1" spc="-5" dirty="0" smtClean="0">
              <a:solidFill>
                <a:srgbClr val="AC0000"/>
              </a:solidFill>
              <a:cs typeface="Arial" panose="020B0604020202020204" pitchFamily="34" charset="0"/>
            </a:endParaRPr>
          </a:p>
          <a:p>
            <a:pPr algn="ctr"/>
            <a:endParaRPr lang="et-EE" b="1" spc="-5" dirty="0">
              <a:solidFill>
                <a:srgbClr val="AC0000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7784" y="785410"/>
            <a:ext cx="462081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5504815" algn="l"/>
              </a:tabLst>
            </a:pPr>
            <a:r>
              <a:rPr lang="et-EE" sz="3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et-EE" sz="3000" i="1" spc="-5" baseline="-25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küte</a:t>
            </a:r>
            <a:r>
              <a:rPr lang="et-EE" sz="3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et-EE" sz="3000" b="1" i="1" spc="-5" dirty="0" err="1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</a:t>
            </a:r>
            <a:r>
              <a:rPr lang="et-EE" sz="3000" b="1" i="1" spc="-5" baseline="-25000" dirty="0" err="1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ks</a:t>
            </a:r>
            <a:r>
              <a:rPr lang="et-EE" sz="3000" i="1" spc="-5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t-EE" sz="3000" i="1" spc="-5" baseline="-25000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p.vesi</a:t>
            </a:r>
            <a:r>
              <a:rPr lang="et-EE" sz="3000" i="1" spc="-5" baseline="-25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t-EE" sz="3000" b="1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(τ</a:t>
            </a:r>
            <a:r>
              <a:rPr lang="et-EE" sz="3000" b="1" i="1" spc="-5" baseline="-25000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t-EE" sz="3000" b="1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- τ</a:t>
            </a:r>
            <a:r>
              <a:rPr lang="et-EE" sz="3000" b="1" i="1" spc="-5" baseline="-25000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t-EE" sz="3000" b="1" i="1" spc="-5" dirty="0">
                <a:solidFill>
                  <a:srgbClr val="AC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t-EE" sz="3000" i="1" spc="-5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∙n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1680" y="123549"/>
            <a:ext cx="6739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 smtClean="0">
                <a:solidFill>
                  <a:srgbClr val="AC0000"/>
                </a:solidFill>
              </a:rPr>
              <a:t>võib arvestada et konstantne kuna kaugküttevõrku hüdrauliline režiim eriti ei muutu</a:t>
            </a:r>
            <a:endParaRPr lang="en-US" sz="1400" dirty="0">
              <a:solidFill>
                <a:srgbClr val="AC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499992" y="877742"/>
            <a:ext cx="936104" cy="494003"/>
          </a:xfrm>
          <a:prstGeom prst="roundRect">
            <a:avLst>
              <a:gd name="adj" fmla="val 7052"/>
            </a:avLst>
          </a:prstGeom>
          <a:noFill/>
          <a:ln w="19050">
            <a:solidFill>
              <a:srgbClr val="AC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67944" y="431326"/>
            <a:ext cx="432048" cy="446416"/>
          </a:xfrm>
          <a:prstGeom prst="straightConnector1">
            <a:avLst/>
          </a:prstGeom>
          <a:ln w="22225">
            <a:solidFill>
              <a:srgbClr val="AC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2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67544" y="0"/>
            <a:ext cx="8604447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Soojuse väljastuse reguleerimine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42271"/>
            <a:ext cx="9144000" cy="224676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t-EE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Ülalkäsitletud</a:t>
            </a:r>
            <a:r>
              <a:rPr lang="et-EE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kolmest võimalikust reguleerimismeetodist kasutati nõukogude ajal põhiliselt nn. </a:t>
            </a:r>
            <a:r>
              <a:rPr lang="et-EE" sz="2800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kvalitatiivset reguleerimismeetodit,</a:t>
            </a:r>
            <a:r>
              <a:rPr lang="et-EE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s.o. katlamajast väljastatava kütte­vee temperatuuri regu­­leerimist sõltuvana tegelikust välisõhu tempe­ratuurist, vastavuses nn. temperatuuri­graafikuga.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75480"/>
            <a:ext cx="4499992" cy="2677656"/>
          </a:xfrm>
          <a:prstGeom prst="rect">
            <a:avLst/>
          </a:prstGeom>
          <a:solidFill>
            <a:schemeClr val="tx1">
              <a:lumMod val="85000"/>
              <a:lumOff val="15000"/>
              <a:alpha val="88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t-EE" sz="2800" b="1" spc="-5" dirty="0" smtClean="0">
                <a:solidFill>
                  <a:schemeClr val="bg1"/>
                </a:solidFill>
                <a:cs typeface="Arial" panose="020B0604020202020204" pitchFamily="34" charset="0"/>
              </a:rPr>
              <a:t>Kvalitatiivne</a:t>
            </a:r>
          </a:p>
          <a:p>
            <a:pPr algn="r"/>
            <a:r>
              <a:rPr lang="et-EE" sz="2800" b="1" spc="-5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t-EE" sz="2800" b="1" spc="-5" dirty="0" smtClean="0">
                <a:solidFill>
                  <a:schemeClr val="bg1"/>
                </a:solidFill>
                <a:cs typeface="Arial" panose="020B0604020202020204" pitchFamily="34" charset="0"/>
              </a:rPr>
              <a:t>Kvantitativne</a:t>
            </a:r>
          </a:p>
          <a:p>
            <a:pPr algn="r"/>
            <a:endParaRPr lang="et-EE" sz="2800" b="1" spc="-5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r"/>
            <a:r>
              <a:rPr lang="et-EE" sz="2800" b="1" dirty="0" smtClean="0">
                <a:solidFill>
                  <a:schemeClr val="bg1"/>
                </a:solidFill>
              </a:rPr>
              <a:t>Kvalitatiivne-</a:t>
            </a:r>
          </a:p>
          <a:p>
            <a:pPr algn="r"/>
            <a:r>
              <a:rPr lang="et-EE" sz="2800" b="1" dirty="0" smtClean="0">
                <a:solidFill>
                  <a:schemeClr val="bg1"/>
                </a:solidFill>
              </a:rPr>
              <a:t>Kvantitatiivne</a:t>
            </a:r>
            <a:endParaRPr lang="et-EE" sz="2800" b="1" spc="-5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1975480"/>
            <a:ext cx="4499992" cy="2677656"/>
          </a:xfrm>
          <a:prstGeom prst="rect">
            <a:avLst/>
          </a:prstGeom>
          <a:solidFill>
            <a:schemeClr val="tx1">
              <a:lumMod val="85000"/>
              <a:lumOff val="15000"/>
              <a:alpha val="37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t-EE" sz="2800" b="1" dirty="0" smtClean="0"/>
              <a:t>Praktikas esinevad kõik variandid.</a:t>
            </a:r>
          </a:p>
          <a:p>
            <a:pPr algn="r"/>
            <a:r>
              <a:rPr lang="et-EE" sz="2800" spc="-5" dirty="0" smtClean="0">
                <a:cs typeface="Arial" panose="020B0604020202020204" pitchFamily="34" charset="0"/>
              </a:rPr>
              <a:t>Levinumad on </a:t>
            </a:r>
            <a:r>
              <a:rPr lang="et-EE" sz="2800" b="1" i="1" spc="-5" dirty="0" smtClean="0">
                <a:solidFill>
                  <a:srgbClr val="AC0000"/>
                </a:solidFill>
                <a:cs typeface="Arial" panose="020B0604020202020204" pitchFamily="34" charset="0"/>
              </a:rPr>
              <a:t>kvalitatiivne</a:t>
            </a:r>
            <a:r>
              <a:rPr lang="et-EE" sz="2800" b="1" spc="-5" dirty="0" smtClean="0">
                <a:cs typeface="Arial" panose="020B0604020202020204" pitchFamily="34" charset="0"/>
              </a:rPr>
              <a:t> </a:t>
            </a:r>
            <a:r>
              <a:rPr lang="et-EE" sz="2800" spc="-5" dirty="0" smtClean="0">
                <a:cs typeface="Arial" panose="020B0604020202020204" pitchFamily="34" charset="0"/>
              </a:rPr>
              <a:t>ja</a:t>
            </a:r>
            <a:r>
              <a:rPr lang="et-EE" sz="2800" b="1" spc="-5" dirty="0" smtClean="0"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t-EE" sz="2800" b="1" i="1" spc="-5" dirty="0" smtClean="0">
                <a:solidFill>
                  <a:srgbClr val="AC0000"/>
                </a:solidFill>
                <a:cs typeface="Arial" panose="020B0604020202020204" pitchFamily="34" charset="0"/>
              </a:rPr>
              <a:t>kvalitatiivne-kvantitatiivne</a:t>
            </a:r>
          </a:p>
        </p:txBody>
      </p:sp>
      <p:sp>
        <p:nvSpPr>
          <p:cNvPr id="6" name="Pentagon 5"/>
          <p:cNvSpPr/>
          <p:nvPr/>
        </p:nvSpPr>
        <p:spPr>
          <a:xfrm>
            <a:off x="4499992" y="1969416"/>
            <a:ext cx="504056" cy="2683720"/>
          </a:xfrm>
          <a:prstGeom prst="homePlate">
            <a:avLst/>
          </a:prstGeom>
          <a:solidFill>
            <a:schemeClr val="tx1">
              <a:lumMod val="85000"/>
              <a:lumOff val="15000"/>
              <a:alpha val="8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2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179348"/>
            <a:ext cx="716428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t-EE" dirty="0" smtClean="0"/>
              <a:t>VÕRGUGRAAFIK (näidis 1)</a:t>
            </a:r>
          </a:p>
        </p:txBody>
      </p:sp>
      <p:sp>
        <p:nvSpPr>
          <p:cNvPr id="5" name="Rectangle 4"/>
          <p:cNvSpPr/>
          <p:nvPr/>
        </p:nvSpPr>
        <p:spPr>
          <a:xfrm>
            <a:off x="5148064" y="1569566"/>
            <a:ext cx="4068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b="1" dirty="0" smtClean="0">
                <a:latin typeface="arial" panose="020B0604020202020204" pitchFamily="34" charset="0"/>
              </a:rPr>
              <a:t>Jüri ja Vaida võrgupiirkonna kvalitatiivse reguleerimise temperatuurigraafik</a:t>
            </a:r>
            <a:endParaRPr lang="et-EE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3676962"/>
            <a:ext cx="4014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000" dirty="0" smtClean="0">
                <a:hlinkClick r:id="rId2"/>
              </a:rPr>
              <a:t>Allikas: </a:t>
            </a:r>
            <a:r>
              <a:rPr lang="en-US" sz="1000" dirty="0" smtClean="0">
                <a:hlinkClick r:id="rId2"/>
              </a:rPr>
              <a:t>http</a:t>
            </a:r>
            <a:r>
              <a:rPr lang="en-US" sz="1000" dirty="0">
                <a:hlinkClick r:id="rId2"/>
              </a:rPr>
              <a:t>://elveso.ee/</a:t>
            </a:r>
            <a:r>
              <a:rPr lang="en-US" sz="1000" dirty="0" err="1">
                <a:hlinkClick r:id="rId2"/>
              </a:rPr>
              <a:t>soojus</a:t>
            </a:r>
            <a:r>
              <a:rPr lang="en-US" sz="1000" dirty="0">
                <a:hlinkClick r:id="rId2"/>
              </a:rPr>
              <a:t>/</a:t>
            </a:r>
            <a:r>
              <a:rPr lang="en-US" sz="1000" dirty="0" err="1">
                <a:hlinkClick r:id="rId2"/>
              </a:rPr>
              <a:t>kliendiinfo</a:t>
            </a:r>
            <a:r>
              <a:rPr lang="en-US" sz="1000" dirty="0">
                <a:hlinkClick r:id="rId2"/>
              </a:rPr>
              <a:t>/jüri-ja-vaida-võrgupiirkonna-kvalitatiivse-reguleerimise-temperatuurigraafik</a:t>
            </a:r>
            <a:r>
              <a:rPr lang="en-US" sz="1000" dirty="0" smtClean="0">
                <a:hlinkClick r:id="rId2"/>
              </a:rPr>
              <a:t>/</a:t>
            </a:r>
            <a:r>
              <a:rPr lang="et-EE" sz="1000" dirty="0" smtClean="0"/>
              <a:t> </a:t>
            </a:r>
            <a:endParaRPr lang="en-US" sz="1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2960558"/>
            <a:ext cx="3960440" cy="6316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-1"/>
            <a:ext cx="1800200" cy="6722483"/>
          </a:xfrm>
          <a:prstGeom prst="rect">
            <a:avLst/>
          </a:prstGeom>
          <a:ln>
            <a:solidFill>
              <a:srgbClr val="AC0000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983" y="5256"/>
            <a:ext cx="1803065" cy="6687096"/>
          </a:xfrm>
          <a:prstGeom prst="rect">
            <a:avLst/>
          </a:prstGeom>
          <a:ln>
            <a:solidFill>
              <a:srgbClr val="AC0000"/>
            </a:solidFill>
          </a:ln>
        </p:spPr>
      </p:pic>
    </p:spTree>
    <p:extLst>
      <p:ext uri="{BB962C8B-B14F-4D97-AF65-F5344CB8AC3E}">
        <p14:creationId xmlns:p14="http://schemas.microsoft.com/office/powerpoint/2010/main" val="29287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Y_esitluse pohi_EST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Presentatsiooni_pohi_EST</Template>
  <TotalTime>3338</TotalTime>
  <Words>478</Words>
  <Application>Microsoft Office PowerPoint</Application>
  <PresentationFormat>On-screen Show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</vt:lpstr>
      <vt:lpstr>Calibri</vt:lpstr>
      <vt:lpstr>Symbol</vt:lpstr>
      <vt:lpstr>Times New Roman</vt:lpstr>
      <vt:lpstr>Verdana</vt:lpstr>
      <vt:lpstr>Wingdings</vt:lpstr>
      <vt:lpstr>TTY_esitluse pohi_EST_2011</vt:lpstr>
      <vt:lpstr>EIS4120 – Soojus- ja külmavarustussüsteemid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177</cp:revision>
  <dcterms:created xsi:type="dcterms:W3CDTF">2015-08-30T11:50:39Z</dcterms:created>
  <dcterms:modified xsi:type="dcterms:W3CDTF">2019-02-07T11:57:58Z</dcterms:modified>
</cp:coreProperties>
</file>