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0"/>
  </p:notesMasterIdLst>
  <p:handoutMasterIdLst>
    <p:handoutMasterId r:id="rId11"/>
  </p:handoutMasterIdLst>
  <p:sldIdLst>
    <p:sldId id="256" r:id="rId2"/>
    <p:sldId id="291" r:id="rId3"/>
    <p:sldId id="417" r:id="rId4"/>
    <p:sldId id="418" r:id="rId5"/>
    <p:sldId id="419" r:id="rId6"/>
    <p:sldId id="420" r:id="rId7"/>
    <p:sldId id="407" r:id="rId8"/>
    <p:sldId id="421"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0000"/>
    <a:srgbClr val="8100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7" autoAdjust="0"/>
    <p:restoredTop sz="94634" autoAdjust="0"/>
  </p:normalViewPr>
  <p:slideViewPr>
    <p:cSldViewPr snapToObjects="1">
      <p:cViewPr varScale="1">
        <p:scale>
          <a:sx n="86" d="100"/>
          <a:sy n="86" d="100"/>
        </p:scale>
        <p:origin x="59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331D4D8-849A-404C-B542-0517DD0A5D22}" type="datetimeFigureOut">
              <a:rPr lang="en-US" smtClean="0"/>
              <a:t>2/7/2019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09758F-B0D8-4D12-9E87-3AC4B19E14AE}" type="slidenum">
              <a:rPr lang="en-US" smtClean="0"/>
              <a:t>‹#›</a:t>
            </a:fld>
            <a:endParaRPr lang="en-US"/>
          </a:p>
        </p:txBody>
      </p:sp>
    </p:spTree>
    <p:extLst>
      <p:ext uri="{BB962C8B-B14F-4D97-AF65-F5344CB8AC3E}">
        <p14:creationId xmlns:p14="http://schemas.microsoft.com/office/powerpoint/2010/main" val="32297693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B0AA26-C538-4B04-A4C3-BD2DBE24BCA0}" type="datetimeFigureOut">
              <a:rPr lang="en-US" smtClean="0"/>
              <a:t>2/7/2019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EF475E-9CC6-4110-82B8-6FBE07D1340A}" type="slidenum">
              <a:rPr lang="en-US" smtClean="0"/>
              <a:t>‹#›</a:t>
            </a:fld>
            <a:endParaRPr lang="en-US"/>
          </a:p>
        </p:txBody>
      </p:sp>
    </p:spTree>
    <p:extLst>
      <p:ext uri="{BB962C8B-B14F-4D97-AF65-F5344CB8AC3E}">
        <p14:creationId xmlns:p14="http://schemas.microsoft.com/office/powerpoint/2010/main" val="17599773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F475E-9CC6-4110-82B8-6FBE07D1340A}" type="slidenum">
              <a:rPr lang="en-US" smtClean="0"/>
              <a:t>1</a:t>
            </a:fld>
            <a:endParaRPr lang="en-US"/>
          </a:p>
        </p:txBody>
      </p:sp>
    </p:spTree>
    <p:extLst>
      <p:ext uri="{BB962C8B-B14F-4D97-AF65-F5344CB8AC3E}">
        <p14:creationId xmlns:p14="http://schemas.microsoft.com/office/powerpoint/2010/main" val="774911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76401" y="2130425"/>
            <a:ext cx="6227999"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676401" y="3886200"/>
            <a:ext cx="6227999"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14846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0B75627D-E058-4015-9EA9-5C935B562698}"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F1AF33B-44FF-4BFF-B466-AE13219401A1}" type="slidenum">
              <a:rPr lang="en-US" altLang="en-US"/>
              <a:pPr/>
              <a:t>‹#›</a:t>
            </a:fld>
            <a:endParaRPr lang="en-US" altLang="en-US"/>
          </a:p>
        </p:txBody>
      </p:sp>
    </p:spTree>
    <p:extLst>
      <p:ext uri="{BB962C8B-B14F-4D97-AF65-F5344CB8AC3E}">
        <p14:creationId xmlns:p14="http://schemas.microsoft.com/office/powerpoint/2010/main" val="696572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D67A1E9-8DE0-4A77-9C03-DF8989330A57}"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7E8F691-50B2-4FAF-89B3-55D7A1A745D2}" type="slidenum">
              <a:rPr lang="en-US" altLang="en-US"/>
              <a:pPr/>
              <a:t>‹#›</a:t>
            </a:fld>
            <a:endParaRPr lang="en-US" altLang="en-US"/>
          </a:p>
        </p:txBody>
      </p:sp>
    </p:spTree>
    <p:extLst>
      <p:ext uri="{BB962C8B-B14F-4D97-AF65-F5344CB8AC3E}">
        <p14:creationId xmlns:p14="http://schemas.microsoft.com/office/powerpoint/2010/main" val="3867020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976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296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CD01632-E8B6-40BD-87DA-B4DD084BB5E5}"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598C40E8-20EA-48DB-B167-A939B6D5BFAC}" type="slidenum">
              <a:rPr lang="en-US" altLang="en-US"/>
              <a:pPr/>
              <a:t>‹#›</a:t>
            </a:fld>
            <a:endParaRPr lang="en-US" altLang="en-US"/>
          </a:p>
        </p:txBody>
      </p:sp>
    </p:spTree>
    <p:extLst>
      <p:ext uri="{BB962C8B-B14F-4D97-AF65-F5344CB8AC3E}">
        <p14:creationId xmlns:p14="http://schemas.microsoft.com/office/powerpoint/2010/main" val="936328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2F2527B4-89F9-4CBD-B72C-50C32EEF5671}"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4DCD6E6-323D-48F6-9EEB-97AEE9BB2833}" type="slidenum">
              <a:rPr lang="en-US" altLang="en-US"/>
              <a:pPr/>
              <a:t>‹#›</a:t>
            </a:fld>
            <a:endParaRPr lang="en-US" altLang="en-US"/>
          </a:p>
        </p:txBody>
      </p:sp>
    </p:spTree>
    <p:extLst>
      <p:ext uri="{BB962C8B-B14F-4D97-AF65-F5344CB8AC3E}">
        <p14:creationId xmlns:p14="http://schemas.microsoft.com/office/powerpoint/2010/main" val="328772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C69AB9F-B30F-4653-B6F8-BC1F78563640}" type="datetime1">
              <a:rPr lang="en-US" smtClean="0"/>
              <a:t>2/7/2019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69ADCFDE-71D7-4A6B-A752-0803A7B3FC5A}" type="slidenum">
              <a:rPr lang="en-US" altLang="en-US"/>
              <a:pPr/>
              <a:t>‹#›</a:t>
            </a:fld>
            <a:endParaRPr lang="en-US" altLang="en-US"/>
          </a:p>
        </p:txBody>
      </p:sp>
    </p:spTree>
    <p:extLst>
      <p:ext uri="{BB962C8B-B14F-4D97-AF65-F5344CB8AC3E}">
        <p14:creationId xmlns:p14="http://schemas.microsoft.com/office/powerpoint/2010/main" val="2693043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836633E-EF4C-42EB-9E8E-BF612BABCDDB}" type="datetime1">
              <a:rPr lang="en-US" smtClean="0"/>
              <a:t>2/7/2019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6FAFE61-D9D4-4753-AFB5-841D3765356D}" type="slidenum">
              <a:rPr lang="en-US" altLang="en-US"/>
              <a:pPr/>
              <a:t>‹#›</a:t>
            </a:fld>
            <a:endParaRPr lang="en-US" altLang="en-US"/>
          </a:p>
        </p:txBody>
      </p:sp>
    </p:spTree>
    <p:extLst>
      <p:ext uri="{BB962C8B-B14F-4D97-AF65-F5344CB8AC3E}">
        <p14:creationId xmlns:p14="http://schemas.microsoft.com/office/powerpoint/2010/main" val="3329457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AB61CDF-AF83-4B4F-82DE-E1EE93E0CF34}" type="datetime1">
              <a:rPr lang="en-US" smtClean="0"/>
              <a:t>2/7/2019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C270BAB-574E-41F3-AB5D-CE2383C28144}" type="slidenum">
              <a:rPr lang="en-US" altLang="en-US"/>
              <a:pPr/>
              <a:t>‹#›</a:t>
            </a:fld>
            <a:endParaRPr lang="en-US" altLang="en-US"/>
          </a:p>
        </p:txBody>
      </p:sp>
    </p:spTree>
    <p:extLst>
      <p:ext uri="{BB962C8B-B14F-4D97-AF65-F5344CB8AC3E}">
        <p14:creationId xmlns:p14="http://schemas.microsoft.com/office/powerpoint/2010/main" val="2165028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70B6C656-3375-4887-8B99-A7ED8D03D908}"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371D3DA0-75F4-4C92-B1C7-04721D037218}" type="slidenum">
              <a:rPr lang="en-US" altLang="en-US"/>
              <a:pPr/>
              <a:t>‹#›</a:t>
            </a:fld>
            <a:endParaRPr lang="en-US" altLang="en-US"/>
          </a:p>
        </p:txBody>
      </p:sp>
    </p:spTree>
    <p:extLst>
      <p:ext uri="{BB962C8B-B14F-4D97-AF65-F5344CB8AC3E}">
        <p14:creationId xmlns:p14="http://schemas.microsoft.com/office/powerpoint/2010/main" val="196240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F7CFF803-969B-4EC6-8928-BB1390E2DDDB}"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8293CEF-0958-45A4-A26A-D663550A1871}" type="slidenum">
              <a:rPr lang="en-US" altLang="en-US"/>
              <a:pPr/>
              <a:t>‹#›</a:t>
            </a:fld>
            <a:endParaRPr lang="en-US" altLang="en-US"/>
          </a:p>
        </p:txBody>
      </p:sp>
    </p:spTree>
    <p:extLst>
      <p:ext uri="{BB962C8B-B14F-4D97-AF65-F5344CB8AC3E}">
        <p14:creationId xmlns:p14="http://schemas.microsoft.com/office/powerpoint/2010/main" val="3393081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descr="ppt_sisupohi.gif"/>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1676400" y="457200"/>
            <a:ext cx="62277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t-EE" altLang="en-US" smtClean="0"/>
              <a:t>Klõpsake tiitlilaadi muutmiseks</a:t>
            </a:r>
            <a:endParaRPr lang="en-US" altLang="en-US" smtClean="0"/>
          </a:p>
        </p:txBody>
      </p:sp>
      <p:sp>
        <p:nvSpPr>
          <p:cNvPr id="1028" name="Text Placeholder 2"/>
          <p:cNvSpPr>
            <a:spLocks noGrp="1"/>
          </p:cNvSpPr>
          <p:nvPr>
            <p:ph type="body" idx="1"/>
          </p:nvPr>
        </p:nvSpPr>
        <p:spPr bwMode="auto">
          <a:xfrm>
            <a:off x="1676400" y="1905000"/>
            <a:ext cx="622776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t-EE" altLang="en-US" smtClean="0"/>
              <a:t>Klõpsake juhtslaidi teksti laadide redigeerimiseks</a:t>
            </a:r>
          </a:p>
          <a:p>
            <a:pPr lvl="1"/>
            <a:r>
              <a:rPr lang="et-EE" altLang="en-US" smtClean="0"/>
              <a:t>Teine tase</a:t>
            </a:r>
          </a:p>
          <a:p>
            <a:pPr lvl="2"/>
            <a:r>
              <a:rPr lang="et-EE" altLang="en-US" smtClean="0"/>
              <a:t>Kolmas tase</a:t>
            </a:r>
          </a:p>
          <a:p>
            <a:pPr lvl="3"/>
            <a:r>
              <a:rPr lang="et-EE" altLang="en-US" smtClean="0"/>
              <a:t>Neljas tase</a:t>
            </a:r>
          </a:p>
          <a:p>
            <a:pPr lvl="4"/>
            <a:r>
              <a:rPr lang="et-EE" altLang="en-US" smtClean="0"/>
              <a:t>Viies tase</a:t>
            </a:r>
            <a:endParaRPr lang="en-US" altLang="en-US" smtClean="0"/>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60" r:id="rId12"/>
  </p:sldLayoutIdLst>
  <p:hf hdr="0" ftr="0"/>
  <p:txStyles>
    <p:title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p:titleStyle>
    <p:bodyStyle>
      <a:lvl1pPr marL="342900" indent="-342900" algn="l" defTabSz="457200" rtl="0" eaLnBrk="1" fontAlgn="base" hangingPunct="1">
        <a:spcBef>
          <a:spcPct val="20000"/>
        </a:spcBef>
        <a:spcAft>
          <a:spcPct val="0"/>
        </a:spcAft>
        <a:defRPr sz="1400" kern="1200">
          <a:solidFill>
            <a:schemeClr val="tx1"/>
          </a:solidFill>
          <a:latin typeface="Verdana"/>
          <a:ea typeface="Verdana" pitchFamily="34" charset="0"/>
          <a:cs typeface="Verdana"/>
        </a:defRPr>
      </a:lvl1pPr>
      <a:lvl2pPr marL="742950" indent="-28575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3pPr>
      <a:lvl4pPr marL="16002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4pPr>
      <a:lvl5pPr marL="20574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5656" y="3835400"/>
            <a:ext cx="7056784" cy="1752600"/>
          </a:xfrm>
        </p:spPr>
        <p:txBody>
          <a:bodyPr rtlCol="0">
            <a:normAutofit/>
          </a:bodyPr>
          <a:lstStyle/>
          <a:p>
            <a:pPr fontAlgn="auto">
              <a:spcAft>
                <a:spcPts val="0"/>
              </a:spcAft>
              <a:defRPr/>
            </a:pPr>
            <a:r>
              <a:rPr lang="et-EE" sz="2400" dirty="0" smtClean="0">
                <a:ea typeface="+mn-ea"/>
              </a:rPr>
              <a:t>Loengu konspekt 14. Energiasääst</a:t>
            </a:r>
            <a:endParaRPr lang="en-US" sz="2400" dirty="0">
              <a:ea typeface="+mn-ea"/>
            </a:endParaRPr>
          </a:p>
        </p:txBody>
      </p:sp>
      <p:sp>
        <p:nvSpPr>
          <p:cNvPr id="5" name="Title 1"/>
          <p:cNvSpPr>
            <a:spLocks noGrp="1"/>
          </p:cNvSpPr>
          <p:nvPr>
            <p:ph type="ctr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eaLnBrk="1" hangingPunct="1"/>
            <a:r>
              <a:rPr lang="et-EE" altLang="en-US" sz="3500" dirty="0" smtClean="0">
                <a:latin typeface="Arial" panose="020B0604020202020204" pitchFamily="34" charset="0"/>
                <a:cs typeface="Arial" panose="020B0604020202020204" pitchFamily="34" charset="0"/>
              </a:rPr>
              <a:t>EIS4120 – Soojus- ja külmavarustussüsteemid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Energiasäästumeetmed hoonetes</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0" y="692696"/>
            <a:ext cx="9144000" cy="5733256"/>
          </a:xfrm>
          <a:solidFill>
            <a:schemeClr val="bg1"/>
          </a:solidFill>
        </p:spPr>
        <p:txBody>
          <a:bodyPr/>
          <a:lstStyle/>
          <a:p>
            <a:pPr>
              <a:buFont typeface="Wingdings" panose="05000000000000000000" pitchFamily="2" charset="2"/>
              <a:buNone/>
            </a:pPr>
            <a:r>
              <a:rPr lang="et-EE" altLang="en-US" sz="2200" dirty="0"/>
              <a:t>Elamutes (hoonetes) rakendatavad energiasäästu </a:t>
            </a:r>
            <a:r>
              <a:rPr lang="et-EE" altLang="en-US" sz="2200" dirty="0" smtClean="0"/>
              <a:t>meetmed loetletud </a:t>
            </a:r>
            <a:r>
              <a:rPr lang="et-EE" altLang="en-US" sz="2200" dirty="0"/>
              <a:t>järgnevalt:</a:t>
            </a:r>
          </a:p>
          <a:p>
            <a:pPr>
              <a:buFont typeface="Wingdings" panose="05000000000000000000" pitchFamily="2" charset="2"/>
              <a:buNone/>
            </a:pPr>
            <a:r>
              <a:rPr lang="et-EE" altLang="en-US" sz="2200" dirty="0" smtClean="0"/>
              <a:t>•</a:t>
            </a:r>
            <a:r>
              <a:rPr lang="et-EE" altLang="en-US" sz="2200" dirty="0"/>
              <a:t>	automatiseeritud soojuskeskuste paigaldamine hoonete kütteks, need soojuskeskused võimaldavad hüdrauliliselt eraldada kaugkütte võrgu ja maja küttesüsteemi, soojus kantakse üle maja kütte süsteemis </a:t>
            </a:r>
            <a:r>
              <a:rPr lang="et-EE" altLang="en-US" sz="2200" dirty="0" err="1"/>
              <a:t>ringlevale</a:t>
            </a:r>
            <a:r>
              <a:rPr lang="et-EE" altLang="en-US" sz="2200" dirty="0"/>
              <a:t>  veele soojusvahetites;</a:t>
            </a:r>
          </a:p>
          <a:p>
            <a:pPr>
              <a:buFont typeface="Wingdings" panose="05000000000000000000" pitchFamily="2" charset="2"/>
              <a:buNone/>
            </a:pPr>
            <a:r>
              <a:rPr lang="et-EE" altLang="en-US" sz="2200" dirty="0"/>
              <a:t>•	hoone </a:t>
            </a:r>
            <a:r>
              <a:rPr lang="et-EE" altLang="en-US" sz="2200" dirty="0" err="1"/>
              <a:t>väliskarbi</a:t>
            </a:r>
            <a:r>
              <a:rPr lang="et-EE" altLang="en-US" sz="2200" dirty="0"/>
              <a:t> soojustamine (välisseinte, katuse/lae täiendav isoleerimine);</a:t>
            </a:r>
          </a:p>
          <a:p>
            <a:pPr>
              <a:buFont typeface="Wingdings" panose="05000000000000000000" pitchFamily="2" charset="2"/>
              <a:buNone/>
            </a:pPr>
            <a:r>
              <a:rPr lang="et-EE" altLang="en-US" sz="2200" dirty="0"/>
              <a:t>•	akende ja uste tihendamine ning </a:t>
            </a:r>
            <a:r>
              <a:rPr lang="et-EE" altLang="en-US" sz="2200" dirty="0" smtClean="0"/>
              <a:t>asendamine</a:t>
            </a:r>
            <a:r>
              <a:rPr lang="et-EE" altLang="en-US" sz="2200" dirty="0"/>
              <a:t>.</a:t>
            </a:r>
            <a:endParaRPr lang="et-EE" altLang="en-US" sz="2200" dirty="0" smtClean="0"/>
          </a:p>
          <a:p>
            <a:pPr>
              <a:buFont typeface="Wingdings" panose="05000000000000000000" pitchFamily="2" charset="2"/>
              <a:buNone/>
            </a:pPr>
            <a:r>
              <a:rPr lang="et-EE" altLang="en-US" sz="2200" dirty="0" smtClean="0"/>
              <a:t>•</a:t>
            </a:r>
            <a:r>
              <a:rPr lang="et-EE" altLang="en-US" sz="2200" dirty="0"/>
              <a:t>	sooja tarbevee ettevalmistamise süsteemi korrastamine (ringluse korraldamine, </a:t>
            </a:r>
            <a:r>
              <a:rPr lang="et-EE" altLang="en-US" sz="2200" dirty="0" smtClean="0"/>
              <a:t>automaatreguleerimine</a:t>
            </a:r>
            <a:r>
              <a:rPr lang="et-EE" altLang="en-US" sz="2200" dirty="0"/>
              <a:t>, vanade sektsioontüüpi soojusvahetite asendamine </a:t>
            </a:r>
            <a:r>
              <a:rPr lang="et-EE" altLang="en-US" sz="2200" dirty="0" smtClean="0"/>
              <a:t>kaasaegsete soojusvahetitega</a:t>
            </a:r>
            <a:r>
              <a:rPr lang="et-EE" altLang="en-US" sz="2200" dirty="0"/>
              <a:t>);</a:t>
            </a:r>
          </a:p>
          <a:p>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a:t>
            </a:r>
          </a:p>
        </p:txBody>
      </p:sp>
    </p:spTree>
    <p:extLst>
      <p:ext uri="{BB962C8B-B14F-4D97-AF65-F5344CB8AC3E}">
        <p14:creationId xmlns:p14="http://schemas.microsoft.com/office/powerpoint/2010/main" val="3381185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Energiasäästumeetmed hoonetes</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0" y="692696"/>
            <a:ext cx="9144000" cy="5733256"/>
          </a:xfrm>
          <a:solidFill>
            <a:schemeClr val="bg1"/>
          </a:solidFill>
        </p:spPr>
        <p:txBody>
          <a:bodyPr/>
          <a:lstStyle/>
          <a:p>
            <a:pPr>
              <a:buFont typeface="Wingdings" panose="05000000000000000000" pitchFamily="2" charset="2"/>
              <a:buNone/>
            </a:pPr>
            <a:r>
              <a:rPr lang="et-EE" altLang="en-US" sz="2200" dirty="0"/>
              <a:t>Elamutes (hoonetes) rakendatavad energiasäästu </a:t>
            </a:r>
            <a:r>
              <a:rPr lang="et-EE" altLang="en-US" sz="2200" dirty="0" smtClean="0"/>
              <a:t>meetmed loetletud </a:t>
            </a:r>
            <a:r>
              <a:rPr lang="et-EE" altLang="en-US" sz="2200" dirty="0"/>
              <a:t>järgnevalt</a:t>
            </a:r>
            <a:r>
              <a:rPr lang="et-EE" altLang="en-US" sz="2200" dirty="0" smtClean="0"/>
              <a:t>:</a:t>
            </a:r>
          </a:p>
          <a:p>
            <a:pPr>
              <a:buFont typeface="Wingdings" panose="05000000000000000000" pitchFamily="2" charset="2"/>
              <a:buNone/>
            </a:pPr>
            <a:r>
              <a:rPr lang="et-EE" altLang="en-US" sz="2200" dirty="0" smtClean="0"/>
              <a:t>…..</a:t>
            </a:r>
            <a:endParaRPr lang="et-EE" altLang="en-US" sz="2200" dirty="0"/>
          </a:p>
          <a:p>
            <a:pPr>
              <a:buFont typeface="Wingdings" panose="05000000000000000000" pitchFamily="2" charset="2"/>
              <a:buNone/>
            </a:pPr>
            <a:r>
              <a:rPr lang="et-EE" altLang="en-US" sz="2200" dirty="0" smtClean="0"/>
              <a:t>•</a:t>
            </a:r>
            <a:r>
              <a:rPr lang="et-EE" altLang="en-US" sz="2200" dirty="0"/>
              <a:t>	küttesüsteemi tasakaalustamine;</a:t>
            </a:r>
          </a:p>
          <a:p>
            <a:pPr>
              <a:buFont typeface="Wingdings" panose="05000000000000000000" pitchFamily="2" charset="2"/>
              <a:buNone/>
            </a:pPr>
            <a:r>
              <a:rPr lang="et-EE" altLang="en-US" sz="2200" dirty="0"/>
              <a:t>•	radiaatoriventiilide paigaldamine;</a:t>
            </a:r>
          </a:p>
          <a:p>
            <a:pPr>
              <a:buFont typeface="Wingdings" panose="05000000000000000000" pitchFamily="2" charset="2"/>
              <a:buNone/>
            </a:pPr>
            <a:r>
              <a:rPr lang="et-EE" altLang="en-US" sz="2200" dirty="0"/>
              <a:t>•	soojusmõõturite paigaldamine (iseenesest soojust ei säästa, kuid loob eeldused ja </a:t>
            </a:r>
            <a:r>
              <a:rPr lang="et-EE" altLang="en-US" sz="2200" dirty="0" smtClean="0"/>
              <a:t>motivatsiooni </a:t>
            </a:r>
            <a:r>
              <a:rPr lang="et-EE" altLang="en-US" sz="2200" dirty="0"/>
              <a:t>energiasäästuks). </a:t>
            </a:r>
          </a:p>
          <a:p>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a:t>
            </a:r>
          </a:p>
        </p:txBody>
      </p:sp>
    </p:spTree>
    <p:extLst>
      <p:ext uri="{BB962C8B-B14F-4D97-AF65-F5344CB8AC3E}">
        <p14:creationId xmlns:p14="http://schemas.microsoft.com/office/powerpoint/2010/main" val="3898203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Energiasäästumeetmete efektiivsus</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0" y="1484784"/>
            <a:ext cx="9144000" cy="1944216"/>
          </a:xfrm>
          <a:solidFill>
            <a:schemeClr val="tx1"/>
          </a:solidFill>
        </p:spPr>
        <p:txBody>
          <a:bodyPr/>
          <a:lstStyle/>
          <a:p>
            <a:pPr>
              <a:buFont typeface="Wingdings" panose="05000000000000000000" pitchFamily="2" charset="2"/>
              <a:buNone/>
            </a:pPr>
            <a:r>
              <a:rPr lang="et-EE" altLang="en-US" sz="2200" dirty="0">
                <a:solidFill>
                  <a:schemeClr val="bg1"/>
                </a:solidFill>
              </a:rPr>
              <a:t>Elamutes rakendatavate energiasäästumeetmete efektiivsus sõltub paljuski sellest, </a:t>
            </a:r>
            <a:r>
              <a:rPr lang="et-EE" altLang="en-US" sz="2200" b="1" dirty="0">
                <a:solidFill>
                  <a:schemeClr val="bg1"/>
                </a:solidFill>
              </a:rPr>
              <a:t>kuivõrd halb või hea oli olukord hoones enne vastava meetme rakendamist</a:t>
            </a:r>
            <a:r>
              <a:rPr lang="et-EE" altLang="en-US" sz="2200" dirty="0">
                <a:solidFill>
                  <a:schemeClr val="bg1"/>
                </a:solidFill>
              </a:rPr>
              <a:t>, aga samuti ka rakendatud meetmete otstarbekusest ja tehnilisest </a:t>
            </a:r>
            <a:r>
              <a:rPr lang="et-EE" altLang="en-US" sz="2200" dirty="0" err="1">
                <a:solidFill>
                  <a:schemeClr val="bg1"/>
                </a:solidFill>
              </a:rPr>
              <a:t>teostatusest</a:t>
            </a:r>
            <a:r>
              <a:rPr lang="et-EE" altLang="en-US" sz="2200" dirty="0">
                <a:solidFill>
                  <a:schemeClr val="bg1"/>
                </a:solidFill>
              </a:rPr>
              <a:t>. </a:t>
            </a:r>
            <a:endParaRPr lang="et-EE" altLang="en-US" sz="2200" dirty="0" smtClean="0">
              <a:solidFill>
                <a:schemeClr val="bg1"/>
              </a:solidFill>
            </a:endParaRPr>
          </a:p>
          <a:p>
            <a:pPr>
              <a:buFont typeface="Wingdings" panose="05000000000000000000" pitchFamily="2" charset="2"/>
              <a:buNone/>
            </a:pPr>
            <a:endParaRPr lang="et-EE" altLang="en-US" sz="2200" dirty="0" smtClean="0">
              <a:solidFill>
                <a:schemeClr val="bg1"/>
              </a:solidFill>
            </a:endParaRPr>
          </a:p>
          <a:p>
            <a:pPr>
              <a:buFont typeface="Wingdings" panose="05000000000000000000" pitchFamily="2" charset="2"/>
              <a:buNone/>
            </a:pPr>
            <a:endParaRPr lang="et-EE" altLang="en-US" sz="2200" dirty="0" smtClean="0">
              <a:solidFill>
                <a:schemeClr val="bg1"/>
              </a:solidFill>
            </a:endParaRPr>
          </a:p>
          <a:p>
            <a:endParaRPr lang="et-EE" altLang="en-US" sz="2200" dirty="0" smtClean="0">
              <a:solidFill>
                <a:schemeClr val="bg1"/>
              </a:solidFill>
            </a:endParaRPr>
          </a:p>
          <a:p>
            <a:pPr>
              <a:buFont typeface="Wingdings" panose="05000000000000000000" pitchFamily="2" charset="2"/>
              <a:buNone/>
            </a:pPr>
            <a:endParaRPr lang="et-EE" altLang="en-US" sz="2200" b="1" dirty="0" smtClean="0">
              <a:solidFill>
                <a:schemeClr val="bg1"/>
              </a:solidFill>
            </a:endParaRPr>
          </a:p>
          <a:p>
            <a:pPr>
              <a:buFont typeface="Wingdings" panose="05000000000000000000" pitchFamily="2" charset="2"/>
              <a:buNone/>
            </a:pPr>
            <a:endParaRPr lang="et-EE" altLang="en-US" sz="2200" dirty="0" smtClean="0">
              <a:solidFill>
                <a:schemeClr val="bg1"/>
              </a:solidFill>
            </a:endParaRPr>
          </a:p>
          <a:p>
            <a:pPr>
              <a:buFont typeface="Wingdings" panose="05000000000000000000" pitchFamily="2" charset="2"/>
              <a:buNone/>
            </a:pPr>
            <a:endParaRPr lang="et-EE" altLang="en-US" sz="2200" dirty="0" smtClean="0">
              <a:solidFill>
                <a:schemeClr val="bg1"/>
              </a:solidFill>
            </a:endParaRPr>
          </a:p>
          <a:p>
            <a:pPr>
              <a:buFont typeface="Wingdings" panose="05000000000000000000" pitchFamily="2" charset="2"/>
              <a:buNone/>
            </a:pPr>
            <a:endParaRPr lang="et-EE" altLang="en-US" sz="2200" dirty="0" smtClean="0">
              <a:solidFill>
                <a:schemeClr val="bg1"/>
              </a:solidFill>
            </a:endParaRPr>
          </a:p>
          <a:p>
            <a:pPr>
              <a:buFont typeface="Wingdings" panose="05000000000000000000" pitchFamily="2" charset="2"/>
              <a:buNone/>
            </a:pPr>
            <a:endParaRPr lang="et-EE" altLang="en-US" sz="2200" dirty="0" smtClean="0">
              <a:solidFill>
                <a:schemeClr val="bg1"/>
              </a:solidFill>
            </a:endParaRPr>
          </a:p>
          <a:p>
            <a:pPr>
              <a:buFont typeface="Wingdings" panose="05000000000000000000" pitchFamily="2" charset="2"/>
              <a:buNone/>
            </a:pPr>
            <a:endParaRPr lang="et-EE" altLang="en-US" sz="2200" dirty="0" smtClean="0">
              <a:solidFill>
                <a:schemeClr val="bg1"/>
              </a:solidFill>
            </a:endParaRPr>
          </a:p>
          <a:p>
            <a:pPr>
              <a:buFont typeface="Wingdings" panose="05000000000000000000" pitchFamily="2" charset="2"/>
              <a:buNone/>
            </a:pPr>
            <a:r>
              <a:rPr lang="et-EE" altLang="en-US" sz="2200" dirty="0" smtClean="0">
                <a:solidFill>
                  <a:schemeClr val="bg1"/>
                </a:solidFill>
              </a:rPr>
              <a:t>	</a:t>
            </a:r>
          </a:p>
        </p:txBody>
      </p:sp>
      <p:sp>
        <p:nvSpPr>
          <p:cNvPr id="2" name="Rectangle 1"/>
          <p:cNvSpPr/>
          <p:nvPr/>
        </p:nvSpPr>
        <p:spPr>
          <a:xfrm>
            <a:off x="1440161" y="3717032"/>
            <a:ext cx="7596335" cy="830997"/>
          </a:xfrm>
          <a:prstGeom prst="rect">
            <a:avLst/>
          </a:prstGeom>
        </p:spPr>
        <p:txBody>
          <a:bodyPr wrap="square">
            <a:spAutoFit/>
          </a:bodyPr>
          <a:lstStyle/>
          <a:p>
            <a:pPr>
              <a:buFont typeface="Wingdings" panose="05000000000000000000" pitchFamily="2" charset="2"/>
              <a:buNone/>
            </a:pPr>
            <a:r>
              <a:rPr lang="et-EE" sz="2400" dirty="0"/>
              <a:t>Asja tundev spet­sialist tavaliselt hoidub prognoosist, milline  antakse enne objekti nägemata.</a:t>
            </a:r>
            <a:endParaRPr lang="et-EE" altLang="en-US" sz="2400" dirty="0">
              <a:solidFill>
                <a:schemeClr val="bg1"/>
              </a:solidFill>
            </a:endParaRPr>
          </a:p>
        </p:txBody>
      </p:sp>
      <p:sp>
        <p:nvSpPr>
          <p:cNvPr id="3" name="Rectangle 2"/>
          <p:cNvSpPr/>
          <p:nvPr/>
        </p:nvSpPr>
        <p:spPr>
          <a:xfrm>
            <a:off x="1475656" y="4653136"/>
            <a:ext cx="7668344" cy="1938992"/>
          </a:xfrm>
          <a:prstGeom prst="rect">
            <a:avLst/>
          </a:prstGeom>
        </p:spPr>
        <p:txBody>
          <a:bodyPr wrap="square">
            <a:spAutoFit/>
          </a:bodyPr>
          <a:lstStyle/>
          <a:p>
            <a:r>
              <a:rPr lang="et-EE" sz="2400" dirty="0" smtClean="0">
                <a:ea typeface="Times New Roman" panose="02020603050405020304" pitchFamily="18" charset="0"/>
                <a:cs typeface="Arial" panose="020B0604020202020204" pitchFamily="34" charset="0"/>
              </a:rPr>
              <a:t>Seadmeid </a:t>
            </a:r>
            <a:r>
              <a:rPr lang="et-EE" sz="2400" dirty="0">
                <a:ea typeface="Times New Roman" panose="02020603050405020304" pitchFamily="18" charset="0"/>
                <a:cs typeface="Arial" panose="020B0604020202020204" pitchFamily="34" charset="0"/>
              </a:rPr>
              <a:t>müüvad firmad püüavad näidata oma pakutavat kaupa võima­likult soodsas valguses ja pakuvad </a:t>
            </a:r>
            <a:r>
              <a:rPr lang="et-EE" sz="2400" dirty="0" err="1">
                <a:ea typeface="Times New Roman" panose="02020603050405020304" pitchFamily="18" charset="0"/>
                <a:cs typeface="Arial" panose="020B0604020202020204" pitchFamily="34" charset="0"/>
              </a:rPr>
              <a:t>apriori</a:t>
            </a:r>
            <a:r>
              <a:rPr lang="et-EE" sz="2400" dirty="0">
                <a:ea typeface="Times New Roman" panose="02020603050405020304" pitchFamily="18" charset="0"/>
                <a:cs typeface="Arial" panose="020B0604020202020204" pitchFamily="34" charset="0"/>
              </a:rPr>
              <a:t> ette väga suure säästuvõimaluse, mis hiljem tavaliselt peale realiseerimist (seadme paigaldamist) osutub tunduvalt väiksemaks. </a:t>
            </a:r>
            <a:endParaRPr lang="en-US" sz="2400" dirty="0">
              <a:cs typeface="Arial" panose="020B0604020202020204" pitchFamily="34" charset="0"/>
            </a:endParaRPr>
          </a:p>
        </p:txBody>
      </p:sp>
    </p:spTree>
    <p:extLst>
      <p:ext uri="{BB962C8B-B14F-4D97-AF65-F5344CB8AC3E}">
        <p14:creationId xmlns:p14="http://schemas.microsoft.com/office/powerpoint/2010/main" val="1749812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a:latin typeface="Arial" panose="020B0604020202020204" pitchFamily="34" charset="0"/>
                <a:cs typeface="Arial" panose="020B0604020202020204" pitchFamily="34" charset="0"/>
              </a:rPr>
              <a:t>E</a:t>
            </a:r>
            <a:r>
              <a:rPr lang="et-EE" altLang="en-US" sz="2700" b="1" dirty="0" smtClean="0">
                <a:latin typeface="Arial" panose="020B0604020202020204" pitchFamily="34" charset="0"/>
                <a:cs typeface="Arial" panose="020B0604020202020204" pitchFamily="34" charset="0"/>
              </a:rPr>
              <a:t>fektiivsuse hindamine</a:t>
            </a:r>
            <a:endParaRPr lang="en-GB" altLang="en-US" sz="2700" b="1" dirty="0" smtClean="0">
              <a:latin typeface="Arial" panose="020B0604020202020204" pitchFamily="34" charset="0"/>
              <a:cs typeface="Arial" panose="020B0604020202020204" pitchFamily="34" charset="0"/>
            </a:endParaRPr>
          </a:p>
        </p:txBody>
      </p:sp>
      <p:sp>
        <p:nvSpPr>
          <p:cNvPr id="5" name="Rectangle 4"/>
          <p:cNvSpPr/>
          <p:nvPr/>
        </p:nvSpPr>
        <p:spPr>
          <a:xfrm>
            <a:off x="1475656" y="1628800"/>
            <a:ext cx="6840760" cy="4154984"/>
          </a:xfrm>
          <a:prstGeom prst="rect">
            <a:avLst/>
          </a:prstGeom>
        </p:spPr>
        <p:txBody>
          <a:bodyPr wrap="square">
            <a:spAutoFit/>
          </a:bodyPr>
          <a:lstStyle/>
          <a:p>
            <a:pPr algn="just">
              <a:spcAft>
                <a:spcPts val="0"/>
              </a:spcAft>
            </a:pPr>
            <a:r>
              <a:rPr lang="et-EE" sz="2400" dirty="0">
                <a:ea typeface="Times New Roman" panose="02020603050405020304" pitchFamily="18" charset="0"/>
                <a:cs typeface="Arial" panose="020B0604020202020204" pitchFamily="34" charset="0"/>
              </a:rPr>
              <a:t>Säästumeetmete efektiivsuse hindamiseks kasutatakse </a:t>
            </a:r>
            <a:r>
              <a:rPr lang="et-EE" sz="2400" b="1" dirty="0">
                <a:solidFill>
                  <a:srgbClr val="AC0000"/>
                </a:solidFill>
                <a:ea typeface="Times New Roman" panose="02020603050405020304" pitchFamily="18" charset="0"/>
                <a:cs typeface="Arial" panose="020B0604020202020204" pitchFamily="34" charset="0"/>
              </a:rPr>
              <a:t>kõige sagedamini lihttasuvusaja arvutamist ligikaudsete meetodite alusel. </a:t>
            </a:r>
            <a:endParaRPr lang="et-EE" sz="2400" b="1" dirty="0" smtClean="0">
              <a:solidFill>
                <a:srgbClr val="AC0000"/>
              </a:solidFill>
              <a:ea typeface="Times New Roman" panose="02020603050405020304" pitchFamily="18" charset="0"/>
              <a:cs typeface="Arial" panose="020B0604020202020204" pitchFamily="34" charset="0"/>
            </a:endParaRPr>
          </a:p>
          <a:p>
            <a:pPr algn="just">
              <a:spcAft>
                <a:spcPts val="0"/>
              </a:spcAft>
            </a:pPr>
            <a:endParaRPr lang="et-EE" sz="2400" b="1" dirty="0">
              <a:solidFill>
                <a:srgbClr val="AC0000"/>
              </a:solidFill>
              <a:ea typeface="Times New Roman" panose="02020603050405020304" pitchFamily="18" charset="0"/>
              <a:cs typeface="Arial" panose="020B0604020202020204" pitchFamily="34" charset="0"/>
            </a:endParaRPr>
          </a:p>
          <a:p>
            <a:pPr algn="just">
              <a:spcAft>
                <a:spcPts val="0"/>
              </a:spcAft>
            </a:pPr>
            <a:r>
              <a:rPr lang="et-EE" sz="2400" dirty="0" smtClean="0">
                <a:ea typeface="Times New Roman" panose="02020603050405020304" pitchFamily="18" charset="0"/>
                <a:cs typeface="Arial" panose="020B0604020202020204" pitchFamily="34" charset="0"/>
              </a:rPr>
              <a:t>Kui </a:t>
            </a:r>
            <a:r>
              <a:rPr lang="et-EE" sz="2400" dirty="0">
                <a:ea typeface="Times New Roman" panose="02020603050405020304" pitchFamily="18" charset="0"/>
                <a:cs typeface="Arial" panose="020B0604020202020204" pitchFamily="34" charset="0"/>
              </a:rPr>
              <a:t>säästumeetmete rakenda­miseks on vaja </a:t>
            </a:r>
            <a:r>
              <a:rPr lang="et-EE" sz="2400" b="1" dirty="0">
                <a:solidFill>
                  <a:srgbClr val="AC0000"/>
                </a:solidFill>
                <a:ea typeface="Times New Roman" panose="02020603050405020304" pitchFamily="18" charset="0"/>
                <a:cs typeface="Arial" panose="020B0604020202020204" pitchFamily="34" charset="0"/>
              </a:rPr>
              <a:t>suuri investeeringuid</a:t>
            </a:r>
            <a:r>
              <a:rPr lang="et-EE" sz="2400" dirty="0">
                <a:ea typeface="Times New Roman" panose="02020603050405020304" pitchFamily="18" charset="0"/>
                <a:cs typeface="Arial" panose="020B0604020202020204" pitchFamily="34" charset="0"/>
              </a:rPr>
              <a:t>, tuleb investeeringute tasuvuse kontrollimiseks kasutada keerulisemat mate­maatilist analüüsi, arvutades nii sisemise tasuvusläve </a:t>
            </a:r>
            <a:r>
              <a:rPr lang="et-EE" sz="2400" b="1" dirty="0">
                <a:solidFill>
                  <a:srgbClr val="AC0000"/>
                </a:solidFill>
                <a:ea typeface="Times New Roman" panose="02020603050405020304" pitchFamily="18" charset="0"/>
                <a:cs typeface="Arial" panose="020B0604020202020204" pitchFamily="34" charset="0"/>
              </a:rPr>
              <a:t>IRR,</a:t>
            </a:r>
            <a:r>
              <a:rPr lang="et-EE" sz="2400" dirty="0">
                <a:ea typeface="Times New Roman" panose="02020603050405020304" pitchFamily="18" charset="0"/>
                <a:cs typeface="Arial" panose="020B0604020202020204" pitchFamily="34" charset="0"/>
              </a:rPr>
              <a:t> tasuvusaja </a:t>
            </a:r>
            <a:r>
              <a:rPr lang="et-EE" sz="2400" dirty="0" err="1">
                <a:ea typeface="Times New Roman" panose="02020603050405020304" pitchFamily="18" charset="0"/>
                <a:cs typeface="Arial" panose="020B0604020202020204" pitchFamily="34" charset="0"/>
              </a:rPr>
              <a:t>diskonteerintud</a:t>
            </a:r>
            <a:r>
              <a:rPr lang="et-EE" sz="2400" dirty="0">
                <a:ea typeface="Times New Roman" panose="02020603050405020304" pitchFamily="18" charset="0"/>
                <a:cs typeface="Arial" panose="020B0604020202020204" pitchFamily="34" charset="0"/>
              </a:rPr>
              <a:t> rahavoogude alusel,  </a:t>
            </a:r>
            <a:r>
              <a:rPr lang="et-EE" sz="2400" dirty="0" err="1">
                <a:ea typeface="Times New Roman" panose="02020603050405020304" pitchFamily="18" charset="0"/>
                <a:cs typeface="Arial" panose="020B0604020202020204" pitchFamily="34" charset="0"/>
              </a:rPr>
              <a:t>ajaldatud</a:t>
            </a:r>
            <a:r>
              <a:rPr lang="et-EE" sz="2400" dirty="0">
                <a:ea typeface="Times New Roman" panose="02020603050405020304" pitchFamily="18" charset="0"/>
                <a:cs typeface="Arial" panose="020B0604020202020204" pitchFamily="34" charset="0"/>
              </a:rPr>
              <a:t> netotulu </a:t>
            </a:r>
            <a:r>
              <a:rPr lang="et-EE" sz="2400" b="1" dirty="0">
                <a:solidFill>
                  <a:srgbClr val="AC0000"/>
                </a:solidFill>
                <a:ea typeface="Times New Roman" panose="02020603050405020304" pitchFamily="18" charset="0"/>
                <a:cs typeface="Arial" panose="020B0604020202020204" pitchFamily="34" charset="0"/>
              </a:rPr>
              <a:t>NPV</a:t>
            </a:r>
            <a:r>
              <a:rPr lang="et-EE" sz="2400" dirty="0">
                <a:ea typeface="Times New Roman" panose="02020603050405020304" pitchFamily="18" charset="0"/>
                <a:cs typeface="Arial" panose="020B0604020202020204" pitchFamily="34" charset="0"/>
              </a:rPr>
              <a:t> ja tehakse  ka tundlikkuse analüüs. </a:t>
            </a:r>
            <a:endParaRPr lang="en-US" sz="2400" dirty="0">
              <a:effectLs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61300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a:latin typeface="Arial" panose="020B0604020202020204" pitchFamily="34" charset="0"/>
                <a:cs typeface="Arial" panose="020B0604020202020204" pitchFamily="34" charset="0"/>
              </a:rPr>
              <a:t>E</a:t>
            </a:r>
            <a:r>
              <a:rPr lang="et-EE" altLang="en-US" sz="2700" b="1" dirty="0" smtClean="0">
                <a:latin typeface="Arial" panose="020B0604020202020204" pitchFamily="34" charset="0"/>
                <a:cs typeface="Arial" panose="020B0604020202020204" pitchFamily="34" charset="0"/>
              </a:rPr>
              <a:t>fektiivsuse hindamine</a:t>
            </a:r>
            <a:endParaRPr lang="en-GB" altLang="en-US" sz="2700" b="1" dirty="0" smtClean="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448288832"/>
              </p:ext>
            </p:extLst>
          </p:nvPr>
        </p:nvGraphicFramePr>
        <p:xfrm>
          <a:off x="1331640" y="620688"/>
          <a:ext cx="7812360" cy="4114800"/>
        </p:xfrm>
        <a:graphic>
          <a:graphicData uri="http://schemas.openxmlformats.org/drawingml/2006/table">
            <a:tbl>
              <a:tblPr firstRow="1" firstCol="1" bandRow="1" bandCol="1">
                <a:tableStyleId>{7E9639D4-E3E2-4D34-9284-5A2195B3D0D7}</a:tableStyleId>
              </a:tblPr>
              <a:tblGrid>
                <a:gridCol w="2884395"/>
                <a:gridCol w="1922364"/>
                <a:gridCol w="1444316"/>
                <a:gridCol w="1561285"/>
              </a:tblGrid>
              <a:tr h="191770">
                <a:tc>
                  <a:txBody>
                    <a:bodyPr/>
                    <a:lstStyle/>
                    <a:p>
                      <a:pPr>
                        <a:spcAft>
                          <a:spcPts val="0"/>
                        </a:spcAft>
                      </a:pPr>
                      <a:r>
                        <a:rPr lang="et-EE" sz="1800" dirty="0">
                          <a:effectLst/>
                        </a:rPr>
                        <a:t>Soojusesäästu meetmed</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spcAft>
                          <a:spcPts val="0"/>
                        </a:spcAft>
                      </a:pPr>
                      <a:r>
                        <a:rPr lang="et-EE" sz="1800">
                          <a:effectLst/>
                        </a:rPr>
                        <a:t>Soojusesääst kWh/ m</a:t>
                      </a:r>
                      <a:r>
                        <a:rPr lang="et-EE" sz="1800" baseline="30000">
                          <a:effectLst/>
                        </a:rPr>
                        <a:t>2</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spcAft>
                          <a:spcPts val="0"/>
                        </a:spcAft>
                      </a:pPr>
                      <a:r>
                        <a:rPr lang="et-EE" sz="1800">
                          <a:effectLst/>
                        </a:rPr>
                        <a:t>Suhteline soojusesääst, %</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spcAft>
                          <a:spcPts val="0"/>
                        </a:spcAft>
                      </a:pPr>
                      <a:r>
                        <a:rPr lang="et-EE" sz="1800">
                          <a:effectLst/>
                        </a:rPr>
                        <a:t>Lihttasuvus­aeg, a</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r>
              <a:tr h="191770">
                <a:tc>
                  <a:txBody>
                    <a:bodyPr/>
                    <a:lstStyle/>
                    <a:p>
                      <a:pPr>
                        <a:spcAft>
                          <a:spcPts val="0"/>
                        </a:spcAft>
                      </a:pPr>
                      <a:r>
                        <a:rPr lang="et-EE" sz="1800">
                          <a:effectLst/>
                        </a:rPr>
                        <a:t>automatiseeritud soojussõlm </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17</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6,3</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5,6</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r>
              <a:tr h="191770">
                <a:tc>
                  <a:txBody>
                    <a:bodyPr/>
                    <a:lstStyle/>
                    <a:p>
                      <a:pPr>
                        <a:spcAft>
                          <a:spcPts val="0"/>
                        </a:spcAft>
                      </a:pPr>
                      <a:r>
                        <a:rPr lang="et-EE" sz="1800">
                          <a:effectLst/>
                        </a:rPr>
                        <a:t>püstikute reguleerimine </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20</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7,5</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2,1</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r>
              <a:tr h="191770">
                <a:tc>
                  <a:txBody>
                    <a:bodyPr/>
                    <a:lstStyle/>
                    <a:p>
                      <a:pPr>
                        <a:spcAft>
                          <a:spcPts val="0"/>
                        </a:spcAft>
                      </a:pPr>
                      <a:r>
                        <a:rPr lang="et-EE" sz="1800">
                          <a:effectLst/>
                        </a:rPr>
                        <a:t>termostaatventiilid küttekehadele</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11</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4</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6,3</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r>
              <a:tr h="191770">
                <a:tc>
                  <a:txBody>
                    <a:bodyPr/>
                    <a:lstStyle/>
                    <a:p>
                      <a:pPr>
                        <a:spcAft>
                          <a:spcPts val="0"/>
                        </a:spcAft>
                      </a:pPr>
                      <a:r>
                        <a:rPr lang="et-EE" sz="1800">
                          <a:effectLst/>
                        </a:rPr>
                        <a:t>vee tsirkulatsiooni korrastamine </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5,5</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2</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10,1</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r>
              <a:tr h="191770">
                <a:tc>
                  <a:txBody>
                    <a:bodyPr/>
                    <a:lstStyle/>
                    <a:p>
                      <a:pPr>
                        <a:spcAft>
                          <a:spcPts val="0"/>
                        </a:spcAft>
                      </a:pPr>
                      <a:r>
                        <a:rPr lang="et-EE" sz="1800">
                          <a:effectLst/>
                        </a:rPr>
                        <a:t>tsirkulatsioonitorude soojustus </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3,7</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1,4</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4,1</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r>
              <a:tr h="191770">
                <a:tc>
                  <a:txBody>
                    <a:bodyPr/>
                    <a:lstStyle/>
                    <a:p>
                      <a:pPr>
                        <a:spcAft>
                          <a:spcPts val="0"/>
                        </a:spcAft>
                      </a:pPr>
                      <a:r>
                        <a:rPr lang="et-EE" sz="1800">
                          <a:effectLst/>
                        </a:rPr>
                        <a:t>akende tihendamine</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25</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9,3</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3,3</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r>
              <a:tr h="191770">
                <a:tc>
                  <a:txBody>
                    <a:bodyPr/>
                    <a:lstStyle/>
                    <a:p>
                      <a:pPr>
                        <a:spcAft>
                          <a:spcPts val="0"/>
                        </a:spcAft>
                      </a:pPr>
                      <a:r>
                        <a:rPr lang="et-EE" sz="1800">
                          <a:effectLst/>
                        </a:rPr>
                        <a:t>välisuste asendamine </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3,3</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1,1</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12,9</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r>
              <a:tr h="191770">
                <a:tc>
                  <a:txBody>
                    <a:bodyPr/>
                    <a:lstStyle/>
                    <a:p>
                      <a:pPr>
                        <a:spcAft>
                          <a:spcPts val="0"/>
                        </a:spcAft>
                      </a:pPr>
                      <a:r>
                        <a:rPr lang="et-EE" sz="1800">
                          <a:effectLst/>
                        </a:rPr>
                        <a:t>välisvuukide tihendamine  </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10,3</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3,8</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14,6</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r>
              <a:tr h="191770">
                <a:tc>
                  <a:txBody>
                    <a:bodyPr/>
                    <a:lstStyle/>
                    <a:p>
                      <a:pPr>
                        <a:spcAft>
                          <a:spcPts val="0"/>
                        </a:spcAft>
                      </a:pPr>
                      <a:r>
                        <a:rPr lang="et-EE" sz="1800">
                          <a:effectLst/>
                        </a:rPr>
                        <a:t>Väliseinte lisasoojustamine</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7,4</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a:effectLst/>
                        </a:rPr>
                        <a:t>2,8</a:t>
                      </a:r>
                      <a:endParaRPr lang="en-US" sz="18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algn="ctr">
                        <a:spcAft>
                          <a:spcPts val="0"/>
                        </a:spcAft>
                      </a:pPr>
                      <a:r>
                        <a:rPr lang="et-EE" sz="1800" dirty="0">
                          <a:effectLst/>
                        </a:rPr>
                        <a:t>ca 30...40 </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r>
            </a:tbl>
          </a:graphicData>
        </a:graphic>
      </p:graphicFrame>
      <p:sp>
        <p:nvSpPr>
          <p:cNvPr id="3" name="Rectangle 2"/>
          <p:cNvSpPr/>
          <p:nvPr/>
        </p:nvSpPr>
        <p:spPr>
          <a:xfrm>
            <a:off x="1403648" y="5180999"/>
            <a:ext cx="7740352" cy="1200329"/>
          </a:xfrm>
          <a:prstGeom prst="rect">
            <a:avLst/>
          </a:prstGeom>
        </p:spPr>
        <p:txBody>
          <a:bodyPr wrap="square">
            <a:spAutoFit/>
          </a:bodyPr>
          <a:lstStyle/>
          <a:p>
            <a:r>
              <a:rPr lang="et-EE" b="1" dirty="0">
                <a:solidFill>
                  <a:srgbClr val="AC0000"/>
                </a:solidFill>
                <a:ea typeface="Times New Roman" panose="02020603050405020304" pitchFamily="18" charset="0"/>
                <a:cs typeface="Arial" panose="020B0604020202020204" pitchFamily="34" charset="0"/>
              </a:rPr>
              <a:t>Esitatavad arvulised väärtused iga konk­reetse olukorra jaoks võivad osutuda ligikaudseteks, kuna iga konkreetne situatsioon on erinev ja säästumeetmete efektiivsus ja tasuvus sõltuvad sellest kuivõrd halb oli olukord enne meetme rakendamist. </a:t>
            </a:r>
            <a:endParaRPr lang="en-US" b="1" dirty="0">
              <a:solidFill>
                <a:srgbClr val="AC0000"/>
              </a:solidFill>
              <a:cs typeface="Arial" panose="020B0604020202020204" pitchFamily="34" charset="0"/>
            </a:endParaRPr>
          </a:p>
        </p:txBody>
      </p:sp>
    </p:spTree>
    <p:extLst>
      <p:ext uri="{BB962C8B-B14F-4D97-AF65-F5344CB8AC3E}">
        <p14:creationId xmlns:p14="http://schemas.microsoft.com/office/powerpoint/2010/main" val="1516750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fi-FI" altLang="en-US" sz="2700" b="1" dirty="0" smtClean="0">
                <a:latin typeface="Arial" panose="020B0604020202020204" pitchFamily="34" charset="0"/>
                <a:cs typeface="Arial" panose="020B0604020202020204" pitchFamily="34" charset="0"/>
              </a:rPr>
              <a:t>Üldis</a:t>
            </a:r>
            <a:r>
              <a:rPr lang="et-EE" altLang="en-US" sz="2700" b="1" dirty="0" err="1" smtClean="0">
                <a:latin typeface="Arial" panose="020B0604020202020204" pitchFamily="34" charset="0"/>
                <a:cs typeface="Arial" panose="020B0604020202020204" pitchFamily="34" charset="0"/>
              </a:rPr>
              <a:t>ed</a:t>
            </a:r>
            <a:r>
              <a:rPr lang="fi-FI" altLang="en-US" sz="2700" b="1" dirty="0" smtClean="0">
                <a:latin typeface="Arial" panose="020B0604020202020204" pitchFamily="34" charset="0"/>
                <a:cs typeface="Arial" panose="020B0604020202020204" pitchFamily="34" charset="0"/>
              </a:rPr>
              <a:t> põhimõtted </a:t>
            </a:r>
            <a:r>
              <a:rPr lang="fi-FI" altLang="en-US" sz="2700" b="1" dirty="0">
                <a:latin typeface="Arial" panose="020B0604020202020204" pitchFamily="34" charset="0"/>
                <a:cs typeface="Arial" panose="020B0604020202020204" pitchFamily="34" charset="0"/>
              </a:rPr>
              <a:t>energiasäästu alalt</a:t>
            </a:r>
            <a:endParaRPr lang="en-GB" altLang="en-US" sz="2700" b="1" dirty="0" smtClean="0">
              <a:latin typeface="Arial" panose="020B0604020202020204" pitchFamily="34" charset="0"/>
              <a:cs typeface="Arial" panose="020B0604020202020204" pitchFamily="34" charset="0"/>
            </a:endParaRPr>
          </a:p>
        </p:txBody>
      </p:sp>
      <p:sp>
        <p:nvSpPr>
          <p:cNvPr id="3" name="Rectangle 2"/>
          <p:cNvSpPr/>
          <p:nvPr/>
        </p:nvSpPr>
        <p:spPr>
          <a:xfrm>
            <a:off x="0" y="1268760"/>
            <a:ext cx="9252520" cy="5509200"/>
          </a:xfrm>
          <a:prstGeom prst="rect">
            <a:avLst/>
          </a:prstGeom>
          <a:solidFill>
            <a:schemeClr val="bg1"/>
          </a:solidFill>
        </p:spPr>
        <p:txBody>
          <a:bodyPr wrap="square">
            <a:spAutoFit/>
          </a:bodyPr>
          <a:lstStyle/>
          <a:p>
            <a:pPr marL="342900" lvl="0" indent="-342900" algn="just">
              <a:spcAft>
                <a:spcPts val="0"/>
              </a:spcAft>
              <a:buFont typeface="Symbol" panose="05050102010706020507" pitchFamily="18" charset="2"/>
              <a:buChar char=""/>
              <a:tabLst>
                <a:tab pos="228600" algn="l"/>
              </a:tabLst>
            </a:pPr>
            <a:r>
              <a:rPr lang="et-EE" sz="2200" dirty="0">
                <a:ea typeface="Times New Roman" panose="02020603050405020304" pitchFamily="18" charset="0"/>
                <a:cs typeface="Arial" panose="020B0604020202020204" pitchFamily="34" charset="0"/>
              </a:rPr>
              <a:t>Energiasäästu meetmete rakendamine </a:t>
            </a:r>
            <a:r>
              <a:rPr lang="et-EE" sz="2200" b="1" i="1" dirty="0">
                <a:solidFill>
                  <a:srgbClr val="AC0000"/>
                </a:solidFill>
                <a:ea typeface="Times New Roman" panose="02020603050405020304" pitchFamily="18" charset="0"/>
                <a:cs typeface="Arial" panose="020B0604020202020204" pitchFamily="34" charset="0"/>
              </a:rPr>
              <a:t>on võimalik igal tasemel</a:t>
            </a:r>
            <a:r>
              <a:rPr lang="et-EE" sz="2200" dirty="0">
                <a:ea typeface="Times New Roman" panose="02020603050405020304" pitchFamily="18" charset="0"/>
                <a:cs typeface="Arial" panose="020B0604020202020204" pitchFamily="34" charset="0"/>
              </a:rPr>
              <a:t>, s.o. energia tootja/</a:t>
            </a:r>
            <a:r>
              <a:rPr lang="et-EE" sz="2200" dirty="0" err="1">
                <a:ea typeface="Times New Roman" panose="02020603050405020304" pitchFamily="18" charset="0"/>
                <a:cs typeface="Arial" panose="020B0604020202020204" pitchFamily="34" charset="0"/>
              </a:rPr>
              <a:t>muun­daja</a:t>
            </a:r>
            <a:r>
              <a:rPr lang="et-EE" sz="2200" dirty="0">
                <a:ea typeface="Times New Roman" panose="02020603050405020304" pitchFamily="18" charset="0"/>
                <a:cs typeface="Arial" panose="020B0604020202020204" pitchFamily="34" charset="0"/>
              </a:rPr>
              <a:t> tasemel, energia transportimisel lõpptarbijani kui ka lõpptarbija juures. </a:t>
            </a:r>
            <a:r>
              <a:rPr lang="et-EE" sz="2200" b="1" i="1" dirty="0">
                <a:solidFill>
                  <a:srgbClr val="AC0000"/>
                </a:solidFill>
                <a:ea typeface="Times New Roman" panose="02020603050405020304" pitchFamily="18" charset="0"/>
                <a:cs typeface="Arial" panose="020B0604020202020204" pitchFamily="34" charset="0"/>
              </a:rPr>
              <a:t>Energia­säästupotentsiaal Eestis on tohutu</a:t>
            </a:r>
            <a:r>
              <a:rPr lang="et-EE" sz="2200" dirty="0">
                <a:ea typeface="Times New Roman" panose="02020603050405020304" pitchFamily="18" charset="0"/>
                <a:cs typeface="Arial" panose="020B0604020202020204" pitchFamily="34" charset="0"/>
              </a:rPr>
              <a:t>, pidades silmas vähest efektiivsust, suuri kadusid ja kohati ka lausa raiskamist kütuse- ja energiamajanduse korraldamisel. </a:t>
            </a:r>
            <a:endParaRPr lang="en-US" sz="2200" dirty="0">
              <a:ea typeface="Times New Roman" panose="02020603050405020304" pitchFamily="18" charset="0"/>
              <a:cs typeface="Arial" panose="020B0604020202020204" pitchFamily="34" charset="0"/>
            </a:endParaRPr>
          </a:p>
          <a:p>
            <a:pPr>
              <a:spcAft>
                <a:spcPts val="0"/>
              </a:spcAft>
            </a:pPr>
            <a:r>
              <a:rPr lang="et-EE" sz="2200" dirty="0">
                <a:ea typeface="Times New Roman" panose="02020603050405020304" pitchFamily="18" charset="0"/>
                <a:cs typeface="Arial" panose="020B0604020202020204" pitchFamily="34" charset="0"/>
              </a:rPr>
              <a:t> </a:t>
            </a:r>
            <a:endParaRPr lang="en-US" sz="2200" dirty="0">
              <a:ea typeface="Times New Roman" panose="02020603050405020304" pitchFamily="18" charset="0"/>
              <a:cs typeface="Arial" panose="020B0604020202020204" pitchFamily="34" charset="0"/>
            </a:endParaRPr>
          </a:p>
          <a:p>
            <a:pPr marL="342900" lvl="0" indent="-342900" algn="just">
              <a:spcAft>
                <a:spcPts val="0"/>
              </a:spcAft>
              <a:buFont typeface="Symbol" panose="05050102010706020507" pitchFamily="18" charset="2"/>
              <a:buChar char=""/>
              <a:tabLst>
                <a:tab pos="228600" algn="l"/>
              </a:tabLst>
            </a:pPr>
            <a:r>
              <a:rPr lang="et-EE" sz="2200" dirty="0">
                <a:ea typeface="Times New Roman" panose="02020603050405020304" pitchFamily="18" charset="0"/>
                <a:cs typeface="Arial" panose="020B0604020202020204" pitchFamily="34" charset="0"/>
              </a:rPr>
              <a:t>Energiasäästu võimaluste väljaselgitamiseks </a:t>
            </a:r>
            <a:r>
              <a:rPr lang="et-EE" sz="2200" b="1" i="1" dirty="0">
                <a:solidFill>
                  <a:srgbClr val="AC0000"/>
                </a:solidFill>
                <a:ea typeface="Times New Roman" panose="02020603050405020304" pitchFamily="18" charset="0"/>
                <a:cs typeface="Arial" panose="020B0604020202020204" pitchFamily="34" charset="0"/>
              </a:rPr>
              <a:t>on soovitatav kasutada sõltumatute konsul­tantide, konsultatsioonifirmade või ekspertide abi</a:t>
            </a:r>
            <a:r>
              <a:rPr lang="et-EE" sz="2200" dirty="0">
                <a:ea typeface="Times New Roman" panose="02020603050405020304" pitchFamily="18" charset="0"/>
                <a:cs typeface="Arial" panose="020B0604020202020204" pitchFamily="34" charset="0"/>
              </a:rPr>
              <a:t>, seadmete müügiga tegelevate firmade soovitused võivad olla erapoolikud ja lähtuda soovist võimalikult rohkem müüa oma firma poolt pakutavat kaupa. Väga paljudel juhtudel on seadmeid pakkuvad firmad Eestis olnud huvitatud sellest, et näidata seadmete rakendamisest saadavat energiasäästu võima­likult suuremana, ületades sealjuures nii mõnigi kord isegi teoreetiliselt võimaliku säästu piiri. </a:t>
            </a:r>
            <a:endParaRPr lang="en-US" sz="2200" dirty="0">
              <a:ea typeface="Times New Roman" panose="02020603050405020304" pitchFamily="18" charset="0"/>
              <a:cs typeface="Arial" panose="020B0604020202020204" pitchFamily="34" charset="0"/>
            </a:endParaRPr>
          </a:p>
          <a:p>
            <a:pPr>
              <a:spcAft>
                <a:spcPts val="0"/>
              </a:spcAft>
            </a:pPr>
            <a:r>
              <a:rPr lang="et-EE" sz="2200" dirty="0">
                <a:ea typeface="Times New Roman" panose="02020603050405020304" pitchFamily="18" charset="0"/>
                <a:cs typeface="Arial" panose="020B0604020202020204" pitchFamily="34" charset="0"/>
              </a:rPr>
              <a:t> </a:t>
            </a:r>
            <a:endParaRPr lang="en-US" sz="2200" dirty="0">
              <a:effectLs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2035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fi-FI" altLang="en-US" sz="2700" b="1" dirty="0" smtClean="0">
                <a:latin typeface="Arial" panose="020B0604020202020204" pitchFamily="34" charset="0"/>
                <a:cs typeface="Arial" panose="020B0604020202020204" pitchFamily="34" charset="0"/>
              </a:rPr>
              <a:t>Üldis</a:t>
            </a:r>
            <a:r>
              <a:rPr lang="et-EE" altLang="en-US" sz="2700" b="1" dirty="0" err="1" smtClean="0">
                <a:latin typeface="Arial" panose="020B0604020202020204" pitchFamily="34" charset="0"/>
                <a:cs typeface="Arial" panose="020B0604020202020204" pitchFamily="34" charset="0"/>
              </a:rPr>
              <a:t>ed</a:t>
            </a:r>
            <a:r>
              <a:rPr lang="fi-FI" altLang="en-US" sz="2700" b="1" dirty="0" smtClean="0">
                <a:latin typeface="Arial" panose="020B0604020202020204" pitchFamily="34" charset="0"/>
                <a:cs typeface="Arial" panose="020B0604020202020204" pitchFamily="34" charset="0"/>
              </a:rPr>
              <a:t> põhimõtted </a:t>
            </a:r>
            <a:r>
              <a:rPr lang="fi-FI" altLang="en-US" sz="2700" b="1" dirty="0">
                <a:latin typeface="Arial" panose="020B0604020202020204" pitchFamily="34" charset="0"/>
                <a:cs typeface="Arial" panose="020B0604020202020204" pitchFamily="34" charset="0"/>
              </a:rPr>
              <a:t>energiasäästu alalt</a:t>
            </a:r>
            <a:endParaRPr lang="en-GB" altLang="en-US" sz="2700" b="1" dirty="0" smtClean="0">
              <a:latin typeface="Arial" panose="020B0604020202020204" pitchFamily="34" charset="0"/>
              <a:cs typeface="Arial" panose="020B0604020202020204" pitchFamily="34" charset="0"/>
            </a:endParaRPr>
          </a:p>
        </p:txBody>
      </p:sp>
      <p:sp>
        <p:nvSpPr>
          <p:cNvPr id="3" name="Rectangle 2"/>
          <p:cNvSpPr/>
          <p:nvPr/>
        </p:nvSpPr>
        <p:spPr>
          <a:xfrm>
            <a:off x="0" y="1268760"/>
            <a:ext cx="9252520" cy="4832092"/>
          </a:xfrm>
          <a:prstGeom prst="rect">
            <a:avLst/>
          </a:prstGeom>
          <a:solidFill>
            <a:schemeClr val="bg1"/>
          </a:solidFill>
        </p:spPr>
        <p:txBody>
          <a:bodyPr wrap="square">
            <a:spAutoFit/>
          </a:bodyPr>
          <a:lstStyle/>
          <a:p>
            <a:pPr marL="342900" lvl="0" indent="-342900" algn="just">
              <a:spcAft>
                <a:spcPts val="0"/>
              </a:spcAft>
              <a:buFont typeface="Symbol" panose="05050102010706020507" pitchFamily="18" charset="2"/>
              <a:buChar char=""/>
              <a:tabLst>
                <a:tab pos="228600" algn="l"/>
              </a:tabLst>
            </a:pPr>
            <a:r>
              <a:rPr lang="et-EE" sz="2200" b="1" i="1" dirty="0" smtClean="0">
                <a:solidFill>
                  <a:srgbClr val="AC0000"/>
                </a:solidFill>
                <a:ea typeface="Times New Roman" panose="02020603050405020304" pitchFamily="18" charset="0"/>
                <a:cs typeface="Arial" panose="020B0604020202020204" pitchFamily="34" charset="0"/>
              </a:rPr>
              <a:t>Suuremahuliste</a:t>
            </a:r>
            <a:r>
              <a:rPr lang="et-EE" sz="2200" dirty="0" smtClean="0">
                <a:ea typeface="Times New Roman" panose="02020603050405020304" pitchFamily="18" charset="0"/>
                <a:cs typeface="Arial" panose="020B0604020202020204" pitchFamily="34" charset="0"/>
              </a:rPr>
              <a:t> </a:t>
            </a:r>
            <a:r>
              <a:rPr lang="et-EE" sz="2200" dirty="0">
                <a:ea typeface="Times New Roman" panose="02020603050405020304" pitchFamily="18" charset="0"/>
                <a:cs typeface="Arial" panose="020B0604020202020204" pitchFamily="34" charset="0"/>
              </a:rPr>
              <a:t>energiasäästu projektide korral on vajalikud </a:t>
            </a:r>
            <a:r>
              <a:rPr lang="et-EE" sz="2200" b="1" i="1" dirty="0">
                <a:solidFill>
                  <a:srgbClr val="AC0000"/>
                </a:solidFill>
                <a:ea typeface="Times New Roman" panose="02020603050405020304" pitchFamily="18" charset="0"/>
                <a:cs typeface="Arial" panose="020B0604020202020204" pitchFamily="34" charset="0"/>
              </a:rPr>
              <a:t>tõsised eeluuringud koos </a:t>
            </a:r>
            <a:r>
              <a:rPr lang="et-EE" sz="2200" b="1" i="1" dirty="0" smtClean="0">
                <a:solidFill>
                  <a:srgbClr val="AC0000"/>
                </a:solidFill>
                <a:ea typeface="Times New Roman" panose="02020603050405020304" pitchFamily="18" charset="0"/>
                <a:cs typeface="Arial" panose="020B0604020202020204" pitchFamily="34" charset="0"/>
              </a:rPr>
              <a:t>tasuvusarvutustega</a:t>
            </a:r>
            <a:r>
              <a:rPr lang="et-EE" sz="2200" dirty="0">
                <a:ea typeface="Times New Roman" panose="02020603050405020304" pitchFamily="18" charset="0"/>
                <a:cs typeface="Arial" panose="020B0604020202020204" pitchFamily="34" charset="0"/>
              </a:rPr>
              <a:t>, selgitamaks ühe või teise energiasäästu meetme perspektiivi ja </a:t>
            </a:r>
            <a:r>
              <a:rPr lang="et-EE" sz="2200" dirty="0" smtClean="0">
                <a:ea typeface="Times New Roman" panose="02020603050405020304" pitchFamily="18" charset="0"/>
                <a:cs typeface="Arial" panose="020B0604020202020204" pitchFamily="34" charset="0"/>
              </a:rPr>
              <a:t>otstarbekust </a:t>
            </a:r>
            <a:r>
              <a:rPr lang="et-EE" sz="2200" dirty="0">
                <a:ea typeface="Times New Roman" panose="02020603050405020304" pitchFamily="18" charset="0"/>
                <a:cs typeface="Arial" panose="020B0604020202020204" pitchFamily="34" charset="0"/>
              </a:rPr>
              <a:t>antud konkreetses situatsioonis. </a:t>
            </a:r>
          </a:p>
          <a:p>
            <a:pPr lvl="0" algn="just">
              <a:spcAft>
                <a:spcPts val="0"/>
              </a:spcAft>
              <a:tabLst>
                <a:tab pos="228600" algn="l"/>
              </a:tabLst>
            </a:pPr>
            <a:endParaRPr lang="et-EE" sz="2200" dirty="0">
              <a:ea typeface="Times New Roman" panose="02020603050405020304" pitchFamily="18" charset="0"/>
              <a:cs typeface="Arial" panose="020B0604020202020204" pitchFamily="34" charset="0"/>
            </a:endParaRPr>
          </a:p>
          <a:p>
            <a:pPr marL="342900" lvl="0" indent="-342900" algn="just">
              <a:spcAft>
                <a:spcPts val="0"/>
              </a:spcAft>
              <a:buFont typeface="Symbol" panose="05050102010706020507" pitchFamily="18" charset="2"/>
              <a:buChar char=""/>
              <a:tabLst>
                <a:tab pos="228600" algn="l"/>
              </a:tabLst>
            </a:pPr>
            <a:r>
              <a:rPr lang="et-EE" sz="2200" b="1" i="1" dirty="0" smtClean="0">
                <a:solidFill>
                  <a:srgbClr val="AC0000"/>
                </a:solidFill>
                <a:ea typeface="Times New Roman" panose="02020603050405020304" pitchFamily="18" charset="0"/>
                <a:cs typeface="Arial" panose="020B0604020202020204" pitchFamily="34" charset="0"/>
              </a:rPr>
              <a:t>Edukad </a:t>
            </a:r>
            <a:r>
              <a:rPr lang="et-EE" sz="2200" b="1" i="1" dirty="0">
                <a:solidFill>
                  <a:srgbClr val="AC0000"/>
                </a:solidFill>
                <a:ea typeface="Times New Roman" panose="02020603050405020304" pitchFamily="18" charset="0"/>
                <a:cs typeface="Arial" panose="020B0604020202020204" pitchFamily="34" charset="0"/>
              </a:rPr>
              <a:t>energiasäästu projektid vajavad laialdast tutvustamist ärgitamaks soovi neid korrata mõnes teises ettevõttes. </a:t>
            </a:r>
            <a:r>
              <a:rPr lang="et-EE" sz="2200" dirty="0">
                <a:ea typeface="Times New Roman" panose="02020603050405020304" pitchFamily="18" charset="0"/>
                <a:cs typeface="Arial" panose="020B0604020202020204" pitchFamily="34" charset="0"/>
              </a:rPr>
              <a:t>Samas aga lihtne korratavus (järeletegemine) peab olema argumenteeritud (hoolikalt kontrollitud). </a:t>
            </a:r>
            <a:endParaRPr lang="et-EE" sz="2200" dirty="0" smtClean="0">
              <a:ea typeface="Times New Roman" panose="02020603050405020304" pitchFamily="18" charset="0"/>
              <a:cs typeface="Arial" panose="020B0604020202020204" pitchFamily="34" charset="0"/>
            </a:endParaRPr>
          </a:p>
          <a:p>
            <a:pPr marL="342900" lvl="0" indent="-342900" algn="just">
              <a:spcAft>
                <a:spcPts val="0"/>
              </a:spcAft>
              <a:buFont typeface="Symbol" panose="05050102010706020507" pitchFamily="18" charset="2"/>
              <a:buChar char=""/>
              <a:tabLst>
                <a:tab pos="228600" algn="l"/>
              </a:tabLst>
            </a:pPr>
            <a:endParaRPr lang="et-EE" sz="2200" dirty="0">
              <a:ea typeface="Times New Roman" panose="02020603050405020304" pitchFamily="18" charset="0"/>
              <a:cs typeface="Arial" panose="020B0604020202020204" pitchFamily="34" charset="0"/>
            </a:endParaRPr>
          </a:p>
          <a:p>
            <a:pPr lvl="0" algn="just">
              <a:spcAft>
                <a:spcPts val="0"/>
              </a:spcAft>
              <a:tabLst>
                <a:tab pos="228600" algn="l"/>
              </a:tabLst>
            </a:pPr>
            <a:r>
              <a:rPr lang="et-EE" sz="2200" b="1" dirty="0" smtClean="0">
                <a:ea typeface="Times New Roman" panose="02020603050405020304" pitchFamily="18" charset="0"/>
                <a:cs typeface="Arial" panose="020B0604020202020204" pitchFamily="34" charset="0"/>
              </a:rPr>
              <a:t>Energiasäästu </a:t>
            </a:r>
            <a:r>
              <a:rPr lang="et-EE" sz="2200" b="1" dirty="0">
                <a:ea typeface="Times New Roman" panose="02020603050405020304" pitchFamily="18" charset="0"/>
                <a:cs typeface="Arial" panose="020B0604020202020204" pitchFamily="34" charset="0"/>
              </a:rPr>
              <a:t>meetmed, millised ühes ettevõttes (asutuses) võivad olla majanduslikult tasuvad ja õigustatud, ei pruugi seda olla mõnes teises asutuses või ettevõttes kuna tingimused ja energiaalane ning majanduslik olukord võib olla teistsugune. </a:t>
            </a:r>
            <a:endParaRPr lang="en-US" sz="2200" b="1" dirty="0">
              <a:effectLs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72727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TY_esitluse pohi_EST_20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Presentatsiooni_pohi_EST</Template>
  <TotalTime>3277</TotalTime>
  <Words>404</Words>
  <Application>Microsoft Office PowerPoint</Application>
  <PresentationFormat>On-screen Show (4:3)</PresentationFormat>
  <Paragraphs>110</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Symbol</vt:lpstr>
      <vt:lpstr>Times New Roman</vt:lpstr>
      <vt:lpstr>Verdana</vt:lpstr>
      <vt:lpstr>Wingdings</vt:lpstr>
      <vt:lpstr>TTY_esitluse pohi_EST_2011</vt:lpstr>
      <vt:lpstr>EIS4120 – Soojus- ja külmavarustussüsteemid</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170</cp:revision>
  <dcterms:created xsi:type="dcterms:W3CDTF">2015-08-30T11:50:39Z</dcterms:created>
  <dcterms:modified xsi:type="dcterms:W3CDTF">2019-02-07T11:52:33Z</dcterms:modified>
</cp:coreProperties>
</file>