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handoutMasterIdLst>
    <p:handoutMasterId r:id="rId15"/>
  </p:handoutMasterIdLst>
  <p:sldIdLst>
    <p:sldId id="256" r:id="rId2"/>
    <p:sldId id="291" r:id="rId3"/>
    <p:sldId id="407" r:id="rId4"/>
    <p:sldId id="408" r:id="rId5"/>
    <p:sldId id="409" r:id="rId6"/>
    <p:sldId id="414" r:id="rId7"/>
    <p:sldId id="410" r:id="rId8"/>
    <p:sldId id="411" r:id="rId9"/>
    <p:sldId id="412" r:id="rId10"/>
    <p:sldId id="413" r:id="rId11"/>
    <p:sldId id="415" r:id="rId12"/>
    <p:sldId id="416" r:id="rId1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003E"/>
    <a:srgbClr val="A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7" autoAdjust="0"/>
    <p:restoredTop sz="94634" autoAdjust="0"/>
  </p:normalViewPr>
  <p:slideViewPr>
    <p:cSldViewPr snapToObjects="1">
      <p:cViewPr varScale="1">
        <p:scale>
          <a:sx n="86" d="100"/>
          <a:sy n="86" d="100"/>
        </p:scale>
        <p:origin x="59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331D4D8-849A-404C-B542-0517DD0A5D22}" type="datetimeFigureOut">
              <a:rPr lang="en-US" smtClean="0"/>
              <a:t>2/7/2019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09758F-B0D8-4D12-9E87-3AC4B19E14AE}" type="slidenum">
              <a:rPr lang="en-US" smtClean="0"/>
              <a:t>‹#›</a:t>
            </a:fld>
            <a:endParaRPr lang="en-US"/>
          </a:p>
        </p:txBody>
      </p:sp>
    </p:spTree>
    <p:extLst>
      <p:ext uri="{BB962C8B-B14F-4D97-AF65-F5344CB8AC3E}">
        <p14:creationId xmlns:p14="http://schemas.microsoft.com/office/powerpoint/2010/main" val="32297693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B0AA26-C538-4B04-A4C3-BD2DBE24BCA0}" type="datetimeFigureOut">
              <a:rPr lang="en-US" smtClean="0"/>
              <a:t>2/7/2019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EF475E-9CC6-4110-82B8-6FBE07D1340A}" type="slidenum">
              <a:rPr lang="en-US" smtClean="0"/>
              <a:t>‹#›</a:t>
            </a:fld>
            <a:endParaRPr lang="en-US"/>
          </a:p>
        </p:txBody>
      </p:sp>
    </p:spTree>
    <p:extLst>
      <p:ext uri="{BB962C8B-B14F-4D97-AF65-F5344CB8AC3E}">
        <p14:creationId xmlns:p14="http://schemas.microsoft.com/office/powerpoint/2010/main" val="17599773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F475E-9CC6-4110-82B8-6FBE07D1340A}" type="slidenum">
              <a:rPr lang="en-US" smtClean="0"/>
              <a:t>1</a:t>
            </a:fld>
            <a:endParaRPr lang="en-US"/>
          </a:p>
        </p:txBody>
      </p:sp>
    </p:spTree>
    <p:extLst>
      <p:ext uri="{BB962C8B-B14F-4D97-AF65-F5344CB8AC3E}">
        <p14:creationId xmlns:p14="http://schemas.microsoft.com/office/powerpoint/2010/main" val="774911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76401" y="2130425"/>
            <a:ext cx="6227999"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676401" y="3886200"/>
            <a:ext cx="6227999"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148463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0B75627D-E058-4015-9EA9-5C935B562698}"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CF1AF33B-44FF-4BFF-B466-AE13219401A1}" type="slidenum">
              <a:rPr lang="en-US" altLang="en-US"/>
              <a:pPr/>
              <a:t>‹#›</a:t>
            </a:fld>
            <a:endParaRPr lang="en-US" altLang="en-US"/>
          </a:p>
        </p:txBody>
      </p:sp>
    </p:spTree>
    <p:extLst>
      <p:ext uri="{BB962C8B-B14F-4D97-AF65-F5344CB8AC3E}">
        <p14:creationId xmlns:p14="http://schemas.microsoft.com/office/powerpoint/2010/main" val="696572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BD67A1E9-8DE0-4A77-9C03-DF8989330A57}"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97E8F691-50B2-4FAF-89B3-55D7A1A745D2}" type="slidenum">
              <a:rPr lang="en-US" altLang="en-US"/>
              <a:pPr/>
              <a:t>‹#›</a:t>
            </a:fld>
            <a:endParaRPr lang="en-US" altLang="en-US"/>
          </a:p>
        </p:txBody>
      </p:sp>
    </p:spTree>
    <p:extLst>
      <p:ext uri="{BB962C8B-B14F-4D97-AF65-F5344CB8AC3E}">
        <p14:creationId xmlns:p14="http://schemas.microsoft.com/office/powerpoint/2010/main" val="3867020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976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2963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DCD01632-E8B6-40BD-87DA-B4DD084BB5E5}" type="datetime1">
              <a:rPr lang="en-US" smtClean="0"/>
              <a:t>2/7/2019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598C40E8-20EA-48DB-B167-A939B6D5BFAC}" type="slidenum">
              <a:rPr lang="en-US" altLang="en-US"/>
              <a:pPr/>
              <a:t>‹#›</a:t>
            </a:fld>
            <a:endParaRPr lang="en-US" altLang="en-US"/>
          </a:p>
        </p:txBody>
      </p:sp>
    </p:spTree>
    <p:extLst>
      <p:ext uri="{BB962C8B-B14F-4D97-AF65-F5344CB8AC3E}">
        <p14:creationId xmlns:p14="http://schemas.microsoft.com/office/powerpoint/2010/main" val="936328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2F2527B4-89F9-4CBD-B72C-50C32EEF5671}"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44DCD6E6-323D-48F6-9EEB-97AEE9BB2833}" type="slidenum">
              <a:rPr lang="en-US" altLang="en-US"/>
              <a:pPr/>
              <a:t>‹#›</a:t>
            </a:fld>
            <a:endParaRPr lang="en-US" altLang="en-US"/>
          </a:p>
        </p:txBody>
      </p:sp>
    </p:spTree>
    <p:extLst>
      <p:ext uri="{BB962C8B-B14F-4D97-AF65-F5344CB8AC3E}">
        <p14:creationId xmlns:p14="http://schemas.microsoft.com/office/powerpoint/2010/main" val="328772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C69AB9F-B30F-4653-B6F8-BC1F78563640}" type="datetime1">
              <a:rPr lang="en-US" smtClean="0"/>
              <a:t>2/7/2019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69ADCFDE-71D7-4A6B-A752-0803A7B3FC5A}" type="slidenum">
              <a:rPr lang="en-US" altLang="en-US"/>
              <a:pPr/>
              <a:t>‹#›</a:t>
            </a:fld>
            <a:endParaRPr lang="en-US" altLang="en-US"/>
          </a:p>
        </p:txBody>
      </p:sp>
    </p:spTree>
    <p:extLst>
      <p:ext uri="{BB962C8B-B14F-4D97-AF65-F5344CB8AC3E}">
        <p14:creationId xmlns:p14="http://schemas.microsoft.com/office/powerpoint/2010/main" val="2693043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836633E-EF4C-42EB-9E8E-BF612BABCDDB}" type="datetime1">
              <a:rPr lang="en-US" smtClean="0"/>
              <a:t>2/7/2019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96FAFE61-D9D4-4753-AFB5-841D3765356D}" type="slidenum">
              <a:rPr lang="en-US" altLang="en-US"/>
              <a:pPr/>
              <a:t>‹#›</a:t>
            </a:fld>
            <a:endParaRPr lang="en-US" altLang="en-US"/>
          </a:p>
        </p:txBody>
      </p:sp>
    </p:spTree>
    <p:extLst>
      <p:ext uri="{BB962C8B-B14F-4D97-AF65-F5344CB8AC3E}">
        <p14:creationId xmlns:p14="http://schemas.microsoft.com/office/powerpoint/2010/main" val="3329457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AB61CDF-AF83-4B4F-82DE-E1EE93E0CF34}" type="datetime1">
              <a:rPr lang="en-US" smtClean="0"/>
              <a:t>2/7/2019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CC270BAB-574E-41F3-AB5D-CE2383C28144}" type="slidenum">
              <a:rPr lang="en-US" altLang="en-US"/>
              <a:pPr/>
              <a:t>‹#›</a:t>
            </a:fld>
            <a:endParaRPr lang="en-US" altLang="en-US"/>
          </a:p>
        </p:txBody>
      </p:sp>
    </p:spTree>
    <p:extLst>
      <p:ext uri="{BB962C8B-B14F-4D97-AF65-F5344CB8AC3E}">
        <p14:creationId xmlns:p14="http://schemas.microsoft.com/office/powerpoint/2010/main" val="2165028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70B6C656-3375-4887-8B99-A7ED8D03D908}"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371D3DA0-75F4-4C92-B1C7-04721D037218}" type="slidenum">
              <a:rPr lang="en-US" altLang="en-US"/>
              <a:pPr/>
              <a:t>‹#›</a:t>
            </a:fld>
            <a:endParaRPr lang="en-US" altLang="en-US"/>
          </a:p>
        </p:txBody>
      </p:sp>
    </p:spTree>
    <p:extLst>
      <p:ext uri="{BB962C8B-B14F-4D97-AF65-F5344CB8AC3E}">
        <p14:creationId xmlns:p14="http://schemas.microsoft.com/office/powerpoint/2010/main" val="196240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F7CFF803-969B-4EC6-8928-BB1390E2DDDB}" type="datetime1">
              <a:rPr lang="en-US" smtClean="0"/>
              <a:t>2/7/2019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18293CEF-0958-45A4-A26A-D663550A1871}" type="slidenum">
              <a:rPr lang="en-US" altLang="en-US"/>
              <a:pPr/>
              <a:t>‹#›</a:t>
            </a:fld>
            <a:endParaRPr lang="en-US" altLang="en-US"/>
          </a:p>
        </p:txBody>
      </p:sp>
    </p:spTree>
    <p:extLst>
      <p:ext uri="{BB962C8B-B14F-4D97-AF65-F5344CB8AC3E}">
        <p14:creationId xmlns:p14="http://schemas.microsoft.com/office/powerpoint/2010/main" val="3393081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descr="ppt_sisupohi.gif"/>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1676400" y="457200"/>
            <a:ext cx="62277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t-EE" altLang="en-US" smtClean="0"/>
              <a:t>Klõpsake tiitlilaadi muutmiseks</a:t>
            </a:r>
            <a:endParaRPr lang="en-US" altLang="en-US" smtClean="0"/>
          </a:p>
        </p:txBody>
      </p:sp>
      <p:sp>
        <p:nvSpPr>
          <p:cNvPr id="1028" name="Text Placeholder 2"/>
          <p:cNvSpPr>
            <a:spLocks noGrp="1"/>
          </p:cNvSpPr>
          <p:nvPr>
            <p:ph type="body" idx="1"/>
          </p:nvPr>
        </p:nvSpPr>
        <p:spPr bwMode="auto">
          <a:xfrm>
            <a:off x="1676400" y="1905000"/>
            <a:ext cx="6227763"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t-EE" altLang="en-US" smtClean="0"/>
              <a:t>Klõpsake juhtslaidi teksti laadide redigeerimiseks</a:t>
            </a:r>
          </a:p>
          <a:p>
            <a:pPr lvl="1"/>
            <a:r>
              <a:rPr lang="et-EE" altLang="en-US" smtClean="0"/>
              <a:t>Teine tase</a:t>
            </a:r>
          </a:p>
          <a:p>
            <a:pPr lvl="2"/>
            <a:r>
              <a:rPr lang="et-EE" altLang="en-US" smtClean="0"/>
              <a:t>Kolmas tase</a:t>
            </a:r>
          </a:p>
          <a:p>
            <a:pPr lvl="3"/>
            <a:r>
              <a:rPr lang="et-EE" altLang="en-US" smtClean="0"/>
              <a:t>Neljas tase</a:t>
            </a:r>
          </a:p>
          <a:p>
            <a:pPr lvl="4"/>
            <a:r>
              <a:rPr lang="et-EE" altLang="en-US" smtClean="0"/>
              <a:t>Viies tase</a:t>
            </a:r>
            <a:endParaRPr lang="en-US" altLang="en-US" smtClean="0"/>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60" r:id="rId12"/>
  </p:sldLayoutIdLst>
  <p:hf hdr="0" ftr="0"/>
  <p:txStyles>
    <p:title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p:titleStyle>
    <p:bodyStyle>
      <a:lvl1pPr marL="342900" indent="-342900" algn="l" defTabSz="457200" rtl="0" eaLnBrk="1" fontAlgn="base" hangingPunct="1">
        <a:spcBef>
          <a:spcPct val="20000"/>
        </a:spcBef>
        <a:spcAft>
          <a:spcPct val="0"/>
        </a:spcAft>
        <a:defRPr sz="1400" kern="1200">
          <a:solidFill>
            <a:schemeClr val="tx1"/>
          </a:solidFill>
          <a:latin typeface="Verdana"/>
          <a:ea typeface="Verdana" pitchFamily="34" charset="0"/>
          <a:cs typeface="Verdana"/>
        </a:defRPr>
      </a:lvl1pPr>
      <a:lvl2pPr marL="742950" indent="-28575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3pPr>
      <a:lvl4pPr marL="16002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4pPr>
      <a:lvl5pPr marL="2057400" indent="-228600" algn="l" defTabSz="457200" rtl="0" eaLnBrk="1" fontAlgn="base" hangingPunct="1">
        <a:spcBef>
          <a:spcPct val="20000"/>
        </a:spcBef>
        <a:spcAft>
          <a:spcPct val="0"/>
        </a:spcAft>
        <a:buFont typeface="Arial" panose="020B0604020202020204" pitchFamily="34" charset="0"/>
        <a:buChar char="•"/>
        <a:defRPr sz="1400" kern="1200">
          <a:solidFill>
            <a:schemeClr val="tx1"/>
          </a:solidFill>
          <a:latin typeface="Verdana"/>
          <a:ea typeface="Verdana" pitchFamily="34" charset="0"/>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75656" y="3835400"/>
            <a:ext cx="7056784" cy="1752600"/>
          </a:xfrm>
        </p:spPr>
        <p:txBody>
          <a:bodyPr rtlCol="0">
            <a:normAutofit/>
          </a:bodyPr>
          <a:lstStyle/>
          <a:p>
            <a:pPr fontAlgn="auto">
              <a:spcAft>
                <a:spcPts val="0"/>
              </a:spcAft>
              <a:defRPr/>
            </a:pPr>
            <a:r>
              <a:rPr lang="et-EE" sz="2400" dirty="0" smtClean="0">
                <a:ea typeface="+mn-ea"/>
              </a:rPr>
              <a:t>Loengu konspekt 13. Küttevee transpordi ja jaotussüsteem</a:t>
            </a:r>
            <a:endParaRPr lang="en-US" sz="2400" dirty="0">
              <a:ea typeface="+mn-ea"/>
            </a:endParaRPr>
          </a:p>
        </p:txBody>
      </p:sp>
      <p:sp>
        <p:nvSpPr>
          <p:cNvPr id="5" name="Title 1"/>
          <p:cNvSpPr>
            <a:spLocks noGrp="1"/>
          </p:cNvSpPr>
          <p:nvPr>
            <p:ph type="ctrTitle"/>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eaLnBrk="1" hangingPunct="1"/>
            <a:r>
              <a:rPr lang="et-EE" altLang="en-US" sz="3500" dirty="0" smtClean="0">
                <a:latin typeface="Arial" panose="020B0604020202020204" pitchFamily="34" charset="0"/>
                <a:cs typeface="Arial" panose="020B0604020202020204" pitchFamily="34" charset="0"/>
              </a:rPr>
              <a:t>EIS4120 – Soojus- ja külmavarustussüsteemid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Radiaatorite omavaheline ühendus</a:t>
            </a:r>
            <a:endParaRPr lang="en-GB" altLang="en-US" sz="2700" b="1" dirty="0" smtClean="0">
              <a:latin typeface="Arial" panose="020B0604020202020204" pitchFamily="34" charset="0"/>
              <a:cs typeface="Arial" panose="020B0604020202020204" pitchFamily="34" charset="0"/>
            </a:endParaRPr>
          </a:p>
        </p:txBody>
      </p:sp>
      <p:graphicFrame>
        <p:nvGraphicFramePr>
          <p:cNvPr id="5" name="Object 3"/>
          <p:cNvGraphicFramePr>
            <a:graphicFrameLocks noChangeAspect="1"/>
          </p:cNvGraphicFramePr>
          <p:nvPr>
            <p:extLst>
              <p:ext uri="{D42A27DB-BD31-4B8C-83A1-F6EECF244321}">
                <p14:modId xmlns:p14="http://schemas.microsoft.com/office/powerpoint/2010/main" val="2967756641"/>
              </p:ext>
            </p:extLst>
          </p:nvPr>
        </p:nvGraphicFramePr>
        <p:xfrm>
          <a:off x="0" y="1488505"/>
          <a:ext cx="9144000" cy="3518958"/>
        </p:xfrm>
        <a:graphic>
          <a:graphicData uri="http://schemas.openxmlformats.org/presentationml/2006/ole">
            <mc:AlternateContent xmlns:mc="http://schemas.openxmlformats.org/markup-compatibility/2006">
              <mc:Choice xmlns:v="urn:schemas-microsoft-com:vml" Requires="v">
                <p:oleObj spid="_x0000_s6150" name="Bitmap Image" r:id="rId3" imgW="3619048" imgH="1352381" progId="Paint.Picture">
                  <p:embed/>
                </p:oleObj>
              </mc:Choice>
              <mc:Fallback>
                <p:oleObj name="Bitmap Image" r:id="rId3" imgW="3619048" imgH="1352381"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488505"/>
                        <a:ext cx="9144000" cy="3518958"/>
                      </a:xfrm>
                      <a:prstGeom prst="rect">
                        <a:avLst/>
                      </a:prstGeom>
                      <a:noFill/>
                      <a:ln>
                        <a:noFill/>
                      </a:ln>
                    </p:spPr>
                  </p:pic>
                </p:oleObj>
              </mc:Fallback>
            </mc:AlternateContent>
          </a:graphicData>
        </a:graphic>
      </p:graphicFrame>
      <p:sp>
        <p:nvSpPr>
          <p:cNvPr id="8" name="Ristkülik 6"/>
          <p:cNvSpPr>
            <a:spLocks noChangeArrowheads="1"/>
          </p:cNvSpPr>
          <p:nvPr/>
        </p:nvSpPr>
        <p:spPr bwMode="auto">
          <a:xfrm>
            <a:off x="4555331" y="4776482"/>
            <a:ext cx="37099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t-EE" altLang="en-US" dirty="0"/>
              <a:t>Horisontaalne jaotussüsteem</a:t>
            </a:r>
          </a:p>
        </p:txBody>
      </p:sp>
    </p:spTree>
    <p:extLst>
      <p:ext uri="{BB962C8B-B14F-4D97-AF65-F5344CB8AC3E}">
        <p14:creationId xmlns:p14="http://schemas.microsoft.com/office/powerpoint/2010/main" val="24969293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Object 3"/>
          <p:cNvGraphicFramePr>
            <a:graphicFrameLocks noChangeAspect="1"/>
          </p:cNvGraphicFramePr>
          <p:nvPr>
            <p:extLst>
              <p:ext uri="{D42A27DB-BD31-4B8C-83A1-F6EECF244321}">
                <p14:modId xmlns:p14="http://schemas.microsoft.com/office/powerpoint/2010/main" val="2210320143"/>
              </p:ext>
            </p:extLst>
          </p:nvPr>
        </p:nvGraphicFramePr>
        <p:xfrm>
          <a:off x="-36512" y="-17150"/>
          <a:ext cx="8664574" cy="6881190"/>
        </p:xfrm>
        <a:graphic>
          <a:graphicData uri="http://schemas.openxmlformats.org/presentationml/2006/ole">
            <mc:AlternateContent xmlns:mc="http://schemas.openxmlformats.org/markup-compatibility/2006">
              <mc:Choice xmlns:v="urn:schemas-microsoft-com:vml" Requires="v">
                <p:oleObj spid="_x0000_s7174" name="Bitmap Image" r:id="rId3" imgW="8857143" imgH="7628571" progId="Paint.Picture">
                  <p:embed/>
                </p:oleObj>
              </mc:Choice>
              <mc:Fallback>
                <p:oleObj name="Bitmap Image" r:id="rId3" imgW="8857143" imgH="7628571"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12" y="-17150"/>
                        <a:ext cx="8664574" cy="6881190"/>
                      </a:xfrm>
                      <a:prstGeom prst="rect">
                        <a:avLst/>
                      </a:prstGeom>
                      <a:noFill/>
                      <a:ln>
                        <a:noFill/>
                      </a:ln>
                    </p:spPr>
                  </p:pic>
                </p:oleObj>
              </mc:Fallback>
            </mc:AlternateContent>
          </a:graphicData>
        </a:graphic>
      </p:graphicFrame>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Radiaatorite omavaheline ühendus</a:t>
            </a:r>
            <a:endParaRPr lang="en-GB" altLang="en-US" sz="2700" b="1" dirty="0" smtClean="0">
              <a:latin typeface="Arial" panose="020B0604020202020204" pitchFamily="34" charset="0"/>
              <a:cs typeface="Arial" panose="020B0604020202020204" pitchFamily="34" charset="0"/>
            </a:endParaRPr>
          </a:p>
        </p:txBody>
      </p:sp>
      <p:sp>
        <p:nvSpPr>
          <p:cNvPr id="9" name="Ristkülik 5"/>
          <p:cNvSpPr>
            <a:spLocks noChangeArrowheads="1"/>
          </p:cNvSpPr>
          <p:nvPr/>
        </p:nvSpPr>
        <p:spPr bwMode="auto">
          <a:xfrm>
            <a:off x="1" y="5733256"/>
            <a:ext cx="9144000" cy="1015663"/>
          </a:xfrm>
          <a:prstGeom prst="rect">
            <a:avLst/>
          </a:prstGeom>
          <a:solidFill>
            <a:schemeClr val="tx1"/>
          </a:solidFill>
          <a:ln>
            <a:noFill/>
          </a:ln>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t-EE" altLang="en-US" sz="2000" b="1" dirty="0" err="1">
                <a:solidFill>
                  <a:schemeClr val="bg1"/>
                </a:solidFill>
                <a:latin typeface="Verdana" panose="020B0604030504040204" pitchFamily="34" charset="0"/>
                <a:ea typeface="Verdana" panose="020B0604030504040204" pitchFamily="34" charset="0"/>
                <a:cs typeface="Verdana" panose="020B0604030504040204" pitchFamily="34" charset="0"/>
              </a:rPr>
              <a:t>Segasüsteem</a:t>
            </a:r>
            <a:r>
              <a:rPr lang="et-EE" altLang="en-US" sz="2000" b="1" dirty="0">
                <a:solidFill>
                  <a:schemeClr val="bg1"/>
                </a:solidFill>
                <a:latin typeface="Verdana" panose="020B0604030504040204" pitchFamily="34" charset="0"/>
                <a:ea typeface="Verdana" panose="020B0604030504040204" pitchFamily="34" charset="0"/>
                <a:cs typeface="Verdana" panose="020B0604030504040204" pitchFamily="34" charset="0"/>
              </a:rPr>
              <a:t> küttevee jaotamiseks radiaatorite vahel. </a:t>
            </a:r>
          </a:p>
          <a:p>
            <a:pPr eaLnBrk="1" hangingPunct="1"/>
            <a:r>
              <a:rPr lang="et-EE" altLang="en-US" sz="2000" b="1" dirty="0">
                <a:solidFill>
                  <a:schemeClr val="bg1"/>
                </a:solidFill>
                <a:latin typeface="Verdana" panose="020B0604030504040204" pitchFamily="34" charset="0"/>
                <a:ea typeface="Verdana" panose="020B0604030504040204" pitchFamily="34" charset="0"/>
                <a:cs typeface="Verdana" panose="020B0604030504040204" pitchFamily="34" charset="0"/>
              </a:rPr>
              <a:t>Korrustel on ühe­torusüsteem, kahel korrusel asuvate radiaatorite  toide aga toimub paralleelselt.</a:t>
            </a:r>
          </a:p>
        </p:txBody>
      </p:sp>
    </p:spTree>
    <p:extLst>
      <p:ext uri="{BB962C8B-B14F-4D97-AF65-F5344CB8AC3E}">
        <p14:creationId xmlns:p14="http://schemas.microsoft.com/office/powerpoint/2010/main" val="23844561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Õhu väljalaskmine jaotustorustikust</a:t>
            </a:r>
            <a:endParaRPr lang="en-GB" altLang="en-US" sz="2700" b="1" dirty="0" smtClean="0">
              <a:latin typeface="Arial" panose="020B0604020202020204" pitchFamily="34" charset="0"/>
              <a:cs typeface="Arial" panose="020B0604020202020204" pitchFamily="34" charset="0"/>
            </a:endParaRPr>
          </a:p>
        </p:txBody>
      </p:sp>
      <p:sp>
        <p:nvSpPr>
          <p:cNvPr id="5" name="Sisu kohatäide 2"/>
          <p:cNvSpPr>
            <a:spLocks noGrp="1"/>
          </p:cNvSpPr>
          <p:nvPr>
            <p:ph idx="1"/>
          </p:nvPr>
        </p:nvSpPr>
        <p:spPr>
          <a:xfrm>
            <a:off x="0" y="836736"/>
            <a:ext cx="9144000" cy="5832624"/>
          </a:xfrm>
          <a:solidFill>
            <a:schemeClr val="bg1"/>
          </a:solidFill>
        </p:spPr>
        <p:txBody>
          <a:bodyPr/>
          <a:lstStyle/>
          <a:p>
            <a:pPr algn="just"/>
            <a:r>
              <a:rPr lang="et-EE" altLang="en-US" sz="2000" dirty="0" smtClean="0"/>
              <a:t>Jaotustorustike korral on oluline, et oleks ette nähtud võimalus õhu väljalaskmiseks jaotustorustikust. </a:t>
            </a:r>
          </a:p>
          <a:p>
            <a:pPr algn="just">
              <a:buFont typeface="Wingdings" panose="05000000000000000000" pitchFamily="2" charset="2"/>
              <a:buNone/>
            </a:pPr>
            <a:endParaRPr lang="et-EE" altLang="en-US" sz="2000" dirty="0" smtClean="0"/>
          </a:p>
          <a:p>
            <a:pPr algn="just"/>
            <a:r>
              <a:rPr lang="et-EE" altLang="en-US" sz="2000" dirty="0" smtClean="0"/>
              <a:t>Õhutuskraanid paigaldati jaotustorustiku kõrgematesse punktidesse. Õhutuskraanid paigaldati tavaliselt kõige kõrgemal asuva korruse radiaatoritele. Kütteperioodi  alguses ja ka kütteperioodi vältel oli vaja neid avada laskmaks välja kõrgematesse punktidesse kogunenud õhku (või gaase). </a:t>
            </a:r>
          </a:p>
          <a:p>
            <a:pPr algn="just">
              <a:buFont typeface="Wingdings" panose="05000000000000000000" pitchFamily="2" charset="2"/>
              <a:buNone/>
            </a:pPr>
            <a:endParaRPr lang="et-EE" altLang="en-US" sz="2000" dirty="0" smtClean="0"/>
          </a:p>
          <a:p>
            <a:pPr algn="just"/>
            <a:r>
              <a:rPr lang="et-EE" altLang="en-US" sz="2000" dirty="0" smtClean="0"/>
              <a:t>Jaotustorustiku kõrgematesse punktidesse kogunev õhk segab vee loomulikku ringlust ja soojuse väljastamine korteritesse on sellisel juhul häiritud. </a:t>
            </a:r>
          </a:p>
          <a:p>
            <a:pPr algn="just"/>
            <a:endParaRPr lang="et-EE" altLang="en-US" sz="2000" dirty="0" smtClean="0"/>
          </a:p>
          <a:p>
            <a:pPr algn="just"/>
            <a:r>
              <a:rPr lang="et-EE" altLang="en-US" sz="2000" dirty="0" smtClean="0"/>
              <a:t>Tänapäevane praktika seisneb automaatsete õhuärastajate kasutamises õhu eraldamiseks küttesüsteemist tsirkuleerivast veest.  </a:t>
            </a:r>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 </a:t>
            </a:r>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	</a:t>
            </a:r>
          </a:p>
        </p:txBody>
      </p:sp>
    </p:spTree>
    <p:extLst>
      <p:ext uri="{BB962C8B-B14F-4D97-AF65-F5344CB8AC3E}">
        <p14:creationId xmlns:p14="http://schemas.microsoft.com/office/powerpoint/2010/main" val="24054219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Sissejuhatus</a:t>
            </a:r>
            <a:endParaRPr lang="en-GB" altLang="en-US" sz="2700" b="1" dirty="0" smtClean="0">
              <a:latin typeface="Arial" panose="020B0604020202020204" pitchFamily="34" charset="0"/>
              <a:cs typeface="Arial" panose="020B0604020202020204" pitchFamily="34" charset="0"/>
            </a:endParaRPr>
          </a:p>
        </p:txBody>
      </p:sp>
      <p:sp>
        <p:nvSpPr>
          <p:cNvPr id="7" name="Sisu kohatäide 2"/>
          <p:cNvSpPr>
            <a:spLocks noGrp="1"/>
          </p:cNvSpPr>
          <p:nvPr>
            <p:ph idx="1"/>
          </p:nvPr>
        </p:nvSpPr>
        <p:spPr>
          <a:xfrm>
            <a:off x="0" y="836712"/>
            <a:ext cx="9144000" cy="5733256"/>
          </a:xfrm>
          <a:solidFill>
            <a:schemeClr val="bg1"/>
          </a:solidFill>
        </p:spPr>
        <p:txBody>
          <a:bodyPr/>
          <a:lstStyle/>
          <a:p>
            <a:pPr>
              <a:buFont typeface="Wingdings" panose="05000000000000000000" pitchFamily="2" charset="2"/>
              <a:buNone/>
            </a:pPr>
            <a:r>
              <a:rPr lang="et-EE" altLang="en-US" sz="2200" dirty="0" smtClean="0"/>
              <a:t>	</a:t>
            </a:r>
            <a:r>
              <a:rPr lang="et-EE" altLang="en-US" sz="2200" b="1" i="1" dirty="0" smtClean="0">
                <a:solidFill>
                  <a:srgbClr val="81003E"/>
                </a:solidFill>
              </a:rPr>
              <a:t>Küttevee transportimiseks </a:t>
            </a:r>
            <a:r>
              <a:rPr lang="et-EE" altLang="en-US" sz="2200" dirty="0" smtClean="0"/>
              <a:t>soojuskeskusest radiaatoritesse ja tagasi soojuskeskusse kasutatakse </a:t>
            </a:r>
            <a:r>
              <a:rPr lang="et-EE" altLang="en-US" sz="2200" b="1" i="1" dirty="0" smtClean="0">
                <a:solidFill>
                  <a:srgbClr val="81003E"/>
                </a:solidFill>
              </a:rPr>
              <a:t>soojuse jaotustorustikku. </a:t>
            </a:r>
          </a:p>
          <a:p>
            <a:pPr>
              <a:buFont typeface="Wingdings" panose="05000000000000000000" pitchFamily="2" charset="2"/>
              <a:buNone/>
            </a:pPr>
            <a:endParaRPr lang="et-EE" altLang="en-US" sz="2200" dirty="0" smtClean="0"/>
          </a:p>
          <a:p>
            <a:r>
              <a:rPr lang="et-EE" altLang="en-US" sz="2200" dirty="0" smtClean="0"/>
              <a:t>Korterelamu jaotustorustik võib olla paigaldatud mitmel erineval viisil: </a:t>
            </a:r>
            <a:r>
              <a:rPr lang="et-EE" altLang="en-US" sz="2200" b="1" i="1" dirty="0" smtClean="0">
                <a:solidFill>
                  <a:srgbClr val="81003E"/>
                </a:solidFill>
              </a:rPr>
              <a:t>kasutatakse nii nn. alt- kui ka  ülalt jaotusega torustikku.</a:t>
            </a:r>
          </a:p>
          <a:p>
            <a:pPr>
              <a:buFont typeface="Wingdings" panose="05000000000000000000" pitchFamily="2" charset="2"/>
              <a:buNone/>
            </a:pPr>
            <a:r>
              <a:rPr lang="et-EE" altLang="en-US" sz="2200" dirty="0" smtClean="0"/>
              <a:t> </a:t>
            </a:r>
          </a:p>
          <a:p>
            <a:r>
              <a:rPr lang="et-EE" altLang="en-US" sz="2200" dirty="0" smtClean="0"/>
              <a:t>Lameda katusega (katuslaega) kortermajade korral kasutatakse </a:t>
            </a:r>
            <a:r>
              <a:rPr lang="et-EE" altLang="en-US" sz="2200" b="1" i="1" dirty="0" smtClean="0">
                <a:solidFill>
                  <a:srgbClr val="81003E"/>
                </a:solidFill>
              </a:rPr>
              <a:t>altjaotusega torustikku, jaotustorustik paikneb sellisel juhul hoone keldrikorrusel. </a:t>
            </a:r>
          </a:p>
          <a:p>
            <a:endParaRPr lang="et-EE" altLang="en-US" sz="2200" dirty="0" smtClean="0"/>
          </a:p>
          <a:p>
            <a:r>
              <a:rPr lang="et-EE" altLang="en-US" sz="2200" b="1" i="1" dirty="0" smtClean="0">
                <a:solidFill>
                  <a:srgbClr val="81003E"/>
                </a:solidFill>
              </a:rPr>
              <a:t>Ülalt jaotusega </a:t>
            </a:r>
            <a:r>
              <a:rPr lang="et-EE" altLang="en-US" sz="2200" dirty="0" smtClean="0"/>
              <a:t>torustikku saab kasutada korterelamus siis, kui hoonel on viilkatus</a:t>
            </a:r>
            <a:r>
              <a:rPr lang="et-EE" altLang="en-US" sz="2200" b="1" i="1" dirty="0" smtClean="0">
                <a:solidFill>
                  <a:srgbClr val="81003E"/>
                </a:solidFill>
              </a:rPr>
              <a:t>, jaotustorustiku saab sellisel juhul paigaldada hoone pööningule. </a:t>
            </a:r>
          </a:p>
          <a:p>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endParaRPr lang="et-EE" altLang="en-US" sz="2200" dirty="0" smtClean="0"/>
          </a:p>
          <a:p>
            <a:pPr>
              <a:buFont typeface="Wingdings" panose="05000000000000000000" pitchFamily="2" charset="2"/>
              <a:buNone/>
            </a:pPr>
            <a:r>
              <a:rPr lang="et-EE" altLang="en-US" sz="2200" dirty="0" smtClean="0"/>
              <a:t>	</a:t>
            </a:r>
          </a:p>
        </p:txBody>
      </p:sp>
    </p:spTree>
    <p:extLst>
      <p:ext uri="{BB962C8B-B14F-4D97-AF65-F5344CB8AC3E}">
        <p14:creationId xmlns:p14="http://schemas.microsoft.com/office/powerpoint/2010/main" val="3381185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Lahtine paisupaak</a:t>
            </a:r>
            <a:endParaRPr lang="en-GB" altLang="en-US" sz="2700" b="1" dirty="0" smtClean="0">
              <a:latin typeface="Arial" panose="020B0604020202020204" pitchFamily="34" charset="0"/>
              <a:cs typeface="Arial" panose="020B0604020202020204" pitchFamily="34" charset="0"/>
            </a:endParaRPr>
          </a:p>
        </p:txBody>
      </p:sp>
      <p:sp>
        <p:nvSpPr>
          <p:cNvPr id="5" name="Sisu kohatäide 2"/>
          <p:cNvSpPr>
            <a:spLocks noGrp="1"/>
          </p:cNvSpPr>
          <p:nvPr>
            <p:ph idx="1"/>
          </p:nvPr>
        </p:nvSpPr>
        <p:spPr>
          <a:xfrm>
            <a:off x="1475656" y="1124744"/>
            <a:ext cx="7668344" cy="3522662"/>
          </a:xfrm>
        </p:spPr>
        <p:txBody>
          <a:bodyPr/>
          <a:lstStyle/>
          <a:p>
            <a:pPr>
              <a:buFont typeface="Wingdings" panose="05000000000000000000" pitchFamily="2" charset="2"/>
              <a:buNone/>
            </a:pPr>
            <a:r>
              <a:rPr lang="et-EE" altLang="en-US" sz="2400" dirty="0" smtClean="0"/>
              <a:t>	</a:t>
            </a:r>
          </a:p>
          <a:p>
            <a:r>
              <a:rPr lang="et-EE" altLang="en-US" sz="2400" b="1" i="1" dirty="0" smtClean="0">
                <a:solidFill>
                  <a:srgbClr val="81003E"/>
                </a:solidFill>
              </a:rPr>
              <a:t>Nõukogude ajal ehitatud sõltumatu ühendusega kaugküttesüsteemi </a:t>
            </a:r>
            <a:r>
              <a:rPr lang="et-EE" altLang="en-US" sz="2400" dirty="0" smtClean="0"/>
              <a:t>korral oli tavaliselt  kasutusel ülal asuva </a:t>
            </a:r>
            <a:r>
              <a:rPr lang="et-EE" altLang="en-US" sz="2400" b="1" i="1" dirty="0" smtClean="0">
                <a:solidFill>
                  <a:srgbClr val="81003E"/>
                </a:solidFill>
              </a:rPr>
              <a:t>lahtise paisupaagiga jaotussüsteem</a:t>
            </a:r>
            <a:r>
              <a:rPr lang="et-EE" altLang="en-US" sz="2400" dirty="0" smtClean="0"/>
              <a:t>, mille korral küttesüsteemis tsirkuleeriv vesi puutus vahetult kokku õhuga, kohati on selliseid süsteeme veel siiani kasutusel. </a:t>
            </a:r>
          </a:p>
          <a:p>
            <a:endParaRPr lang="et-EE" altLang="en-US" sz="2400" dirty="0"/>
          </a:p>
          <a:p>
            <a:pPr algn="ctr"/>
            <a:r>
              <a:rPr lang="et-EE" altLang="en-US" sz="2400" b="1" dirty="0" smtClean="0"/>
              <a:t>Lahtised paisupaagid ei  sobi kokku tänapäevaste automatiseeritud soojuskeskustega! </a:t>
            </a:r>
          </a:p>
          <a:p>
            <a:pPr>
              <a:buFont typeface="Wingdings" panose="05000000000000000000" pitchFamily="2" charset="2"/>
              <a:buNone/>
            </a:pPr>
            <a:endParaRPr lang="et-EE" altLang="en-US" sz="2400" dirty="0" smtClean="0"/>
          </a:p>
          <a:p>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r>
              <a:rPr lang="et-EE" altLang="en-US" sz="2400" dirty="0" smtClean="0"/>
              <a:t>	</a:t>
            </a:r>
          </a:p>
        </p:txBody>
      </p:sp>
    </p:spTree>
    <p:extLst>
      <p:ext uri="{BB962C8B-B14F-4D97-AF65-F5344CB8AC3E}">
        <p14:creationId xmlns:p14="http://schemas.microsoft.com/office/powerpoint/2010/main" val="262035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Radiaatorite omavaheline ühendus</a:t>
            </a:r>
            <a:endParaRPr lang="en-GB" altLang="en-US" sz="2700" b="1" dirty="0" smtClean="0">
              <a:latin typeface="Arial" panose="020B0604020202020204" pitchFamily="34" charset="0"/>
              <a:cs typeface="Arial" panose="020B0604020202020204" pitchFamily="34" charset="0"/>
            </a:endParaRPr>
          </a:p>
        </p:txBody>
      </p:sp>
      <p:sp>
        <p:nvSpPr>
          <p:cNvPr id="7" name="Sisu kohatäide 2"/>
          <p:cNvSpPr>
            <a:spLocks noGrp="1"/>
          </p:cNvSpPr>
          <p:nvPr>
            <p:ph idx="1"/>
          </p:nvPr>
        </p:nvSpPr>
        <p:spPr>
          <a:xfrm>
            <a:off x="0" y="1490514"/>
            <a:ext cx="9144000" cy="5250854"/>
          </a:xfrm>
          <a:solidFill>
            <a:schemeClr val="bg1"/>
          </a:solidFill>
        </p:spPr>
        <p:txBody>
          <a:bodyPr/>
          <a:lstStyle/>
          <a:p>
            <a:pPr>
              <a:buFont typeface="Wingdings" panose="05000000000000000000" pitchFamily="2" charset="2"/>
              <a:buNone/>
            </a:pPr>
            <a:r>
              <a:rPr lang="et-EE" altLang="en-US" sz="2400" dirty="0" smtClean="0"/>
              <a:t>	Väga oluliseks asjaoluks jaotustorustiku korral on radiaatorite omavahelise ühenduse skeem. </a:t>
            </a:r>
          </a:p>
          <a:p>
            <a:endParaRPr lang="et-EE" altLang="en-US" sz="2400" dirty="0" smtClean="0"/>
          </a:p>
          <a:p>
            <a:r>
              <a:rPr lang="et-EE" altLang="en-US" sz="2400" dirty="0" smtClean="0"/>
              <a:t>Sõltuvana radiaatorite ühendusviisist eristatakse nn. </a:t>
            </a:r>
            <a:r>
              <a:rPr lang="et-EE" altLang="en-US" sz="2400" b="1" i="1" dirty="0" smtClean="0">
                <a:solidFill>
                  <a:srgbClr val="81003E"/>
                </a:solidFill>
              </a:rPr>
              <a:t>ühetoru- ja kahetoru- jaotussüsteeme. </a:t>
            </a:r>
          </a:p>
          <a:p>
            <a:endParaRPr lang="et-EE" altLang="en-US" sz="2400" dirty="0"/>
          </a:p>
          <a:p>
            <a:r>
              <a:rPr lang="et-EE" altLang="en-US" sz="2400" dirty="0" smtClean="0"/>
              <a:t>Need terminid on tinglikud, oluline on see, et nn. </a:t>
            </a:r>
            <a:r>
              <a:rPr lang="et-EE" altLang="en-US" sz="2400" b="1" i="1" dirty="0" smtClean="0">
                <a:solidFill>
                  <a:srgbClr val="81003E"/>
                </a:solidFill>
              </a:rPr>
              <a:t>ühetorusüsteemi korral </a:t>
            </a:r>
            <a:r>
              <a:rPr lang="et-EE" altLang="en-US" sz="2400" dirty="0" smtClean="0"/>
              <a:t>on radiaatorid  ühe püstiku ulatuses </a:t>
            </a:r>
            <a:r>
              <a:rPr lang="et-EE" altLang="en-US" sz="2400" b="1" i="1" dirty="0" smtClean="0">
                <a:solidFill>
                  <a:srgbClr val="81003E"/>
                </a:solidFill>
              </a:rPr>
              <a:t>ühendatud omavahel järjestikku</a:t>
            </a:r>
            <a:r>
              <a:rPr lang="et-EE" altLang="en-US" sz="2400" dirty="0" smtClean="0"/>
              <a:t>,</a:t>
            </a:r>
          </a:p>
          <a:p>
            <a:r>
              <a:rPr lang="et-EE" altLang="en-US" sz="2400" dirty="0" smtClean="0"/>
              <a:t> </a:t>
            </a:r>
          </a:p>
          <a:p>
            <a:r>
              <a:rPr lang="et-EE" altLang="en-US" sz="2400" b="1" i="1" dirty="0" smtClean="0">
                <a:solidFill>
                  <a:srgbClr val="81003E"/>
                </a:solidFill>
              </a:rPr>
              <a:t>kahetorusüsteemi korral</a:t>
            </a:r>
            <a:r>
              <a:rPr lang="et-EE" altLang="en-US" sz="2400" dirty="0" smtClean="0">
                <a:solidFill>
                  <a:srgbClr val="81003E"/>
                </a:solidFill>
              </a:rPr>
              <a:t> </a:t>
            </a:r>
            <a:r>
              <a:rPr lang="et-EE" altLang="en-US" sz="2400" dirty="0" smtClean="0"/>
              <a:t>radiaatorid on </a:t>
            </a:r>
            <a:r>
              <a:rPr lang="et-EE" altLang="en-US" sz="2400" b="1" i="1" dirty="0" smtClean="0">
                <a:solidFill>
                  <a:srgbClr val="81003E"/>
                </a:solidFill>
              </a:rPr>
              <a:t>ühendatud paralleelselt </a:t>
            </a:r>
            <a:r>
              <a:rPr lang="et-EE" altLang="en-US" sz="2400" b="1" i="1" dirty="0" err="1" smtClean="0">
                <a:solidFill>
                  <a:srgbClr val="81003E"/>
                </a:solidFill>
              </a:rPr>
              <a:t>pealevoolu</a:t>
            </a:r>
            <a:r>
              <a:rPr lang="et-EE" altLang="en-US" sz="2400" b="1" i="1" dirty="0" smtClean="0">
                <a:solidFill>
                  <a:srgbClr val="81003E"/>
                </a:solidFill>
              </a:rPr>
              <a:t> ja tagasivoolu torude vahele</a:t>
            </a:r>
            <a:r>
              <a:rPr lang="et-EE" altLang="en-US" sz="2400" dirty="0" smtClean="0">
                <a:solidFill>
                  <a:srgbClr val="81003E"/>
                </a:solidFill>
              </a:rPr>
              <a:t>. </a:t>
            </a:r>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endParaRPr lang="et-EE" altLang="en-US" sz="2400" dirty="0" smtClean="0"/>
          </a:p>
          <a:p>
            <a:pPr>
              <a:buFont typeface="Wingdings" panose="05000000000000000000" pitchFamily="2" charset="2"/>
              <a:buNone/>
            </a:pPr>
            <a:r>
              <a:rPr lang="et-EE" altLang="en-US" sz="2400" dirty="0" smtClean="0"/>
              <a:t>	</a:t>
            </a:r>
          </a:p>
        </p:txBody>
      </p:sp>
    </p:spTree>
    <p:extLst>
      <p:ext uri="{BB962C8B-B14F-4D97-AF65-F5344CB8AC3E}">
        <p14:creationId xmlns:p14="http://schemas.microsoft.com/office/powerpoint/2010/main" val="440869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Radiaatorite omavaheline ühendus</a:t>
            </a:r>
            <a:endParaRPr lang="en-GB" altLang="en-US" sz="2700" b="1" dirty="0" smtClean="0">
              <a:latin typeface="Arial" panose="020B0604020202020204" pitchFamily="34" charset="0"/>
              <a:cs typeface="Arial" panose="020B0604020202020204" pitchFamily="34" charset="0"/>
            </a:endParaRPr>
          </a:p>
        </p:txBody>
      </p:sp>
      <p:sp>
        <p:nvSpPr>
          <p:cNvPr id="5" name="Sisu kohatäide 2"/>
          <p:cNvSpPr>
            <a:spLocks noGrp="1"/>
          </p:cNvSpPr>
          <p:nvPr>
            <p:ph idx="1"/>
          </p:nvPr>
        </p:nvSpPr>
        <p:spPr>
          <a:xfrm>
            <a:off x="0" y="836712"/>
            <a:ext cx="9144000" cy="5832648"/>
          </a:xfrm>
          <a:solidFill>
            <a:schemeClr val="bg1"/>
          </a:solidFill>
        </p:spPr>
        <p:txBody>
          <a:bodyPr/>
          <a:lstStyle/>
          <a:p>
            <a:pPr algn="just">
              <a:buFont typeface="Wingdings" panose="05000000000000000000" pitchFamily="2" charset="2"/>
              <a:buNone/>
            </a:pPr>
            <a:r>
              <a:rPr lang="et-EE" altLang="en-US" sz="2400" dirty="0" smtClean="0"/>
              <a:t>	</a:t>
            </a:r>
          </a:p>
          <a:p>
            <a:pPr algn="just"/>
            <a:r>
              <a:rPr lang="et-EE" altLang="en-US" sz="2400" dirty="0" smtClean="0"/>
              <a:t>Nõukogude ajal püstitatud hoonetes eelistati põhiliselt nn. </a:t>
            </a:r>
            <a:r>
              <a:rPr lang="et-EE" altLang="en-US" sz="2400" b="1" i="1" dirty="0" smtClean="0">
                <a:solidFill>
                  <a:srgbClr val="81003E"/>
                </a:solidFill>
              </a:rPr>
              <a:t>ühetorusüsteeme. </a:t>
            </a:r>
            <a:r>
              <a:rPr lang="et-EE" altLang="en-US" sz="2400" dirty="0" smtClean="0"/>
              <a:t>Nendele süsteemidele anti eelis viidates sellele, et </a:t>
            </a:r>
            <a:r>
              <a:rPr lang="et-EE" altLang="en-US" sz="2400" b="1" i="1" dirty="0" smtClean="0">
                <a:solidFill>
                  <a:srgbClr val="81003E"/>
                </a:solidFill>
              </a:rPr>
              <a:t>torusid kulub sellise süsteemi realiseerimisel vähem kui kahetorusüsteemi realiseerimisel. </a:t>
            </a:r>
          </a:p>
          <a:p>
            <a:pPr algn="just"/>
            <a:endParaRPr lang="et-EE" altLang="en-US" sz="2400" dirty="0" smtClean="0"/>
          </a:p>
          <a:p>
            <a:pPr algn="just"/>
            <a:r>
              <a:rPr lang="et-EE" altLang="en-US" sz="2400" i="1" dirty="0" smtClean="0"/>
              <a:t>Nõukogude ajal kirjastatud õpikutes viidatakse ka sellele, et ühetorusüsteemid on hüdrauliliselt stabiilsemad kui kahetoru süsteemid, tegelikult tulenes ühetorusüsteemide suurem stabiilsus asjaolust, et nõukogude ajal ei olnud kasutada korralikku reguleerimis- ja tasakaalustusarmatuuri, mida oleks vaja kahetorusüsteemi korral.</a:t>
            </a:r>
          </a:p>
          <a:p>
            <a:pPr algn="just">
              <a:buFont typeface="Wingdings" panose="05000000000000000000" pitchFamily="2" charset="2"/>
              <a:buNone/>
            </a:pPr>
            <a:r>
              <a:rPr lang="et-EE" altLang="en-US" sz="2400" dirty="0" smtClean="0"/>
              <a:t> </a:t>
            </a:r>
          </a:p>
          <a:p>
            <a:pPr algn="just">
              <a:buFont typeface="Wingdings" panose="05000000000000000000" pitchFamily="2" charset="2"/>
              <a:buNone/>
            </a:pPr>
            <a:endParaRPr lang="et-EE" altLang="en-US" sz="2400" dirty="0" smtClean="0"/>
          </a:p>
          <a:p>
            <a:pPr algn="just">
              <a:buFont typeface="Wingdings" panose="05000000000000000000" pitchFamily="2" charset="2"/>
              <a:buNone/>
            </a:pPr>
            <a:endParaRPr lang="et-EE" altLang="en-US" sz="2400" dirty="0" smtClean="0"/>
          </a:p>
          <a:p>
            <a:pPr algn="just"/>
            <a:endParaRPr lang="et-EE" altLang="en-US" sz="2400" dirty="0" smtClean="0"/>
          </a:p>
          <a:p>
            <a:pPr algn="just">
              <a:buFont typeface="Wingdings" panose="05000000000000000000" pitchFamily="2" charset="2"/>
              <a:buNone/>
            </a:pPr>
            <a:endParaRPr lang="et-EE" altLang="en-US" sz="2400" dirty="0" smtClean="0"/>
          </a:p>
          <a:p>
            <a:pPr algn="just">
              <a:buFont typeface="Wingdings" panose="05000000000000000000" pitchFamily="2" charset="2"/>
              <a:buNone/>
            </a:pPr>
            <a:endParaRPr lang="et-EE" altLang="en-US" sz="2400" dirty="0" smtClean="0"/>
          </a:p>
          <a:p>
            <a:pPr algn="just"/>
            <a:endParaRPr lang="et-EE" altLang="en-US" sz="2400" dirty="0" smtClean="0"/>
          </a:p>
          <a:p>
            <a:pPr algn="just">
              <a:buFont typeface="Wingdings" panose="05000000000000000000" pitchFamily="2" charset="2"/>
              <a:buNone/>
            </a:pPr>
            <a:endParaRPr lang="et-EE" altLang="en-US" sz="2400" dirty="0" smtClean="0"/>
          </a:p>
          <a:p>
            <a:pPr algn="just">
              <a:buFont typeface="Wingdings" panose="05000000000000000000" pitchFamily="2" charset="2"/>
              <a:buNone/>
            </a:pPr>
            <a:endParaRPr lang="et-EE" altLang="en-US" sz="2400" dirty="0" smtClean="0"/>
          </a:p>
          <a:p>
            <a:pPr algn="just">
              <a:buFont typeface="Wingdings" panose="05000000000000000000" pitchFamily="2" charset="2"/>
              <a:buNone/>
            </a:pPr>
            <a:endParaRPr lang="et-EE" altLang="en-US" sz="2400" dirty="0" smtClean="0"/>
          </a:p>
          <a:p>
            <a:pPr algn="just">
              <a:buFont typeface="Wingdings" panose="05000000000000000000" pitchFamily="2" charset="2"/>
              <a:buNone/>
            </a:pPr>
            <a:endParaRPr lang="et-EE" altLang="en-US" sz="2400" dirty="0" smtClean="0"/>
          </a:p>
          <a:p>
            <a:pPr algn="just">
              <a:buFont typeface="Wingdings" panose="05000000000000000000" pitchFamily="2" charset="2"/>
              <a:buNone/>
            </a:pPr>
            <a:endParaRPr lang="et-EE" altLang="en-US" sz="2400" dirty="0" smtClean="0"/>
          </a:p>
          <a:p>
            <a:pPr algn="just">
              <a:buFont typeface="Wingdings" panose="05000000000000000000" pitchFamily="2" charset="2"/>
              <a:buNone/>
            </a:pPr>
            <a:endParaRPr lang="et-EE" altLang="en-US" sz="2400" dirty="0" smtClean="0"/>
          </a:p>
          <a:p>
            <a:pPr algn="just">
              <a:buFont typeface="Wingdings" panose="05000000000000000000" pitchFamily="2" charset="2"/>
              <a:buNone/>
            </a:pPr>
            <a:endParaRPr lang="et-EE" altLang="en-US" sz="2400" dirty="0" smtClean="0"/>
          </a:p>
          <a:p>
            <a:pPr algn="just">
              <a:buFont typeface="Wingdings" panose="05000000000000000000" pitchFamily="2" charset="2"/>
              <a:buNone/>
            </a:pPr>
            <a:r>
              <a:rPr lang="et-EE" altLang="en-US" sz="2400" dirty="0" smtClean="0"/>
              <a:t>	</a:t>
            </a:r>
          </a:p>
        </p:txBody>
      </p:sp>
    </p:spTree>
    <p:extLst>
      <p:ext uri="{BB962C8B-B14F-4D97-AF65-F5344CB8AC3E}">
        <p14:creationId xmlns:p14="http://schemas.microsoft.com/office/powerpoint/2010/main" val="2596244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Object 2"/>
          <p:cNvGraphicFramePr>
            <a:graphicFrameLocks noChangeAspect="1"/>
          </p:cNvGraphicFramePr>
          <p:nvPr>
            <p:extLst>
              <p:ext uri="{D42A27DB-BD31-4B8C-83A1-F6EECF244321}">
                <p14:modId xmlns:p14="http://schemas.microsoft.com/office/powerpoint/2010/main" val="1307789659"/>
              </p:ext>
            </p:extLst>
          </p:nvPr>
        </p:nvGraphicFramePr>
        <p:xfrm>
          <a:off x="72008" y="404664"/>
          <a:ext cx="8892480" cy="6426149"/>
        </p:xfrm>
        <a:graphic>
          <a:graphicData uri="http://schemas.openxmlformats.org/presentationml/2006/ole">
            <mc:AlternateContent xmlns:mc="http://schemas.openxmlformats.org/markup-compatibility/2006">
              <mc:Choice xmlns:v="urn:schemas-microsoft-com:vml" Requires="v">
                <p:oleObj spid="_x0000_s5126" name="Bitmap Image" r:id="rId3" imgW="8326012" imgH="5877745" progId="Paint.Picture">
                  <p:embed/>
                </p:oleObj>
              </mc:Choice>
              <mc:Fallback>
                <p:oleObj name="Bitmap Image" r:id="rId3" imgW="8326012" imgH="5877745"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08" y="404664"/>
                        <a:ext cx="8892480" cy="6426149"/>
                      </a:xfrm>
                      <a:prstGeom prst="rect">
                        <a:avLst/>
                      </a:prstGeom>
                      <a:noFill/>
                      <a:ln>
                        <a:noFill/>
                      </a:ln>
                    </p:spPr>
                  </p:pic>
                </p:oleObj>
              </mc:Fallback>
            </mc:AlternateContent>
          </a:graphicData>
        </a:graphic>
      </p:graphicFrame>
      <p:sp>
        <p:nvSpPr>
          <p:cNvPr id="5" name="Rectangle 4"/>
          <p:cNvSpPr/>
          <p:nvPr/>
        </p:nvSpPr>
        <p:spPr>
          <a:xfrm>
            <a:off x="1957618" y="6135687"/>
            <a:ext cx="5998758" cy="461665"/>
          </a:xfrm>
          <a:prstGeom prst="rect">
            <a:avLst/>
          </a:prstGeom>
        </p:spPr>
        <p:txBody>
          <a:bodyPr wrap="none">
            <a:spAutoFit/>
          </a:bodyPr>
          <a:lstStyle/>
          <a:p>
            <a:r>
              <a:rPr lang="et-EE" altLang="en-US" sz="2400" b="1" dirty="0"/>
              <a:t>Altjaotusega ühe- ja kahetorusüsteeme </a:t>
            </a:r>
            <a:endParaRPr lang="en-US" sz="2400" b="1" dirty="0"/>
          </a:p>
        </p:txBody>
      </p:sp>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Radiaatorite omavaheline ühendus</a:t>
            </a:r>
            <a:endParaRPr lang="en-GB" altLang="en-US" sz="27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4681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Radiaatorite omavaheline ühendus</a:t>
            </a:r>
            <a:endParaRPr lang="en-GB" altLang="en-US" sz="2700" b="1" dirty="0" smtClean="0">
              <a:latin typeface="Arial" panose="020B0604020202020204" pitchFamily="34" charset="0"/>
              <a:cs typeface="Arial" panose="020B0604020202020204" pitchFamily="34" charset="0"/>
            </a:endParaRPr>
          </a:p>
        </p:txBody>
      </p:sp>
      <p:sp>
        <p:nvSpPr>
          <p:cNvPr id="7" name="Sisu kohatäide 2"/>
          <p:cNvSpPr>
            <a:spLocks noGrp="1"/>
          </p:cNvSpPr>
          <p:nvPr>
            <p:ph idx="1"/>
          </p:nvPr>
        </p:nvSpPr>
        <p:spPr>
          <a:xfrm>
            <a:off x="0" y="620688"/>
            <a:ext cx="9144000" cy="6120680"/>
          </a:xfrm>
          <a:solidFill>
            <a:schemeClr val="bg1"/>
          </a:solidFill>
        </p:spPr>
        <p:txBody>
          <a:bodyPr/>
          <a:lstStyle/>
          <a:p>
            <a:pPr algn="just">
              <a:buFont typeface="Wingdings" panose="05000000000000000000" pitchFamily="2" charset="2"/>
              <a:buNone/>
            </a:pPr>
            <a:r>
              <a:rPr lang="et-EE" altLang="en-US" sz="2200" dirty="0" smtClean="0"/>
              <a:t>	</a:t>
            </a:r>
            <a:r>
              <a:rPr lang="et-EE" altLang="en-US" sz="2200" b="1" i="1" dirty="0" smtClean="0">
                <a:solidFill>
                  <a:srgbClr val="81003E"/>
                </a:solidFill>
              </a:rPr>
              <a:t>Kahetorusüsteemid</a:t>
            </a:r>
            <a:r>
              <a:rPr lang="et-EE" altLang="en-US" sz="2200" dirty="0" smtClean="0"/>
              <a:t> ei olnud tõesti kõige sobivamad juhul kui radiaatorite ette ei olnud paigaldada korralikku regulaatorit ja kasutusel oli nn. sõltuv ühendusskeem, mille korral kaugkütte vesi ringles hoone küttesüsteemis. </a:t>
            </a:r>
          </a:p>
          <a:p>
            <a:pPr algn="just"/>
            <a:endParaRPr lang="et-EE" altLang="en-US" sz="2200" dirty="0" smtClean="0"/>
          </a:p>
          <a:p>
            <a:pPr algn="just"/>
            <a:r>
              <a:rPr lang="et-EE" altLang="en-US" sz="2200" dirty="0" smtClean="0"/>
              <a:t>Automaatsete tänapäevaste soojuskeskuste kasutamisel kuumutatakse küttesüsteemis ringlev vesi </a:t>
            </a:r>
            <a:r>
              <a:rPr lang="et-EE" altLang="en-US" sz="2200" dirty="0" err="1" smtClean="0"/>
              <a:t>soojusvahetis</a:t>
            </a:r>
            <a:r>
              <a:rPr lang="et-EE" altLang="en-US" sz="2200" dirty="0" smtClean="0"/>
              <a:t> vajaliku temperatuurini ja selle ringluse küttesüsteemis tagab ringluspump.</a:t>
            </a:r>
          </a:p>
          <a:p>
            <a:pPr algn="just"/>
            <a:endParaRPr lang="et-EE" altLang="en-US" sz="2200" dirty="0" smtClean="0"/>
          </a:p>
          <a:p>
            <a:pPr algn="just"/>
            <a:r>
              <a:rPr lang="et-EE" altLang="en-US" sz="2200" dirty="0" smtClean="0"/>
              <a:t> </a:t>
            </a:r>
            <a:r>
              <a:rPr lang="et-EE" altLang="en-US" sz="2200" b="1" dirty="0" smtClean="0">
                <a:solidFill>
                  <a:srgbClr val="81003E"/>
                </a:solidFill>
              </a:rPr>
              <a:t>Üleminekul  sõltumatule ühendusele hoonete soojuskeskustes on osutunud otstarbekaks ühetorusüsteemid ümber ehitada kahetorusüsteemideks! </a:t>
            </a:r>
          </a:p>
          <a:p>
            <a:pPr algn="just"/>
            <a:endParaRPr lang="et-EE" altLang="en-US" sz="2200" dirty="0" smtClean="0"/>
          </a:p>
          <a:p>
            <a:pPr algn="ctr"/>
            <a:r>
              <a:rPr lang="et-EE" altLang="en-US" sz="2400" b="1" dirty="0"/>
              <a:t>Ü</a:t>
            </a:r>
            <a:r>
              <a:rPr lang="et-EE" altLang="en-US" sz="2400" b="1" dirty="0" smtClean="0"/>
              <a:t>lemineku töödel on suur maht ja maksumus.</a:t>
            </a:r>
          </a:p>
          <a:p>
            <a:pPr algn="just">
              <a:buFont typeface="Wingdings" panose="05000000000000000000" pitchFamily="2" charset="2"/>
              <a:buNone/>
            </a:pPr>
            <a:r>
              <a:rPr lang="et-EE" altLang="en-US" sz="2200" dirty="0" smtClean="0"/>
              <a:t> </a:t>
            </a:r>
          </a:p>
          <a:p>
            <a:pPr algn="just">
              <a:buFont typeface="Wingdings" panose="05000000000000000000" pitchFamily="2" charset="2"/>
              <a:buNone/>
            </a:pPr>
            <a:endParaRPr lang="et-EE" altLang="en-US" sz="2200" dirty="0" smtClean="0"/>
          </a:p>
          <a:p>
            <a:pPr algn="just">
              <a:buFont typeface="Wingdings" panose="05000000000000000000" pitchFamily="2" charset="2"/>
              <a:buNone/>
            </a:pPr>
            <a:endParaRPr lang="et-EE" altLang="en-US" sz="2200" dirty="0" smtClean="0"/>
          </a:p>
          <a:p>
            <a:pPr algn="just"/>
            <a:endParaRPr lang="et-EE" altLang="en-US" sz="2200" dirty="0" smtClean="0"/>
          </a:p>
          <a:p>
            <a:pPr algn="just">
              <a:buFont typeface="Wingdings" panose="05000000000000000000" pitchFamily="2" charset="2"/>
              <a:buNone/>
            </a:pPr>
            <a:endParaRPr lang="et-EE" altLang="en-US" sz="2200" dirty="0" smtClean="0"/>
          </a:p>
          <a:p>
            <a:pPr algn="just">
              <a:buFont typeface="Wingdings" panose="05000000000000000000" pitchFamily="2" charset="2"/>
              <a:buNone/>
            </a:pPr>
            <a:endParaRPr lang="et-EE" altLang="en-US" sz="2200" dirty="0" smtClean="0"/>
          </a:p>
          <a:p>
            <a:pPr algn="just"/>
            <a:endParaRPr lang="et-EE" altLang="en-US" sz="2200" dirty="0" smtClean="0"/>
          </a:p>
          <a:p>
            <a:pPr algn="just">
              <a:buFont typeface="Wingdings" panose="05000000000000000000" pitchFamily="2" charset="2"/>
              <a:buNone/>
            </a:pPr>
            <a:endParaRPr lang="et-EE" altLang="en-US" sz="2200" dirty="0" smtClean="0"/>
          </a:p>
          <a:p>
            <a:pPr algn="just">
              <a:buFont typeface="Wingdings" panose="05000000000000000000" pitchFamily="2" charset="2"/>
              <a:buNone/>
            </a:pPr>
            <a:endParaRPr lang="et-EE" altLang="en-US" sz="2200" dirty="0" smtClean="0"/>
          </a:p>
          <a:p>
            <a:pPr algn="just">
              <a:buFont typeface="Wingdings" panose="05000000000000000000" pitchFamily="2" charset="2"/>
              <a:buNone/>
            </a:pPr>
            <a:endParaRPr lang="et-EE" altLang="en-US" sz="2200" dirty="0" smtClean="0"/>
          </a:p>
          <a:p>
            <a:pPr algn="just">
              <a:buFont typeface="Wingdings" panose="05000000000000000000" pitchFamily="2" charset="2"/>
              <a:buNone/>
            </a:pPr>
            <a:endParaRPr lang="et-EE" altLang="en-US" sz="2200" dirty="0" smtClean="0"/>
          </a:p>
          <a:p>
            <a:pPr algn="just">
              <a:buFont typeface="Wingdings" panose="05000000000000000000" pitchFamily="2" charset="2"/>
              <a:buNone/>
            </a:pPr>
            <a:endParaRPr lang="et-EE" altLang="en-US" sz="2200" dirty="0" smtClean="0"/>
          </a:p>
          <a:p>
            <a:pPr algn="just">
              <a:buFont typeface="Wingdings" panose="05000000000000000000" pitchFamily="2" charset="2"/>
              <a:buNone/>
            </a:pPr>
            <a:endParaRPr lang="et-EE" altLang="en-US" sz="2200" dirty="0" smtClean="0"/>
          </a:p>
          <a:p>
            <a:pPr algn="just">
              <a:buFont typeface="Wingdings" panose="05000000000000000000" pitchFamily="2" charset="2"/>
              <a:buNone/>
            </a:pPr>
            <a:endParaRPr lang="et-EE" altLang="en-US" sz="2200" dirty="0" smtClean="0"/>
          </a:p>
          <a:p>
            <a:pPr algn="just">
              <a:buFont typeface="Wingdings" panose="05000000000000000000" pitchFamily="2" charset="2"/>
              <a:buNone/>
            </a:pPr>
            <a:r>
              <a:rPr lang="et-EE" altLang="en-US" sz="2200" dirty="0" smtClean="0"/>
              <a:t>	</a:t>
            </a:r>
          </a:p>
        </p:txBody>
      </p:sp>
    </p:spTree>
    <p:extLst>
      <p:ext uri="{BB962C8B-B14F-4D97-AF65-F5344CB8AC3E}">
        <p14:creationId xmlns:p14="http://schemas.microsoft.com/office/powerpoint/2010/main" val="39347093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Radiaatorite omavaheline ühendus</a:t>
            </a:r>
            <a:endParaRPr lang="en-GB" altLang="en-US" sz="2700" b="1" dirty="0" smtClean="0">
              <a:latin typeface="Arial" panose="020B0604020202020204" pitchFamily="34" charset="0"/>
              <a:cs typeface="Arial" panose="020B0604020202020204" pitchFamily="34" charset="0"/>
            </a:endParaRPr>
          </a:p>
        </p:txBody>
      </p:sp>
      <p:sp>
        <p:nvSpPr>
          <p:cNvPr id="5" name="Sisu kohatäide 2"/>
          <p:cNvSpPr>
            <a:spLocks noGrp="1"/>
          </p:cNvSpPr>
          <p:nvPr>
            <p:ph idx="1"/>
          </p:nvPr>
        </p:nvSpPr>
        <p:spPr>
          <a:xfrm>
            <a:off x="1" y="648651"/>
            <a:ext cx="9143999" cy="6087567"/>
          </a:xfrm>
          <a:solidFill>
            <a:schemeClr val="bg1"/>
          </a:solidFill>
        </p:spPr>
        <p:txBody>
          <a:bodyPr/>
          <a:lstStyle/>
          <a:p>
            <a:pPr>
              <a:buFont typeface="Wingdings" panose="05000000000000000000" pitchFamily="2" charset="2"/>
              <a:buNone/>
            </a:pPr>
            <a:r>
              <a:rPr lang="et-EE" altLang="en-US" sz="2000" dirty="0" smtClean="0"/>
              <a:t>	Tegelikkuses on probleemil ka teised olulised aspektid peale metalli kulu. </a:t>
            </a:r>
          </a:p>
          <a:p>
            <a:pPr>
              <a:buFont typeface="Wingdings" panose="05000000000000000000" pitchFamily="2" charset="2"/>
              <a:buNone/>
            </a:pPr>
            <a:endParaRPr lang="et-EE" altLang="en-US" sz="2000" dirty="0" smtClean="0"/>
          </a:p>
          <a:p>
            <a:r>
              <a:rPr lang="et-EE" altLang="en-US" sz="2400" dirty="0" smtClean="0"/>
              <a:t>Ühetorusüsteemide kasutamisel (radiaatorite järjestikühenduse korral) on vee temperatuuri langus radiaatoris küllalt väike: </a:t>
            </a:r>
          </a:p>
          <a:p>
            <a:r>
              <a:rPr lang="et-EE" altLang="en-US" sz="2400" dirty="0" smtClean="0"/>
              <a:t>kui järjestikku on ühendatud 5 radiaatorit ning  peale- ja tagasivoolu temperatuuride vahe on 25 </a:t>
            </a:r>
            <a:r>
              <a:rPr lang="et-EE" altLang="en-US" sz="2400" baseline="30000" dirty="0" err="1" smtClean="0"/>
              <a:t>o</a:t>
            </a:r>
            <a:r>
              <a:rPr lang="et-EE" altLang="en-US" sz="2400" dirty="0" err="1" smtClean="0"/>
              <a:t>C</a:t>
            </a:r>
            <a:r>
              <a:rPr lang="et-EE" altLang="en-US" sz="2400" dirty="0" smtClean="0"/>
              <a:t> (näit 95 </a:t>
            </a:r>
            <a:r>
              <a:rPr lang="et-EE" altLang="en-US" sz="2400" dirty="0" smtClean="0">
                <a:sym typeface="Symbol" panose="05050102010706020507" pitchFamily="18" charset="2"/>
              </a:rPr>
              <a:t></a:t>
            </a:r>
            <a:r>
              <a:rPr lang="et-EE" altLang="en-US" sz="2400" dirty="0" smtClean="0"/>
              <a:t>70 </a:t>
            </a:r>
            <a:r>
              <a:rPr lang="et-EE" altLang="en-US" sz="2400" baseline="30000" dirty="0" err="1" smtClean="0"/>
              <a:t>o</a:t>
            </a:r>
            <a:r>
              <a:rPr lang="et-EE" altLang="en-US" sz="2400" dirty="0" err="1" smtClean="0"/>
              <a:t>C</a:t>
            </a:r>
            <a:r>
              <a:rPr lang="et-EE" altLang="en-US" sz="2400" dirty="0" smtClean="0"/>
              <a:t>), on vee temperatuuri langus radiaatori kohta ainult 5 </a:t>
            </a:r>
            <a:r>
              <a:rPr lang="et-EE" altLang="en-US" sz="2400" baseline="30000" dirty="0" err="1" smtClean="0"/>
              <a:t>o</a:t>
            </a:r>
            <a:r>
              <a:rPr lang="et-EE" altLang="en-US" sz="2400" dirty="0" err="1" smtClean="0"/>
              <a:t>C</a:t>
            </a:r>
            <a:r>
              <a:rPr lang="et-EE" altLang="en-US" sz="2400" dirty="0" smtClean="0"/>
              <a:t>, paralleelühenduse korral alaneb antud juhul vee temperatuur kõigis radiaatorites 25 </a:t>
            </a:r>
            <a:r>
              <a:rPr lang="et-EE" altLang="en-US" sz="2400" baseline="30000" dirty="0" err="1" smtClean="0"/>
              <a:t>o</a:t>
            </a:r>
            <a:r>
              <a:rPr lang="et-EE" altLang="en-US" sz="2400" dirty="0" err="1" smtClean="0"/>
              <a:t>C</a:t>
            </a:r>
            <a:r>
              <a:rPr lang="et-EE" altLang="en-US" sz="2400" dirty="0" smtClean="0"/>
              <a:t> võrra</a:t>
            </a:r>
            <a:r>
              <a:rPr lang="et-EE" altLang="en-US" sz="2000" dirty="0" smtClean="0"/>
              <a:t>. </a:t>
            </a:r>
          </a:p>
          <a:p>
            <a:endParaRPr lang="et-EE" altLang="en-US" sz="2000" dirty="0"/>
          </a:p>
          <a:p>
            <a:pPr algn="ctr"/>
            <a:r>
              <a:rPr lang="et-EE" altLang="en-US" sz="2400" dirty="0" smtClean="0">
                <a:solidFill>
                  <a:srgbClr val="81003E"/>
                </a:solidFill>
              </a:rPr>
              <a:t>Seega, ühetorusüsteemi kasutamisel peavad radiaatorid olema arvestatud tunduvalt suuremale vee vooluhulgale kui  kahetorusüsteemi korral selleks, et üle kanda samasuur soojushulk!</a:t>
            </a:r>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 </a:t>
            </a:r>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endParaRPr lang="et-EE" altLang="en-US" sz="2000" dirty="0" smtClean="0"/>
          </a:p>
          <a:p>
            <a:pPr>
              <a:buFont typeface="Wingdings" panose="05000000000000000000" pitchFamily="2" charset="2"/>
              <a:buNone/>
            </a:pPr>
            <a:r>
              <a:rPr lang="et-EE" altLang="en-US" sz="2000" dirty="0" smtClean="0"/>
              <a:t>	</a:t>
            </a:r>
          </a:p>
        </p:txBody>
      </p:sp>
    </p:spTree>
    <p:extLst>
      <p:ext uri="{BB962C8B-B14F-4D97-AF65-F5344CB8AC3E}">
        <p14:creationId xmlns:p14="http://schemas.microsoft.com/office/powerpoint/2010/main" val="2849660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bwMode="auto">
          <a:xfrm>
            <a:off x="467544" y="0"/>
            <a:ext cx="8604447" cy="65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3200" kern="1200">
                <a:solidFill>
                  <a:schemeClr val="tx1"/>
                </a:solidFill>
                <a:latin typeface="Verdana"/>
                <a:ea typeface="Verdana" pitchFamily="34" charset="0"/>
                <a:cs typeface="Verdana"/>
              </a:defRPr>
            </a:lvl1pPr>
            <a:lvl2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2pPr>
            <a:lvl3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3pPr>
            <a:lvl4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4pPr>
            <a:lvl5pPr algn="l" defTabSz="457200" rtl="0" eaLnBrk="1" fontAlgn="base" hangingPunct="1">
              <a:spcBef>
                <a:spcPct val="0"/>
              </a:spcBef>
              <a:spcAft>
                <a:spcPct val="0"/>
              </a:spcAft>
              <a:defRPr sz="3200">
                <a:solidFill>
                  <a:schemeClr val="tx1"/>
                </a:solidFill>
                <a:latin typeface="Verdana" pitchFamily="34" charset="0"/>
                <a:ea typeface="Verdana" pitchFamily="34" charset="0"/>
                <a:cs typeface="Verdana" pitchFamily="34" charset="0"/>
              </a:defRPr>
            </a:lvl5pPr>
            <a:lvl6pPr marL="457200" algn="l" defTabSz="457200" rtl="0" eaLnBrk="1" fontAlgn="base" hangingPunct="1">
              <a:spcBef>
                <a:spcPct val="0"/>
              </a:spcBef>
              <a:spcAft>
                <a:spcPct val="0"/>
              </a:spcAft>
              <a:defRPr sz="3200">
                <a:solidFill>
                  <a:schemeClr val="tx1"/>
                </a:solidFill>
                <a:latin typeface="Verdana" pitchFamily="34" charset="0"/>
              </a:defRPr>
            </a:lvl6pPr>
            <a:lvl7pPr marL="914400" algn="l" defTabSz="457200" rtl="0" eaLnBrk="1" fontAlgn="base" hangingPunct="1">
              <a:spcBef>
                <a:spcPct val="0"/>
              </a:spcBef>
              <a:spcAft>
                <a:spcPct val="0"/>
              </a:spcAft>
              <a:defRPr sz="3200">
                <a:solidFill>
                  <a:schemeClr val="tx1"/>
                </a:solidFill>
                <a:latin typeface="Verdana" pitchFamily="34" charset="0"/>
              </a:defRPr>
            </a:lvl7pPr>
            <a:lvl8pPr marL="1371600" algn="l" defTabSz="457200" rtl="0" eaLnBrk="1" fontAlgn="base" hangingPunct="1">
              <a:spcBef>
                <a:spcPct val="0"/>
              </a:spcBef>
              <a:spcAft>
                <a:spcPct val="0"/>
              </a:spcAft>
              <a:defRPr sz="3200">
                <a:solidFill>
                  <a:schemeClr val="tx1"/>
                </a:solidFill>
                <a:latin typeface="Verdana" pitchFamily="34" charset="0"/>
              </a:defRPr>
            </a:lvl8pPr>
            <a:lvl9pPr marL="1828800" algn="l" defTabSz="457200" rtl="0" eaLnBrk="1" fontAlgn="base" hangingPunct="1">
              <a:spcBef>
                <a:spcPct val="0"/>
              </a:spcBef>
              <a:spcAft>
                <a:spcPct val="0"/>
              </a:spcAft>
              <a:defRPr sz="3200">
                <a:solidFill>
                  <a:schemeClr val="tx1"/>
                </a:solidFill>
                <a:latin typeface="Verdana" pitchFamily="34" charset="0"/>
              </a:defRPr>
            </a:lvl9pPr>
          </a:lstStyle>
          <a:p>
            <a:pPr algn="r"/>
            <a:r>
              <a:rPr lang="et-EE" altLang="en-US" sz="2700" b="1" dirty="0" smtClean="0">
                <a:latin typeface="Arial" panose="020B0604020202020204" pitchFamily="34" charset="0"/>
                <a:cs typeface="Arial" panose="020B0604020202020204" pitchFamily="34" charset="0"/>
              </a:rPr>
              <a:t>Radiaatorite omavaheline ühendus</a:t>
            </a:r>
            <a:endParaRPr lang="en-GB" altLang="en-US" sz="2700" b="1" dirty="0" smtClean="0">
              <a:latin typeface="Arial" panose="020B0604020202020204" pitchFamily="34" charset="0"/>
              <a:cs typeface="Arial" panose="020B0604020202020204" pitchFamily="34" charset="0"/>
            </a:endParaRPr>
          </a:p>
        </p:txBody>
      </p:sp>
      <p:sp>
        <p:nvSpPr>
          <p:cNvPr id="7" name="Sisu kohatäide 2"/>
          <p:cNvSpPr>
            <a:spLocks noGrp="1"/>
          </p:cNvSpPr>
          <p:nvPr>
            <p:ph idx="1"/>
          </p:nvPr>
        </p:nvSpPr>
        <p:spPr>
          <a:xfrm>
            <a:off x="0" y="1988840"/>
            <a:ext cx="9144000" cy="2736304"/>
          </a:xfrm>
          <a:solidFill>
            <a:schemeClr val="tx1"/>
          </a:solidFill>
        </p:spPr>
        <p:txBody>
          <a:bodyPr/>
          <a:lstStyle/>
          <a:p>
            <a:pPr algn="just">
              <a:buFont typeface="Wingdings" panose="05000000000000000000" pitchFamily="2" charset="2"/>
              <a:buNone/>
            </a:pPr>
            <a:r>
              <a:rPr lang="et-EE" altLang="en-US" sz="2600" dirty="0" smtClean="0">
                <a:solidFill>
                  <a:schemeClr val="bg1"/>
                </a:solidFill>
              </a:rPr>
              <a:t>	Lisaks ühe ja kahetorusüsteemidele on mõnikord kasutatud ka horisontaalse jaotusega süsteeme radiaatorite ühendamiseks omavahel, mõnikord leiavad kasutamisest ka keerulised, nn. </a:t>
            </a:r>
            <a:r>
              <a:rPr lang="et-EE" altLang="en-US" sz="2600" dirty="0" err="1" smtClean="0">
                <a:solidFill>
                  <a:schemeClr val="bg1"/>
                </a:solidFill>
              </a:rPr>
              <a:t>segaskeemid</a:t>
            </a:r>
            <a:r>
              <a:rPr lang="et-EE" altLang="en-US" sz="2600" dirty="0" smtClean="0">
                <a:solidFill>
                  <a:schemeClr val="bg1"/>
                </a:solidFill>
              </a:rPr>
              <a:t> .</a:t>
            </a:r>
          </a:p>
        </p:txBody>
      </p:sp>
    </p:spTree>
    <p:extLst>
      <p:ext uri="{BB962C8B-B14F-4D97-AF65-F5344CB8AC3E}">
        <p14:creationId xmlns:p14="http://schemas.microsoft.com/office/powerpoint/2010/main" val="4137462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TTY_esitluse pohi_EST_20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Presentatsiooni_pohi_EST</Template>
  <TotalTime>3244</TotalTime>
  <Words>149</Words>
  <Application>Microsoft Office PowerPoint</Application>
  <PresentationFormat>On-screen Show (4:3)</PresentationFormat>
  <Paragraphs>165</Paragraphs>
  <Slides>12</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vt:lpstr>
      <vt:lpstr>Calibri</vt:lpstr>
      <vt:lpstr>Symbol</vt:lpstr>
      <vt:lpstr>Times New Roman</vt:lpstr>
      <vt:lpstr>Verdana</vt:lpstr>
      <vt:lpstr>Wingdings</vt:lpstr>
      <vt:lpstr>TTY_esitluse pohi_EST_2011</vt:lpstr>
      <vt:lpstr>Bitmap Image</vt:lpstr>
      <vt:lpstr>EIS4120 – Soojus- ja külmavarustussüsteemid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165</cp:revision>
  <dcterms:created xsi:type="dcterms:W3CDTF">2015-08-30T11:50:39Z</dcterms:created>
  <dcterms:modified xsi:type="dcterms:W3CDTF">2019-02-07T11:51:33Z</dcterms:modified>
</cp:coreProperties>
</file>