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handoutMasterIdLst>
    <p:handoutMasterId r:id="rId34"/>
  </p:handoutMasterIdLst>
  <p:sldIdLst>
    <p:sldId id="256" r:id="rId2"/>
    <p:sldId id="436" r:id="rId3"/>
    <p:sldId id="437" r:id="rId4"/>
    <p:sldId id="291" r:id="rId5"/>
    <p:sldId id="407" r:id="rId6"/>
    <p:sldId id="408" r:id="rId7"/>
    <p:sldId id="409" r:id="rId8"/>
    <p:sldId id="410" r:id="rId9"/>
    <p:sldId id="411" r:id="rId10"/>
    <p:sldId id="414" r:id="rId11"/>
    <p:sldId id="415" r:id="rId12"/>
    <p:sldId id="416" r:id="rId13"/>
    <p:sldId id="417" r:id="rId14"/>
    <p:sldId id="420" r:id="rId15"/>
    <p:sldId id="419" r:id="rId16"/>
    <p:sldId id="418" r:id="rId17"/>
    <p:sldId id="421" r:id="rId18"/>
    <p:sldId id="422" r:id="rId19"/>
    <p:sldId id="431" r:id="rId20"/>
    <p:sldId id="423" r:id="rId21"/>
    <p:sldId id="424" r:id="rId22"/>
    <p:sldId id="425" r:id="rId23"/>
    <p:sldId id="426" r:id="rId24"/>
    <p:sldId id="427" r:id="rId25"/>
    <p:sldId id="428" r:id="rId26"/>
    <p:sldId id="429" r:id="rId27"/>
    <p:sldId id="430" r:id="rId28"/>
    <p:sldId id="432" r:id="rId29"/>
    <p:sldId id="433" r:id="rId30"/>
    <p:sldId id="434" r:id="rId31"/>
    <p:sldId id="435" r:id="rId3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003E"/>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34" autoAdjust="0"/>
  </p:normalViewPr>
  <p:slideViewPr>
    <p:cSldViewPr snapToObjects="1">
      <p:cViewPr varScale="1">
        <p:scale>
          <a:sx n="86" d="100"/>
          <a:sy n="86"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31D4D8-849A-404C-B542-0517DD0A5D22}" type="datetimeFigureOut">
              <a:rPr lang="en-US" smtClean="0"/>
              <a:t>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09758F-B0D8-4D12-9E87-3AC4B19E14AE}" type="slidenum">
              <a:rPr lang="en-US" smtClean="0"/>
              <a:t>‹#›</a:t>
            </a:fld>
            <a:endParaRPr lang="en-US"/>
          </a:p>
        </p:txBody>
      </p:sp>
    </p:spTree>
    <p:extLst>
      <p:ext uri="{BB962C8B-B14F-4D97-AF65-F5344CB8AC3E}">
        <p14:creationId xmlns:p14="http://schemas.microsoft.com/office/powerpoint/2010/main" val="3229769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0AA26-C538-4B04-A4C3-BD2DBE24BCA0}" type="datetimeFigureOut">
              <a:rPr lang="en-US" smtClean="0"/>
              <a:t>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F475E-9CC6-4110-82B8-6FBE07D1340A}" type="slidenum">
              <a:rPr lang="en-US" smtClean="0"/>
              <a:t>‹#›</a:t>
            </a:fld>
            <a:endParaRPr lang="en-US"/>
          </a:p>
        </p:txBody>
      </p:sp>
    </p:spTree>
    <p:extLst>
      <p:ext uri="{BB962C8B-B14F-4D97-AF65-F5344CB8AC3E}">
        <p14:creationId xmlns:p14="http://schemas.microsoft.com/office/powerpoint/2010/main" val="17599773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F475E-9CC6-4110-82B8-6FBE07D1340A}" type="slidenum">
              <a:rPr lang="en-US" smtClean="0"/>
              <a:t>1</a:t>
            </a:fld>
            <a:endParaRPr lang="en-US"/>
          </a:p>
        </p:txBody>
      </p:sp>
    </p:spTree>
    <p:extLst>
      <p:ext uri="{BB962C8B-B14F-4D97-AF65-F5344CB8AC3E}">
        <p14:creationId xmlns:p14="http://schemas.microsoft.com/office/powerpoint/2010/main" val="774911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76401" y="2130425"/>
            <a:ext cx="6227999"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676401" y="3886200"/>
            <a:ext cx="6227999"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14846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B75627D-E058-4015-9EA9-5C935B562698}"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F1AF33B-44FF-4BFF-B466-AE13219401A1}" type="slidenum">
              <a:rPr lang="en-US" altLang="en-US"/>
              <a:pPr/>
              <a:t>‹#›</a:t>
            </a:fld>
            <a:endParaRPr lang="en-US" altLang="en-US"/>
          </a:p>
        </p:txBody>
      </p:sp>
    </p:spTree>
    <p:extLst>
      <p:ext uri="{BB962C8B-B14F-4D97-AF65-F5344CB8AC3E}">
        <p14:creationId xmlns:p14="http://schemas.microsoft.com/office/powerpoint/2010/main" val="69657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D67A1E9-8DE0-4A77-9C03-DF8989330A57}"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7E8F691-50B2-4FAF-89B3-55D7A1A745D2}" type="slidenum">
              <a:rPr lang="en-US" altLang="en-US"/>
              <a:pPr/>
              <a:t>‹#›</a:t>
            </a:fld>
            <a:endParaRPr lang="en-US" altLang="en-US"/>
          </a:p>
        </p:txBody>
      </p:sp>
    </p:spTree>
    <p:extLst>
      <p:ext uri="{BB962C8B-B14F-4D97-AF65-F5344CB8AC3E}">
        <p14:creationId xmlns:p14="http://schemas.microsoft.com/office/powerpoint/2010/main" val="3867020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9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96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CD01632-E8B6-40BD-87DA-B4DD084BB5E5}"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98C40E8-20EA-48DB-B167-A939B6D5BFAC}" type="slidenum">
              <a:rPr lang="en-US" altLang="en-US"/>
              <a:pPr/>
              <a:t>‹#›</a:t>
            </a:fld>
            <a:endParaRPr lang="en-US" altLang="en-US"/>
          </a:p>
        </p:txBody>
      </p:sp>
    </p:spTree>
    <p:extLst>
      <p:ext uri="{BB962C8B-B14F-4D97-AF65-F5344CB8AC3E}">
        <p14:creationId xmlns:p14="http://schemas.microsoft.com/office/powerpoint/2010/main" val="93632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F2527B4-89F9-4CBD-B72C-50C32EEF5671}"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4DCD6E6-323D-48F6-9EEB-97AEE9BB2833}" type="slidenum">
              <a:rPr lang="en-US" altLang="en-US"/>
              <a:pPr/>
              <a:t>‹#›</a:t>
            </a:fld>
            <a:endParaRPr lang="en-US" altLang="en-US"/>
          </a:p>
        </p:txBody>
      </p:sp>
    </p:spTree>
    <p:extLst>
      <p:ext uri="{BB962C8B-B14F-4D97-AF65-F5344CB8AC3E}">
        <p14:creationId xmlns:p14="http://schemas.microsoft.com/office/powerpoint/2010/main" val="328772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C69AB9F-B30F-4653-B6F8-BC1F78563640}" type="datetime1">
              <a:rPr lang="en-US" smtClean="0"/>
              <a:t>2/7/2019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9ADCFDE-71D7-4A6B-A752-0803A7B3FC5A}" type="slidenum">
              <a:rPr lang="en-US" altLang="en-US"/>
              <a:pPr/>
              <a:t>‹#›</a:t>
            </a:fld>
            <a:endParaRPr lang="en-US" altLang="en-US"/>
          </a:p>
        </p:txBody>
      </p:sp>
    </p:spTree>
    <p:extLst>
      <p:ext uri="{BB962C8B-B14F-4D97-AF65-F5344CB8AC3E}">
        <p14:creationId xmlns:p14="http://schemas.microsoft.com/office/powerpoint/2010/main" val="2693043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36633E-EF4C-42EB-9E8E-BF612BABCDDB}" type="datetime1">
              <a:rPr lang="en-US" smtClean="0"/>
              <a:t>2/7/2019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6FAFE61-D9D4-4753-AFB5-841D3765356D}" type="slidenum">
              <a:rPr lang="en-US" altLang="en-US"/>
              <a:pPr/>
              <a:t>‹#›</a:t>
            </a:fld>
            <a:endParaRPr lang="en-US" altLang="en-US"/>
          </a:p>
        </p:txBody>
      </p:sp>
    </p:spTree>
    <p:extLst>
      <p:ext uri="{BB962C8B-B14F-4D97-AF65-F5344CB8AC3E}">
        <p14:creationId xmlns:p14="http://schemas.microsoft.com/office/powerpoint/2010/main" val="332945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AB61CDF-AF83-4B4F-82DE-E1EE93E0CF34}" type="datetime1">
              <a:rPr lang="en-US" smtClean="0"/>
              <a:t>2/7/2019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C270BAB-574E-41F3-AB5D-CE2383C28144}" type="slidenum">
              <a:rPr lang="en-US" altLang="en-US"/>
              <a:pPr/>
              <a:t>‹#›</a:t>
            </a:fld>
            <a:endParaRPr lang="en-US" altLang="en-US"/>
          </a:p>
        </p:txBody>
      </p:sp>
    </p:spTree>
    <p:extLst>
      <p:ext uri="{BB962C8B-B14F-4D97-AF65-F5344CB8AC3E}">
        <p14:creationId xmlns:p14="http://schemas.microsoft.com/office/powerpoint/2010/main" val="216502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0B6C656-3375-4887-8B99-A7ED8D03D908}"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371D3DA0-75F4-4C92-B1C7-04721D037218}" type="slidenum">
              <a:rPr lang="en-US" altLang="en-US"/>
              <a:pPr/>
              <a:t>‹#›</a:t>
            </a:fld>
            <a:endParaRPr lang="en-US" altLang="en-US"/>
          </a:p>
        </p:txBody>
      </p:sp>
    </p:spTree>
    <p:extLst>
      <p:ext uri="{BB962C8B-B14F-4D97-AF65-F5344CB8AC3E}">
        <p14:creationId xmlns:p14="http://schemas.microsoft.com/office/powerpoint/2010/main" val="196240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F7CFF803-969B-4EC6-8928-BB1390E2DDDB}"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8293CEF-0958-45A4-A26A-D663550A1871}" type="slidenum">
              <a:rPr lang="en-US" altLang="en-US"/>
              <a:pPr/>
              <a:t>‹#›</a:t>
            </a:fld>
            <a:endParaRPr lang="en-US" altLang="en-US"/>
          </a:p>
        </p:txBody>
      </p:sp>
    </p:spTree>
    <p:extLst>
      <p:ext uri="{BB962C8B-B14F-4D97-AF65-F5344CB8AC3E}">
        <p14:creationId xmlns:p14="http://schemas.microsoft.com/office/powerpoint/2010/main" val="339308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ppt_sisupohi.gi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1676400" y="457200"/>
            <a:ext cx="6227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n-US" smtClean="0"/>
              <a:t>Klõpsake tiitlilaadi muutmiseks</a:t>
            </a:r>
            <a:endParaRPr lang="en-US" altLang="en-US" smtClean="0"/>
          </a:p>
        </p:txBody>
      </p:sp>
      <p:sp>
        <p:nvSpPr>
          <p:cNvPr id="1028" name="Text Placeholder 2"/>
          <p:cNvSpPr>
            <a:spLocks noGrp="1"/>
          </p:cNvSpPr>
          <p:nvPr>
            <p:ph type="body" idx="1"/>
          </p:nvPr>
        </p:nvSpPr>
        <p:spPr bwMode="auto">
          <a:xfrm>
            <a:off x="1676400" y="1905000"/>
            <a:ext cx="622776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n-US" smtClean="0"/>
              <a:t>Klõpsake juhtslaidi teksti laadide redigeerimiseks</a:t>
            </a:r>
          </a:p>
          <a:p>
            <a:pPr lvl="1"/>
            <a:r>
              <a:rPr lang="et-EE" altLang="en-US" smtClean="0"/>
              <a:t>Teine tase</a:t>
            </a:r>
          </a:p>
          <a:p>
            <a:pPr lvl="2"/>
            <a:r>
              <a:rPr lang="et-EE" altLang="en-US" smtClean="0"/>
              <a:t>Kolmas tase</a:t>
            </a:r>
          </a:p>
          <a:p>
            <a:pPr lvl="3"/>
            <a:r>
              <a:rPr lang="et-EE" altLang="en-US" smtClean="0"/>
              <a:t>Neljas tase</a:t>
            </a:r>
          </a:p>
          <a:p>
            <a:pPr lvl="4"/>
            <a:r>
              <a:rPr lang="et-EE" altLang="en-US" smtClean="0"/>
              <a:t>Viies tase</a:t>
            </a:r>
            <a:endParaRPr lang="en-US" altLang="en-US" smtClean="0"/>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60" r:id="rId12"/>
  </p:sldLayoutIdLst>
  <p:hf hdr="0" ftr="0"/>
  <p:txStyles>
    <p:title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p:titleStyle>
    <p:body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image" Target="../media/image11.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4.wmf"/><Relationship Id="rId4" Type="http://schemas.openxmlformats.org/officeDocument/2006/relationships/image" Target="../media/image1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3835400"/>
            <a:ext cx="7056784" cy="1752600"/>
          </a:xfrm>
        </p:spPr>
        <p:txBody>
          <a:bodyPr rtlCol="0">
            <a:normAutofit/>
          </a:bodyPr>
          <a:lstStyle/>
          <a:p>
            <a:pPr fontAlgn="auto">
              <a:spcAft>
                <a:spcPts val="0"/>
              </a:spcAft>
              <a:defRPr/>
            </a:pPr>
            <a:r>
              <a:rPr lang="et-EE" sz="2400" dirty="0" smtClean="0">
                <a:ea typeface="+mn-ea"/>
              </a:rPr>
              <a:t>Loengu konspekt 12. Ühendamine kaugküte süsteemiga</a:t>
            </a:r>
            <a:endParaRPr lang="en-US" sz="2400" dirty="0">
              <a:ea typeface="+mn-ea"/>
            </a:endParaRPr>
          </a:p>
        </p:txBody>
      </p:sp>
      <p:sp>
        <p:nvSpPr>
          <p:cNvPr id="5" name="Title 1"/>
          <p:cNvSpPr>
            <a:spLocks noGrp="1"/>
          </p:cNvSpPr>
          <p:nvPr>
            <p:ph type="ctr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eaLnBrk="1" hangingPunct="1"/>
            <a:r>
              <a:rPr lang="et-EE" altLang="en-US" sz="3500" dirty="0" smtClean="0">
                <a:latin typeface="Arial" panose="020B0604020202020204" pitchFamily="34" charset="0"/>
                <a:cs typeface="Arial" panose="020B0604020202020204" pitchFamily="34" charset="0"/>
              </a:rPr>
              <a:t>EIS4120 – Soojus- ja külmavarustussüsteemid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Hoone soojuskeskus</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1" y="1700808"/>
            <a:ext cx="9071990" cy="3810000"/>
          </a:xfrm>
          <a:solidFill>
            <a:schemeClr val="bg1"/>
          </a:solidFill>
        </p:spPr>
        <p:txBody>
          <a:bodyPr/>
          <a:lstStyle/>
          <a:p>
            <a:r>
              <a:rPr lang="et-EE" altLang="en-US" sz="2200" dirty="0" smtClean="0"/>
              <a:t>Soojuskeskused võivad olla realiseeritud erineval tehnilisel tasemel. Väga oluline on tehnilise taseme erinevus vanal, nõukogudeaegsel soojuskeskusel ja tänapäevasel automatiseeritud soojuskeskusel.</a:t>
            </a:r>
          </a:p>
          <a:p>
            <a:pPr>
              <a:buFont typeface="Wingdings" panose="05000000000000000000" pitchFamily="2" charset="2"/>
              <a:buNone/>
            </a:pPr>
            <a:endParaRPr lang="et-EE" altLang="en-US" sz="2200" dirty="0" smtClean="0"/>
          </a:p>
          <a:p>
            <a:r>
              <a:rPr lang="et-EE" altLang="en-US" sz="2200" dirty="0" smtClean="0"/>
              <a:t>Soojuskeskused </a:t>
            </a:r>
            <a:r>
              <a:rPr lang="et-EE" altLang="en-US" sz="2200" b="1" dirty="0" smtClean="0">
                <a:solidFill>
                  <a:srgbClr val="AC0000"/>
                </a:solidFill>
              </a:rPr>
              <a:t>projekteeritakse arvestades tellija vajadusi ja seega, vaatamata teatud tüüplahenduste kasutamisele, võivad ka sama firma soojuskeskused üksteisest erineda nii seadmete ühendusskeemi kui ka komplekteeritavate seadmete valiku osas.</a:t>
            </a:r>
          </a:p>
          <a:p>
            <a:pPr>
              <a:buFont typeface="Wingdings" panose="05000000000000000000" pitchFamily="2" charset="2"/>
              <a:buNone/>
            </a:pPr>
            <a:endParaRPr lang="et-EE" altLang="en-US" sz="2200" dirty="0" smtClean="0"/>
          </a:p>
          <a:p>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p:txBody>
      </p:sp>
    </p:spTree>
    <p:extLst>
      <p:ext uri="{BB962C8B-B14F-4D97-AF65-F5344CB8AC3E}">
        <p14:creationId xmlns:p14="http://schemas.microsoft.com/office/powerpoint/2010/main" val="2305137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Hoone soojuskeskus</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0" y="1635224"/>
            <a:ext cx="9143999" cy="3810000"/>
          </a:xfrm>
          <a:solidFill>
            <a:schemeClr val="bg1"/>
          </a:solidFill>
        </p:spPr>
        <p:txBody>
          <a:bodyPr/>
          <a:lstStyle/>
          <a:p>
            <a:pPr>
              <a:buFont typeface="Wingdings" panose="05000000000000000000" pitchFamily="2" charset="2"/>
              <a:buNone/>
            </a:pPr>
            <a:r>
              <a:rPr lang="et-EE" altLang="en-US" sz="2200" dirty="0" smtClean="0"/>
              <a:t>	Automatiseeritud tänapäevastes soojuskeskustes kasutatakse enamikul juhtudest </a:t>
            </a:r>
            <a:r>
              <a:rPr lang="et-EE" altLang="en-US" sz="2200" dirty="0" err="1" smtClean="0"/>
              <a:t>plaatsoojusvaheteid</a:t>
            </a:r>
            <a:r>
              <a:rPr lang="et-EE" altLang="en-US" sz="2200" dirty="0" smtClean="0"/>
              <a:t> nii küttesüsteemides </a:t>
            </a:r>
            <a:r>
              <a:rPr lang="et-EE" altLang="en-US" sz="2200" dirty="0" err="1" smtClean="0"/>
              <a:t>ringleva</a:t>
            </a:r>
            <a:r>
              <a:rPr lang="et-EE" altLang="en-US" sz="2200" dirty="0" smtClean="0"/>
              <a:t>  vee  kuumutamiseks kui ka sooja tarbevee kuumutamiseks. </a:t>
            </a:r>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r>
              <a:rPr lang="et-EE" altLang="en-US" sz="2200" dirty="0" err="1" smtClean="0"/>
              <a:t>Plaatsoojusvaheteid</a:t>
            </a:r>
            <a:r>
              <a:rPr lang="et-EE" altLang="en-US" sz="2200" dirty="0" smtClean="0"/>
              <a:t> on kahte tüüpi:</a:t>
            </a:r>
          </a:p>
          <a:p>
            <a:pPr>
              <a:buFont typeface="Wingdings" panose="05000000000000000000" pitchFamily="2" charset="2"/>
              <a:buNone/>
            </a:pPr>
            <a:endParaRPr lang="et-EE" altLang="en-US" sz="2200" dirty="0" smtClean="0"/>
          </a:p>
          <a:p>
            <a:r>
              <a:rPr lang="et-EE" altLang="en-US" sz="2200" b="1" dirty="0" smtClean="0">
                <a:solidFill>
                  <a:srgbClr val="AC0000"/>
                </a:solidFill>
              </a:rPr>
              <a:t>lahtivõetavad (avatavad) </a:t>
            </a:r>
            <a:r>
              <a:rPr lang="et-EE" altLang="en-US" sz="2200" dirty="0" err="1" smtClean="0"/>
              <a:t>soojusvahetid</a:t>
            </a:r>
            <a:r>
              <a:rPr lang="et-EE" altLang="en-US" sz="2200" dirty="0" smtClean="0"/>
              <a:t>;</a:t>
            </a:r>
          </a:p>
          <a:p>
            <a:r>
              <a:rPr lang="et-EE" altLang="en-US" sz="2200" b="1" dirty="0" smtClean="0">
                <a:solidFill>
                  <a:srgbClr val="AC0000"/>
                </a:solidFill>
              </a:rPr>
              <a:t>joodetud (mitteavatavad)  </a:t>
            </a:r>
            <a:r>
              <a:rPr lang="et-EE" altLang="en-US" sz="2200" dirty="0" err="1" smtClean="0"/>
              <a:t>soojusvahetid</a:t>
            </a:r>
            <a:r>
              <a:rPr lang="et-EE" altLang="en-US" sz="2200" dirty="0" smtClean="0"/>
              <a:t>.</a:t>
            </a:r>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p:txBody>
      </p:sp>
    </p:spTree>
    <p:extLst>
      <p:ext uri="{BB962C8B-B14F-4D97-AF65-F5344CB8AC3E}">
        <p14:creationId xmlns:p14="http://schemas.microsoft.com/office/powerpoint/2010/main" val="3424585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Hoone soojuskeskus</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468313" y="836612"/>
            <a:ext cx="8603678" cy="5040659"/>
          </a:xfrm>
          <a:solidFill>
            <a:schemeClr val="bg1"/>
          </a:solidFill>
        </p:spPr>
        <p:txBody>
          <a:bodyPr/>
          <a:lstStyle/>
          <a:p>
            <a:pPr>
              <a:buFont typeface="Wingdings" panose="05000000000000000000" pitchFamily="2" charset="2"/>
              <a:buNone/>
            </a:pPr>
            <a:r>
              <a:rPr lang="et-EE" altLang="en-US" sz="2200" dirty="0" smtClean="0"/>
              <a:t>	</a:t>
            </a:r>
          </a:p>
          <a:p>
            <a:r>
              <a:rPr lang="et-EE" altLang="en-US" sz="2400" b="1" dirty="0" smtClean="0"/>
              <a:t>Lahtivõetavad </a:t>
            </a:r>
            <a:r>
              <a:rPr lang="et-EE" altLang="en-US" sz="2400" b="1" dirty="0" err="1" smtClean="0"/>
              <a:t>soojusvahetid</a:t>
            </a:r>
            <a:r>
              <a:rPr lang="et-EE" altLang="en-US" sz="2400" b="1" dirty="0" smtClean="0"/>
              <a:t> </a:t>
            </a:r>
            <a:r>
              <a:rPr lang="et-EE" altLang="en-US" sz="2400" dirty="0" smtClean="0"/>
              <a:t>võimaldavad soojusvahetuspinna puhastamist, peale </a:t>
            </a:r>
            <a:r>
              <a:rPr lang="et-EE" altLang="en-US" sz="2400" dirty="0" err="1" smtClean="0"/>
              <a:t>lahtivõtmist</a:t>
            </a:r>
            <a:r>
              <a:rPr lang="et-EE" altLang="en-US" sz="2400" dirty="0" smtClean="0"/>
              <a:t> ja puhastamist tuleb need uuesti koostada, asetades uued tihendid  plaatide vahele. Vajaduse korral on ka soojusvahetuspinna suurus muudetav plaatide arvu suurendamise või vähendamise teel.</a:t>
            </a:r>
          </a:p>
          <a:p>
            <a:pPr>
              <a:buFont typeface="Wingdings" panose="05000000000000000000" pitchFamily="2" charset="2"/>
              <a:buNone/>
            </a:pPr>
            <a:endParaRPr lang="et-EE" altLang="en-US" sz="2400" dirty="0" smtClean="0"/>
          </a:p>
          <a:p>
            <a:r>
              <a:rPr lang="et-EE" altLang="en-US" sz="2400" b="1" dirty="0" smtClean="0"/>
              <a:t>Mittelahtivõetavate soojusvahetite korral </a:t>
            </a:r>
            <a:r>
              <a:rPr lang="et-EE" altLang="en-US" sz="2400" dirty="0" smtClean="0"/>
              <a:t>võib osutuda vajalikuks korraldada perioodiliselt soojusvahetite läbipesu spetsiaalsete lahustega eemaldamaks plaatidele kogunenud saastakihti</a:t>
            </a:r>
            <a:r>
              <a:rPr lang="et-EE" altLang="en-US" sz="2200" dirty="0" smtClean="0"/>
              <a:t>.</a:t>
            </a:r>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p:txBody>
      </p:sp>
    </p:spTree>
    <p:extLst>
      <p:ext uri="{BB962C8B-B14F-4D97-AF65-F5344CB8AC3E}">
        <p14:creationId xmlns:p14="http://schemas.microsoft.com/office/powerpoint/2010/main" val="3793274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Lahtivõetav </a:t>
            </a:r>
            <a:r>
              <a:rPr lang="et-EE" altLang="en-US" sz="2700" b="1" dirty="0" err="1" smtClean="0">
                <a:latin typeface="Arial" panose="020B0604020202020204" pitchFamily="34" charset="0"/>
                <a:cs typeface="Arial" panose="020B0604020202020204" pitchFamily="34" charset="0"/>
              </a:rPr>
              <a:t>soojusvaheti</a:t>
            </a:r>
            <a:endParaRPr lang="en-GB" altLang="en-US" sz="2700" b="1" dirty="0" smtClean="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lstStyle/>
          <a:p>
            <a:endParaRPr lang="en-US"/>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638" y="548680"/>
            <a:ext cx="7878501" cy="6264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1454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80" y="404664"/>
            <a:ext cx="9109720" cy="6434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3" name="Rectangle 2"/>
          <p:cNvSpPr/>
          <p:nvPr/>
        </p:nvSpPr>
        <p:spPr>
          <a:xfrm>
            <a:off x="395535" y="548680"/>
            <a:ext cx="4572000" cy="646331"/>
          </a:xfrm>
          <a:prstGeom prst="rect">
            <a:avLst/>
          </a:prstGeom>
        </p:spPr>
        <p:txBody>
          <a:bodyPr>
            <a:spAutoFit/>
          </a:bodyPr>
          <a:lstStyle/>
          <a:p>
            <a:r>
              <a:rPr lang="et-EE" altLang="en-US" b="1" dirty="0"/>
              <a:t>Nõukogudeaegse soojuskeskuse skeem (võimalik variant)</a:t>
            </a:r>
            <a:endParaRPr lang="en-US" b="1" dirty="0"/>
          </a:p>
        </p:txBody>
      </p:sp>
    </p:spTree>
    <p:extLst>
      <p:ext uri="{BB962C8B-B14F-4D97-AF65-F5344CB8AC3E}">
        <p14:creationId xmlns:p14="http://schemas.microsoft.com/office/powerpoint/2010/main" val="4073071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323849" y="655458"/>
            <a:ext cx="8748141" cy="5869885"/>
          </a:xfrm>
          <a:solidFill>
            <a:schemeClr val="bg1"/>
          </a:solidFill>
        </p:spPr>
        <p:txBody>
          <a:bodyPr/>
          <a:lstStyle/>
          <a:p>
            <a:r>
              <a:rPr lang="et-EE" altLang="en-US" sz="2400" dirty="0" smtClean="0"/>
              <a:t>Nõukogudeaegse vähese automaatika soojuskeskuse skeem on esitatud järgmisel joonisel. </a:t>
            </a:r>
          </a:p>
          <a:p>
            <a:endParaRPr lang="et-EE" altLang="en-US" sz="2400" dirty="0" smtClean="0"/>
          </a:p>
          <a:p>
            <a:r>
              <a:rPr lang="et-EE" altLang="en-US" sz="2400" dirty="0" smtClean="0"/>
              <a:t>Küttevee temperatuuri alandamine enne radiaatoritesse suunamisest oli korraldatud tavaliselt elevaatori abil. </a:t>
            </a:r>
          </a:p>
          <a:p>
            <a:endParaRPr lang="et-EE" altLang="en-US" sz="2400" dirty="0" smtClean="0"/>
          </a:p>
          <a:p>
            <a:r>
              <a:rPr lang="et-EE" altLang="en-US" sz="2400" dirty="0" smtClean="0"/>
              <a:t>Sooja tarbevee ettevalmistamiseks kasutati tavaliselt toru-tüüpi </a:t>
            </a:r>
            <a:r>
              <a:rPr lang="et-EE" altLang="en-US" sz="2400" dirty="0" err="1" smtClean="0"/>
              <a:t>sektsioneeritud</a:t>
            </a:r>
            <a:r>
              <a:rPr lang="et-EE" altLang="en-US" sz="2400" dirty="0" smtClean="0"/>
              <a:t> soojusvaheteid. Mõningatel juhtudel oli ette nähtud ka küttevee </a:t>
            </a:r>
            <a:r>
              <a:rPr lang="et-EE" altLang="en-US" sz="2400" dirty="0" err="1" smtClean="0"/>
              <a:t>soojusvaheti</a:t>
            </a:r>
            <a:r>
              <a:rPr lang="et-EE" altLang="en-US" sz="2400" dirty="0" smtClean="0"/>
              <a:t>, analoogiliselt sooja tarbevee ettevalmistamisega kasutati ka sel juhul torutüüpi </a:t>
            </a:r>
            <a:r>
              <a:rPr lang="et-EE" altLang="en-US" sz="2400" dirty="0" err="1" smtClean="0"/>
              <a:t>sektsioneeritud</a:t>
            </a:r>
            <a:r>
              <a:rPr lang="et-EE" altLang="en-US" sz="2400" dirty="0" smtClean="0"/>
              <a:t> soojusvaheteid.</a:t>
            </a:r>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r>
              <a:rPr lang="et-EE" altLang="en-US" sz="2400" dirty="0" smtClean="0"/>
              <a:t>	</a:t>
            </a:r>
          </a:p>
        </p:txBody>
      </p:sp>
    </p:spTree>
    <p:extLst>
      <p:ext uri="{BB962C8B-B14F-4D97-AF65-F5344CB8AC3E}">
        <p14:creationId xmlns:p14="http://schemas.microsoft.com/office/powerpoint/2010/main" val="3530416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3266" y="548680"/>
            <a:ext cx="9140733" cy="6264696"/>
          </a:xfrm>
          <a:solidFill>
            <a:schemeClr val="bg1"/>
          </a:solidFill>
        </p:spPr>
        <p:txBody>
          <a:bodyPr/>
          <a:lstStyle/>
          <a:p>
            <a:pPr>
              <a:buFont typeface="Wingdings" panose="05000000000000000000" pitchFamily="2" charset="2"/>
              <a:buNone/>
            </a:pPr>
            <a:r>
              <a:rPr lang="et-EE" altLang="en-US" sz="1800" dirty="0" smtClean="0"/>
              <a:t>	</a:t>
            </a:r>
            <a:r>
              <a:rPr lang="et-EE" altLang="en-US" sz="1800" b="1" dirty="0" smtClean="0"/>
              <a:t>Vanadel, nõukogudeaegsetel soojuskeskustel on olulisi tehnilisi puudusi </a:t>
            </a:r>
            <a:r>
              <a:rPr lang="et-EE" altLang="en-US" sz="1800" dirty="0" smtClean="0"/>
              <a:t>(eriti, kui neid ei ole renoveeritud), olulisemad neist on  loetletud allpool:</a:t>
            </a:r>
          </a:p>
          <a:p>
            <a:pPr>
              <a:buFont typeface="Wingdings" panose="05000000000000000000" pitchFamily="2" charset="2"/>
              <a:buNone/>
            </a:pPr>
            <a:endParaRPr lang="et-EE" altLang="en-US" sz="1800" dirty="0" smtClean="0"/>
          </a:p>
          <a:p>
            <a:r>
              <a:rPr lang="et-EE" altLang="en-US" sz="1800" dirty="0" smtClean="0"/>
              <a:t>vähene automaatika kasutamine, enamikul juhtudest puudub küttevee temperatuuri reguleerimisvõimalus - selle tõttu korterid on tsentraalselt kas üle- või alaköetud;</a:t>
            </a:r>
          </a:p>
          <a:p>
            <a:r>
              <a:rPr lang="et-EE" altLang="en-US" sz="1800" dirty="0" smtClean="0"/>
              <a:t>paljudel juhtudel ei ole andmeid  kasutatud düüsi ja drosseli mõõtmete kohta;</a:t>
            </a:r>
          </a:p>
          <a:p>
            <a:r>
              <a:rPr lang="et-EE" altLang="en-US" sz="1800" dirty="0" smtClean="0"/>
              <a:t>vähene mõõteriistade arv, halvas olukorras manomeetrid, termomeetrid;</a:t>
            </a:r>
          </a:p>
          <a:p>
            <a:r>
              <a:rPr lang="et-EE" altLang="en-US" sz="1800" dirty="0" smtClean="0"/>
              <a:t>paljudel juhtudel puudub tarbitud soojushulga arvesti (soojusmõõtur);</a:t>
            </a:r>
          </a:p>
          <a:p>
            <a:r>
              <a:rPr lang="et-EE" altLang="en-US" sz="1800" dirty="0" smtClean="0"/>
              <a:t>filtrid (mudakogujad) väheefektiivsed;</a:t>
            </a:r>
          </a:p>
          <a:p>
            <a:r>
              <a:rPr lang="et-EE" altLang="en-US" sz="1800" dirty="0" smtClean="0"/>
              <a:t>sooja tarbevee ringlus (kasutatakse ka terminit </a:t>
            </a:r>
            <a:r>
              <a:rPr lang="et-EE" altLang="en-US" sz="1800" dirty="0" err="1" smtClean="0"/>
              <a:t>retsirkulatsioon</a:t>
            </a:r>
            <a:r>
              <a:rPr lang="et-EE" altLang="en-US" sz="1800" dirty="0" smtClean="0"/>
              <a:t>) tavaliselt korraldamata, tihti puudub või ei ole töökorras sooja tarbevee temperatuuriregulaator;</a:t>
            </a:r>
          </a:p>
          <a:p>
            <a:r>
              <a:rPr lang="et-EE" altLang="en-US" sz="1800" dirty="0" smtClean="0"/>
              <a:t>halb soojusisolatsioon, suured soojuskaod, märgatavad vee lekkekaod;</a:t>
            </a:r>
          </a:p>
          <a:p>
            <a:r>
              <a:rPr lang="et-EE" altLang="en-US" sz="1800" dirty="0" smtClean="0"/>
              <a:t>sulge-  ja reguleerimisarmatuur halvas seisukorras;</a:t>
            </a:r>
          </a:p>
          <a:p>
            <a:r>
              <a:rPr lang="et-EE" altLang="en-US" sz="1800" dirty="0" smtClean="0"/>
              <a:t>skeem lohakalt monteeritud, puudub ülevaade soojuskandjate liikumisest soojuskeskuses jne.</a:t>
            </a:r>
          </a:p>
          <a:p>
            <a:pPr>
              <a:buFont typeface="Wingdings" panose="05000000000000000000" pitchFamily="2" charset="2"/>
              <a:buNone/>
            </a:pPr>
            <a:endParaRPr lang="et-EE" altLang="en-US" sz="1800" dirty="0" smtClean="0"/>
          </a:p>
          <a:p>
            <a:pPr>
              <a:buFont typeface="Wingdings" panose="05000000000000000000" pitchFamily="2" charset="2"/>
              <a:buNone/>
            </a:pPr>
            <a:endParaRPr lang="et-EE" altLang="en-US" sz="1800" dirty="0" smtClean="0"/>
          </a:p>
          <a:p>
            <a:pPr>
              <a:buFont typeface="Wingdings" panose="05000000000000000000" pitchFamily="2" charset="2"/>
              <a:buNone/>
            </a:pPr>
            <a:endParaRPr lang="et-EE" altLang="en-US" sz="1800" dirty="0" smtClean="0"/>
          </a:p>
          <a:p>
            <a:pPr>
              <a:buFont typeface="Wingdings" panose="05000000000000000000" pitchFamily="2" charset="2"/>
              <a:buNone/>
            </a:pPr>
            <a:endParaRPr lang="et-EE" altLang="en-US" sz="1800" dirty="0" smtClean="0"/>
          </a:p>
          <a:p>
            <a:pPr>
              <a:buFont typeface="Wingdings" panose="05000000000000000000" pitchFamily="2" charset="2"/>
              <a:buNone/>
            </a:pPr>
            <a:endParaRPr lang="et-EE" altLang="en-US" sz="1800" dirty="0" smtClean="0"/>
          </a:p>
          <a:p>
            <a:pPr>
              <a:buFont typeface="Wingdings" panose="05000000000000000000" pitchFamily="2" charset="2"/>
              <a:buNone/>
            </a:pPr>
            <a:endParaRPr lang="et-EE" altLang="en-US" sz="1800" dirty="0" smtClean="0"/>
          </a:p>
          <a:p>
            <a:pPr>
              <a:buFont typeface="Wingdings" panose="05000000000000000000" pitchFamily="2" charset="2"/>
              <a:buNone/>
            </a:pPr>
            <a:endParaRPr lang="et-EE" altLang="en-US" sz="1800" dirty="0" smtClean="0"/>
          </a:p>
          <a:p>
            <a:pPr>
              <a:buFont typeface="Wingdings" panose="05000000000000000000" pitchFamily="2" charset="2"/>
              <a:buNone/>
            </a:pPr>
            <a:r>
              <a:rPr lang="et-EE" altLang="en-US" sz="1800" dirty="0" smtClean="0"/>
              <a:t>	</a:t>
            </a:r>
          </a:p>
        </p:txBody>
      </p:sp>
    </p:spTree>
    <p:extLst>
      <p:ext uri="{BB962C8B-B14F-4D97-AF65-F5344CB8AC3E}">
        <p14:creationId xmlns:p14="http://schemas.microsoft.com/office/powerpoint/2010/main" val="1393856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395288" y="692150"/>
            <a:ext cx="8569200" cy="4393034"/>
          </a:xfrm>
          <a:solidFill>
            <a:schemeClr val="bg1"/>
          </a:solidFill>
        </p:spPr>
        <p:txBody>
          <a:bodyPr/>
          <a:lstStyle/>
          <a:p>
            <a:pPr>
              <a:buFont typeface="Wingdings" panose="05000000000000000000" pitchFamily="2" charset="2"/>
              <a:buNone/>
            </a:pPr>
            <a:r>
              <a:rPr lang="et-EE" altLang="en-US" sz="2000" dirty="0" smtClean="0"/>
              <a:t>	</a:t>
            </a:r>
          </a:p>
          <a:p>
            <a:r>
              <a:rPr lang="et-EE" altLang="en-US" sz="2000" dirty="0" smtClean="0"/>
              <a:t>Nagu öeldud, on vanade soojuskeskuste korral tegemist puudulikult automatiseeritud tehnikaga, ka puudub sellises soojuskeskuses korral tavaliselt </a:t>
            </a:r>
            <a:r>
              <a:rPr lang="et-EE" altLang="en-US" sz="2000" dirty="0" err="1" smtClean="0"/>
              <a:t>soojusvaheti</a:t>
            </a:r>
            <a:r>
              <a:rPr lang="et-EE" altLang="en-US" sz="2000" dirty="0" smtClean="0"/>
              <a:t> küttevee kuumutamiseks. </a:t>
            </a:r>
          </a:p>
          <a:p>
            <a:endParaRPr lang="et-EE" altLang="en-US" sz="2000" dirty="0" smtClean="0"/>
          </a:p>
          <a:p>
            <a:r>
              <a:rPr lang="et-EE" altLang="en-US" sz="2000" dirty="0" smtClean="0"/>
              <a:t>Kütte </a:t>
            </a:r>
            <a:r>
              <a:rPr lang="et-EE" altLang="en-US" sz="2000" dirty="0" err="1" smtClean="0"/>
              <a:t>soojusvaheti</a:t>
            </a:r>
            <a:r>
              <a:rPr lang="et-EE" altLang="en-US" sz="2000" dirty="0" smtClean="0"/>
              <a:t> asemel on sellises soojuskeskuses kõige sagedamini kasutusel nn. </a:t>
            </a:r>
            <a:r>
              <a:rPr lang="et-EE" altLang="en-US" sz="2000" dirty="0" err="1" smtClean="0"/>
              <a:t>ežektor</a:t>
            </a:r>
            <a:r>
              <a:rPr lang="et-EE" altLang="en-US" sz="2000" dirty="0" smtClean="0"/>
              <a:t> -tüüpi segisti, seda nimetatakse elevaatoriks.</a:t>
            </a:r>
          </a:p>
          <a:p>
            <a:pPr>
              <a:buFont typeface="Wingdings" panose="05000000000000000000" pitchFamily="2" charset="2"/>
              <a:buNone/>
            </a:pPr>
            <a:endParaRPr lang="et-EE" altLang="en-US" sz="2000" dirty="0" smtClean="0"/>
          </a:p>
          <a:p>
            <a:r>
              <a:rPr lang="et-EE" altLang="en-US" sz="2000" dirty="0" smtClean="0"/>
              <a:t> Elevaatorit kasutatakse kaugküttevõrgust tuleva vee temperatuuri alandamiseks enne radiaatoritesse suunamist.   </a:t>
            </a:r>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Tree>
    <p:extLst>
      <p:ext uri="{BB962C8B-B14F-4D97-AF65-F5344CB8AC3E}">
        <p14:creationId xmlns:p14="http://schemas.microsoft.com/office/powerpoint/2010/main" val="15248668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lstStyle/>
          <a:p>
            <a:endParaRPr lang="en-US"/>
          </a:p>
        </p:txBody>
      </p:sp>
      <p:sp>
        <p:nvSpPr>
          <p:cNvPr id="7" name="Sisu kohatäide 2"/>
          <p:cNvSpPr txBox="1">
            <a:spLocks/>
          </p:cNvSpPr>
          <p:nvPr/>
        </p:nvSpPr>
        <p:spPr bwMode="auto">
          <a:xfrm>
            <a:off x="395288" y="908298"/>
            <a:ext cx="8748712" cy="5833070"/>
          </a:xfrm>
          <a:prstGeom prst="rect">
            <a:avLst/>
          </a:prstGeom>
          <a:solidFill>
            <a:schemeClr val="bg1"/>
          </a:solidFill>
          <a:ln>
            <a:noFill/>
          </a:ln>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None/>
            </a:pPr>
            <a:r>
              <a:rPr lang="et-EE" altLang="en-US" sz="2000" dirty="0" smtClean="0"/>
              <a:t>	</a:t>
            </a:r>
          </a:p>
          <a:p>
            <a:r>
              <a:rPr lang="et-EE" altLang="en-US" sz="2000" b="1" dirty="0" smtClean="0"/>
              <a:t>Elevaator</a:t>
            </a:r>
            <a:r>
              <a:rPr lang="et-EE" altLang="en-US" sz="2000" dirty="0" smtClean="0"/>
              <a:t> kujutab endast nn</a:t>
            </a:r>
            <a:r>
              <a:rPr lang="et-EE" altLang="en-US" sz="2000" b="1" dirty="0" smtClean="0"/>
              <a:t>. jugapumpa</a:t>
            </a:r>
            <a:r>
              <a:rPr lang="et-EE" altLang="en-US" sz="2000" dirty="0" smtClean="0"/>
              <a:t>, milles töötavaks keskkonnaks on kaugküttevõrgu </a:t>
            </a:r>
            <a:r>
              <a:rPr lang="et-EE" altLang="en-US" sz="2000" dirty="0" err="1" smtClean="0"/>
              <a:t>pealevoolu</a:t>
            </a:r>
            <a:r>
              <a:rPr lang="et-EE" altLang="en-US" sz="2000" dirty="0" smtClean="0"/>
              <a:t> torustikust tulev vesi, selle vee vool düüsis kiireneb. </a:t>
            </a:r>
          </a:p>
          <a:p>
            <a:r>
              <a:rPr lang="et-EE" altLang="en-US" sz="2000" b="1" dirty="0" smtClean="0"/>
              <a:t>Kiirenemisega</a:t>
            </a:r>
            <a:r>
              <a:rPr lang="et-EE" altLang="en-US" sz="2000" dirty="0" smtClean="0"/>
              <a:t> düüsis </a:t>
            </a:r>
            <a:r>
              <a:rPr lang="et-EE" altLang="en-US" sz="2000" b="1" dirty="0" smtClean="0"/>
              <a:t>kaasneb vee staatiline rõhu vähenemine </a:t>
            </a:r>
            <a:r>
              <a:rPr lang="et-EE" altLang="en-US" sz="2000" dirty="0" smtClean="0"/>
              <a:t>ja nii saavutatakse </a:t>
            </a:r>
            <a:r>
              <a:rPr lang="et-EE" altLang="en-US" sz="2000" b="1" dirty="0" smtClean="0"/>
              <a:t>elevaatori segunemiskambris rõhk, mis on </a:t>
            </a:r>
            <a:r>
              <a:rPr lang="et-EE" altLang="en-US" sz="2000" b="1" dirty="0" smtClean="0">
                <a:solidFill>
                  <a:srgbClr val="AC0000"/>
                </a:solidFill>
              </a:rPr>
              <a:t>mõnevõrra väiksem  radiaatoritest tagastuva vee rõhust.</a:t>
            </a:r>
          </a:p>
          <a:p>
            <a:r>
              <a:rPr lang="et-EE" altLang="en-US" sz="2000" dirty="0" smtClean="0"/>
              <a:t>Rõhkude vahe tõttu imetakse segunemiskambrisse vett radiaatorite tagasivoolu torustikust, selle vee temperatuur on madalam kaugkütte võrgust tuleva vee temperatuurist. </a:t>
            </a:r>
          </a:p>
          <a:p>
            <a:r>
              <a:rPr lang="et-EE" altLang="en-US" sz="2000" dirty="0" smtClean="0"/>
              <a:t>Kahe veevoo segunemisel kujuneb uus temperatuur vastavalt segunemispunkti jaoks koostatud soojusbilansi võrrandile. Peale kahe veevoo segunemist satub vesi elevaatori silindrilisse ossa, seejärel aga kooniliselt laienevasse ossa, milles vee kiirus langeb, rõhk aga tõuseb. Rõhk ei taastu täielikult, st. veevoo rõhk peale elevaatorit jääb alati veidi madalamaks kaugküttevõrgu </a:t>
            </a:r>
            <a:r>
              <a:rPr lang="et-EE" altLang="en-US" sz="2000" dirty="0" err="1" smtClean="0"/>
              <a:t>pealevoolu</a:t>
            </a:r>
            <a:r>
              <a:rPr lang="et-EE" altLang="en-US" sz="2000" dirty="0" smtClean="0"/>
              <a:t> torustikust tuleva vee rõhust. </a:t>
            </a:r>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
        <p:nvSpPr>
          <p:cNvPr id="5" name="TextBox 4"/>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3514227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graphicFrame>
        <p:nvGraphicFramePr>
          <p:cNvPr id="7" name="Object 2"/>
          <p:cNvGraphicFramePr>
            <a:graphicFrameLocks noChangeAspect="1"/>
          </p:cNvGraphicFramePr>
          <p:nvPr>
            <p:extLst>
              <p:ext uri="{D42A27DB-BD31-4B8C-83A1-F6EECF244321}">
                <p14:modId xmlns:p14="http://schemas.microsoft.com/office/powerpoint/2010/main" val="2808583961"/>
              </p:ext>
            </p:extLst>
          </p:nvPr>
        </p:nvGraphicFramePr>
        <p:xfrm>
          <a:off x="238610" y="623848"/>
          <a:ext cx="8912442" cy="3813264"/>
        </p:xfrm>
        <a:graphic>
          <a:graphicData uri="http://schemas.openxmlformats.org/presentationml/2006/ole">
            <mc:AlternateContent xmlns:mc="http://schemas.openxmlformats.org/markup-compatibility/2006">
              <mc:Choice xmlns:v="urn:schemas-microsoft-com:vml" Requires="v">
                <p:oleObj spid="_x0000_s3088" name="Bitmap Image" r:id="rId3" imgW="5877745" imgH="2429214" progId="Paint.Picture">
                  <p:embed/>
                </p:oleObj>
              </mc:Choice>
              <mc:Fallback>
                <p:oleObj name="Bitmap Image" r:id="rId3" imgW="5877745" imgH="2429214"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610" y="623848"/>
                        <a:ext cx="8912442" cy="3813264"/>
                      </a:xfrm>
                      <a:prstGeom prst="rect">
                        <a:avLst/>
                      </a:prstGeom>
                      <a:noFill/>
                      <a:ln>
                        <a:noFill/>
                      </a:ln>
                    </p:spPr>
                  </p:pic>
                </p:oleObj>
              </mc:Fallback>
            </mc:AlternateContent>
          </a:graphicData>
        </a:graphic>
      </p:graphicFrame>
      <p:pic>
        <p:nvPicPr>
          <p:cNvPr id="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1" y="4457033"/>
            <a:ext cx="8892480" cy="928956"/>
          </a:xfrm>
          <a:prstGeom prst="rect">
            <a:avLst/>
          </a:prstGeom>
          <a:solidFill>
            <a:schemeClr val="bg1"/>
          </a:solidFill>
          <a:ln>
            <a:noFill/>
          </a:ln>
        </p:spPr>
      </p:pic>
      <p:sp>
        <p:nvSpPr>
          <p:cNvPr id="5" name="TextBox 4"/>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3864256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396552" y="327729"/>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Hoone soojuskeskus</a:t>
            </a:r>
            <a:endParaRPr lang="en-GB" altLang="en-US" sz="2700" b="1" dirty="0" smtClean="0">
              <a:latin typeface="Arial" panose="020B0604020202020204" pitchFamily="34" charset="0"/>
              <a:cs typeface="Arial" panose="020B0604020202020204" pitchFamily="34" charset="0"/>
            </a:endParaRPr>
          </a:p>
        </p:txBody>
      </p:sp>
      <p:sp>
        <p:nvSpPr>
          <p:cNvPr id="8" name="Sisu kohatäide 2"/>
          <p:cNvSpPr>
            <a:spLocks noGrp="1"/>
          </p:cNvSpPr>
          <p:nvPr>
            <p:ph idx="1"/>
          </p:nvPr>
        </p:nvSpPr>
        <p:spPr>
          <a:xfrm>
            <a:off x="179512" y="905739"/>
            <a:ext cx="8784976" cy="5941894"/>
          </a:xfrm>
          <a:solidFill>
            <a:schemeClr val="bg1"/>
          </a:solidFill>
        </p:spPr>
        <p:txBody>
          <a:bodyPr/>
          <a:lstStyle/>
          <a:p>
            <a:r>
              <a:rPr lang="et-EE" altLang="en-US" sz="2000" dirty="0" smtClean="0"/>
              <a:t>Hoone soojuskeskus (soojussõlm) on tehniliste vahendite kompleks ühendamaks kaugkütte võrku hoonesisese soojuskandja transpordi- ja jaotussüsteemiga. </a:t>
            </a:r>
          </a:p>
          <a:p>
            <a:endParaRPr lang="et-EE" altLang="en-US" sz="2000" dirty="0" smtClean="0"/>
          </a:p>
          <a:p>
            <a:r>
              <a:rPr lang="et-EE" altLang="en-US" sz="2000" dirty="0" smtClean="0"/>
              <a:t>Tehakse vahet nn. sõltuva ja sõltumatu ühenduse vahel. </a:t>
            </a:r>
          </a:p>
          <a:p>
            <a:pPr>
              <a:buFont typeface="Wingdings" panose="05000000000000000000" pitchFamily="2" charset="2"/>
              <a:buNone/>
            </a:pPr>
            <a:endParaRPr lang="et-EE" altLang="en-US" sz="2000" dirty="0" smtClean="0"/>
          </a:p>
          <a:p>
            <a:r>
              <a:rPr lang="et-EE" altLang="en-US" sz="2000" dirty="0" smtClean="0"/>
              <a:t>Sõltuva ühenduse korral kaugküttevõrgu vesi ringleb ka hoonesisestes küttesüsteemides, läbides radiaatoreid.</a:t>
            </a:r>
          </a:p>
          <a:p>
            <a:pPr>
              <a:buFont typeface="Wingdings" panose="05000000000000000000" pitchFamily="2" charset="2"/>
              <a:buNone/>
            </a:pPr>
            <a:r>
              <a:rPr lang="et-EE" altLang="en-US" sz="2000" dirty="0" smtClean="0"/>
              <a:t> </a:t>
            </a:r>
          </a:p>
          <a:p>
            <a:r>
              <a:rPr lang="et-EE" altLang="en-US" sz="2000" dirty="0" smtClean="0"/>
              <a:t>Sõltumatu ühenduse korral kaugküttevõrgu vett kasutatakse soojuskandjana küttevee </a:t>
            </a:r>
            <a:r>
              <a:rPr lang="et-EE" altLang="en-US" sz="2000" dirty="0" err="1" smtClean="0"/>
              <a:t>soojusvahetis</a:t>
            </a:r>
            <a:r>
              <a:rPr lang="et-EE" altLang="en-US" sz="2000" dirty="0" smtClean="0"/>
              <a:t>, kuumutatavaks soojuskandjaks on sealjuures vesi, mis ringleb hoone küttesüsteemis. Sõltumatu ühenduse korral kaugkütte võrgu vesi radiaatoritesse ei </a:t>
            </a:r>
            <a:r>
              <a:rPr lang="et-EE" altLang="en-US" sz="2000" dirty="0" err="1" smtClean="0"/>
              <a:t>satu</a:t>
            </a:r>
            <a:r>
              <a:rPr lang="et-EE" altLang="en-US" sz="2000" dirty="0" smtClean="0"/>
              <a:t>. Ka sõltumatu ühenduse korral võidakse kasutada kaugküttevõrgu vett hoone küttesüsteemi täitmiseks veega või lisaveena, kui hoone küttesüsteemis on veelekkeid. </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
        <p:nvSpPr>
          <p:cNvPr id="4" name="Title 1"/>
          <p:cNvSpPr txBox="1">
            <a:spLocks/>
          </p:cNvSpPr>
          <p:nvPr/>
        </p:nvSpPr>
        <p:spPr bwMode="auto">
          <a:xfrm>
            <a:off x="-396553" y="-99392"/>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Ü</a:t>
            </a:r>
            <a:r>
              <a:rPr lang="et-EE" altLang="en-US" sz="2700" b="1" dirty="0" smtClean="0">
                <a:latin typeface="Arial" panose="020B0604020202020204" pitchFamily="34" charset="0"/>
                <a:cs typeface="Arial" panose="020B0604020202020204" pitchFamily="34" charset="0"/>
              </a:rPr>
              <a:t>hendamine </a:t>
            </a:r>
            <a:r>
              <a:rPr lang="et-EE" altLang="en-US" sz="2700" b="1" dirty="0">
                <a:latin typeface="Arial" panose="020B0604020202020204" pitchFamily="34" charset="0"/>
                <a:cs typeface="Arial" panose="020B0604020202020204" pitchFamily="34" charset="0"/>
              </a:rPr>
              <a:t>kaugkütte süsteemiga</a:t>
            </a:r>
            <a:endParaRPr lang="en-GB" altLang="en-US" sz="27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8147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lstStyle/>
          <a:p>
            <a:endParaRPr lang="en-US"/>
          </a:p>
        </p:txBody>
      </p:sp>
      <p:sp>
        <p:nvSpPr>
          <p:cNvPr id="5" name="Sisu kohatäide 2"/>
          <p:cNvSpPr txBox="1">
            <a:spLocks/>
          </p:cNvSpPr>
          <p:nvPr/>
        </p:nvSpPr>
        <p:spPr bwMode="auto">
          <a:xfrm>
            <a:off x="395287" y="908174"/>
            <a:ext cx="8676703" cy="5689178"/>
          </a:xfrm>
          <a:prstGeom prst="rect">
            <a:avLst/>
          </a:prstGeom>
          <a:solidFill>
            <a:schemeClr val="bg1"/>
          </a:solidFill>
          <a:ln>
            <a:noFill/>
          </a:ln>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None/>
            </a:pPr>
            <a:r>
              <a:rPr lang="et-EE" altLang="en-US" sz="2000" dirty="0" smtClean="0"/>
              <a:t>	</a:t>
            </a:r>
          </a:p>
          <a:p>
            <a:r>
              <a:rPr lang="et-EE" altLang="en-US" sz="2000" dirty="0" smtClean="0"/>
              <a:t>Kaugküttevõrgust tuleva vee temperatuur on talvise küttemaksimumi ajal näiteks 130 </a:t>
            </a:r>
            <a:r>
              <a:rPr lang="et-EE" altLang="en-US" sz="2000" baseline="30000" dirty="0" err="1" smtClean="0"/>
              <a:t>o</a:t>
            </a:r>
            <a:r>
              <a:rPr lang="et-EE" altLang="en-US" sz="2000" dirty="0" err="1" smtClean="0"/>
              <a:t>C</a:t>
            </a:r>
            <a:r>
              <a:rPr lang="et-EE" altLang="en-US" sz="2000" dirty="0" smtClean="0"/>
              <a:t> (või 120 </a:t>
            </a:r>
            <a:r>
              <a:rPr lang="et-EE" altLang="en-US" sz="2000" baseline="30000" dirty="0" err="1" smtClean="0"/>
              <a:t>o</a:t>
            </a:r>
            <a:r>
              <a:rPr lang="et-EE" altLang="en-US" sz="2000" dirty="0" err="1" smtClean="0"/>
              <a:t>C</a:t>
            </a:r>
            <a:r>
              <a:rPr lang="et-EE" altLang="en-US" sz="2000" dirty="0" smtClean="0"/>
              <a:t>), tagasivoolu arvutuslik temperatuur samal režiimil on tavaliselt 70 </a:t>
            </a:r>
            <a:r>
              <a:rPr lang="et-EE" altLang="en-US" sz="2000" baseline="30000" dirty="0" err="1" smtClean="0"/>
              <a:t>o</a:t>
            </a:r>
            <a:r>
              <a:rPr lang="et-EE" altLang="en-US" sz="2000" dirty="0" err="1" smtClean="0"/>
              <a:t>C</a:t>
            </a:r>
            <a:r>
              <a:rPr lang="et-EE" altLang="en-US" sz="2000" dirty="0" smtClean="0"/>
              <a:t>, radiaatoritesse suunatava vee temperatuuri maksimumiks võeti nõukogude ajal 95 </a:t>
            </a:r>
            <a:r>
              <a:rPr lang="et-EE" altLang="en-US" sz="2000" baseline="30000" dirty="0" err="1" smtClean="0"/>
              <a:t>o</a:t>
            </a:r>
            <a:r>
              <a:rPr lang="et-EE" altLang="en-US" sz="2000" dirty="0" err="1" smtClean="0"/>
              <a:t>C</a:t>
            </a:r>
            <a:r>
              <a:rPr lang="et-EE" altLang="en-US" sz="2000" dirty="0" smtClean="0"/>
              <a:t>.  </a:t>
            </a:r>
          </a:p>
          <a:p>
            <a:endParaRPr lang="et-EE" altLang="en-US" sz="2000" dirty="0" smtClean="0"/>
          </a:p>
          <a:p>
            <a:r>
              <a:rPr lang="et-EE" altLang="en-US" sz="2000" dirty="0" smtClean="0"/>
              <a:t>Seega, elevaator peab tagama kaugküttevõrgust tuleva vee temperatuuri alandamise kahe veevoo segamise teel. </a:t>
            </a:r>
          </a:p>
          <a:p>
            <a:endParaRPr lang="et-EE" altLang="en-US" sz="2000" dirty="0" smtClean="0"/>
          </a:p>
          <a:p>
            <a:r>
              <a:rPr lang="et-EE" altLang="en-US" sz="2000" dirty="0" smtClean="0"/>
              <a:t>Kaugküttevõrgust tulev kuum vesi segatakse elevaatoris radiaatoritest tagastuva jahtunud veega, mille arvutuslik temperatuur talvise kütte maksimumi ajal on näit. 70 </a:t>
            </a:r>
            <a:r>
              <a:rPr lang="et-EE" altLang="en-US" sz="2000" baseline="30000" dirty="0" err="1" smtClean="0"/>
              <a:t>o</a:t>
            </a:r>
            <a:r>
              <a:rPr lang="et-EE" altLang="en-US" sz="2000" dirty="0" err="1" smtClean="0"/>
              <a:t>C</a:t>
            </a:r>
            <a:r>
              <a:rPr lang="et-EE" altLang="en-US" sz="2000" dirty="0" smtClean="0"/>
              <a:t>.</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
        <p:nvSpPr>
          <p:cNvPr id="7" name="TextBox 6"/>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34425868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lstStyle/>
          <a:p>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1" y="1230739"/>
            <a:ext cx="8960721" cy="4214485"/>
          </a:xfrm>
          <a:prstGeom prst="rect">
            <a:avLst/>
          </a:prstGeom>
          <a:solidFill>
            <a:schemeClr val="bg1"/>
          </a:solidFill>
          <a:ln>
            <a:noFill/>
          </a:ln>
        </p:spPr>
      </p:pic>
      <p:sp>
        <p:nvSpPr>
          <p:cNvPr id="5" name="TextBox 4"/>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33400500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5" name="Sisu kohatäide 5"/>
          <p:cNvSpPr>
            <a:spLocks noGrp="1"/>
          </p:cNvSpPr>
          <p:nvPr>
            <p:ph idx="1"/>
          </p:nvPr>
        </p:nvSpPr>
        <p:spPr>
          <a:xfrm>
            <a:off x="251520" y="1557338"/>
            <a:ext cx="8892479" cy="3810000"/>
          </a:xfrm>
          <a:solidFill>
            <a:schemeClr val="bg1"/>
          </a:solidFill>
        </p:spPr>
        <p:txBody>
          <a:bodyPr/>
          <a:lstStyle/>
          <a:p>
            <a:r>
              <a:rPr lang="et-EE" altLang="en-US" sz="2000" dirty="0" smtClean="0"/>
              <a:t>Kui talvisele välisõhu arvutuslikule temperatuurile vastab temperatuur τ</a:t>
            </a:r>
            <a:r>
              <a:rPr lang="et-EE" altLang="en-US" sz="2000" baseline="-25000" dirty="0" smtClean="0"/>
              <a:t>1 </a:t>
            </a:r>
            <a:r>
              <a:rPr lang="et-EE" altLang="en-US" sz="2000" dirty="0" smtClean="0"/>
              <a:t>= 130 </a:t>
            </a:r>
            <a:r>
              <a:rPr lang="et-EE" altLang="en-US" sz="2000" baseline="30000" dirty="0" err="1" smtClean="0"/>
              <a:t>o</a:t>
            </a:r>
            <a:r>
              <a:rPr lang="et-EE" altLang="en-US" sz="2000" dirty="0" err="1" smtClean="0"/>
              <a:t>C</a:t>
            </a:r>
            <a:r>
              <a:rPr lang="et-EE" altLang="en-US" sz="2000" dirty="0" smtClean="0"/>
              <a:t>, τ</a:t>
            </a:r>
            <a:r>
              <a:rPr lang="et-EE" altLang="en-US" sz="2000" baseline="-25000" dirty="0" smtClean="0"/>
              <a:t>2 </a:t>
            </a:r>
            <a:r>
              <a:rPr lang="et-EE" altLang="en-US" sz="2000" dirty="0" smtClean="0"/>
              <a:t>= 70 </a:t>
            </a:r>
            <a:r>
              <a:rPr lang="et-EE" altLang="en-US" sz="2000" baseline="30000" dirty="0" err="1" smtClean="0"/>
              <a:t>o</a:t>
            </a:r>
            <a:r>
              <a:rPr lang="et-EE" altLang="en-US" sz="2000" dirty="0" err="1" smtClean="0"/>
              <a:t>C</a:t>
            </a:r>
            <a:r>
              <a:rPr lang="et-EE" altLang="en-US" sz="2000" dirty="0" smtClean="0"/>
              <a:t> ja radiaatoritesse suunatava vee temperatuur τ</a:t>
            </a:r>
            <a:r>
              <a:rPr lang="et-EE" altLang="en-US" sz="2000" baseline="-25000" dirty="0" smtClean="0"/>
              <a:t>3 </a:t>
            </a:r>
            <a:r>
              <a:rPr lang="et-EE" altLang="en-US" sz="2000" dirty="0" smtClean="0"/>
              <a:t>=</a:t>
            </a:r>
            <a:r>
              <a:rPr lang="et-EE" altLang="en-US" sz="2000" baseline="-25000" dirty="0" smtClean="0"/>
              <a:t> </a:t>
            </a:r>
            <a:r>
              <a:rPr lang="et-EE" altLang="en-US" sz="2000" dirty="0" smtClean="0"/>
              <a:t>95 </a:t>
            </a:r>
            <a:r>
              <a:rPr lang="et-EE" altLang="en-US" sz="2000" baseline="30000" dirty="0" err="1" smtClean="0"/>
              <a:t>o</a:t>
            </a:r>
            <a:r>
              <a:rPr lang="et-EE" altLang="en-US" sz="2000" dirty="0" err="1" smtClean="0"/>
              <a:t>C</a:t>
            </a:r>
            <a:r>
              <a:rPr lang="et-EE" altLang="en-US" sz="2000" dirty="0" smtClean="0"/>
              <a:t>, saame segamisteguri  väärtuseks:</a:t>
            </a:r>
          </a:p>
          <a:p>
            <a:endParaRPr lang="et-EE" altLang="en-US" sz="2000" dirty="0" smtClean="0"/>
          </a:p>
          <a:p>
            <a:pPr>
              <a:buFont typeface="Wingdings" panose="05000000000000000000" pitchFamily="2" charset="2"/>
              <a:buNone/>
            </a:pPr>
            <a:r>
              <a:rPr lang="et-EE" altLang="en-US" sz="2000" dirty="0" smtClean="0"/>
              <a:t>			 u =  (130-95)/(95-70) = 1,4 </a:t>
            </a:r>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st. et kaks veevoogu segunevad elevaatoris vahekorras 1,4 : 1.</a:t>
            </a:r>
          </a:p>
          <a:p>
            <a:pPr>
              <a:buFont typeface="Wingdings" panose="05000000000000000000" pitchFamily="2" charset="2"/>
              <a:buNone/>
            </a:pPr>
            <a:endParaRPr lang="et-EE" altLang="en-US" sz="2000" dirty="0" smtClean="0"/>
          </a:p>
          <a:p>
            <a:endParaRPr lang="et-EE" altLang="en-US" sz="2000" dirty="0" smtClean="0"/>
          </a:p>
        </p:txBody>
      </p:sp>
      <p:sp>
        <p:nvSpPr>
          <p:cNvPr id="4" name="TextBox 3"/>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13189102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7" name="Sisu kohatäide 5"/>
          <p:cNvSpPr>
            <a:spLocks noGrp="1"/>
          </p:cNvSpPr>
          <p:nvPr>
            <p:ph idx="1"/>
          </p:nvPr>
        </p:nvSpPr>
        <p:spPr>
          <a:xfrm>
            <a:off x="468313" y="1052736"/>
            <a:ext cx="8603678" cy="5760640"/>
          </a:xfrm>
          <a:solidFill>
            <a:schemeClr val="bg1"/>
          </a:solidFill>
        </p:spPr>
        <p:txBody>
          <a:bodyPr/>
          <a:lstStyle/>
          <a:p>
            <a:r>
              <a:rPr lang="et-EE" altLang="en-US" sz="2000" dirty="0" smtClean="0"/>
              <a:t>Nõukogude ajal projekteeritud kaugküttesüsteemide korral võeti tavaliselt maksimaalseks vee temperatuuriks radiaatoritesse suunamisel 95 </a:t>
            </a:r>
            <a:r>
              <a:rPr lang="et-EE" altLang="en-US" sz="2000" baseline="30000" dirty="0" err="1" smtClean="0"/>
              <a:t>o</a:t>
            </a:r>
            <a:r>
              <a:rPr lang="et-EE" altLang="en-US" sz="2000" dirty="0" err="1" smtClean="0"/>
              <a:t>C</a:t>
            </a:r>
            <a:r>
              <a:rPr lang="et-EE" altLang="en-US" sz="2000" dirty="0" smtClean="0"/>
              <a:t> ja radiaatoritest tagastuva vee temperatuuriks 70 </a:t>
            </a:r>
            <a:r>
              <a:rPr lang="et-EE" altLang="en-US" sz="2000" baseline="30000" dirty="0" err="1" smtClean="0"/>
              <a:t>o</a:t>
            </a:r>
            <a:r>
              <a:rPr lang="et-EE" altLang="en-US" sz="2000" dirty="0" err="1" smtClean="0"/>
              <a:t>C</a:t>
            </a:r>
            <a:r>
              <a:rPr lang="et-EE" altLang="en-US" sz="2000" dirty="0" smtClean="0"/>
              <a:t> välisõhu arvutusliku temperatuuri korral.</a:t>
            </a:r>
          </a:p>
          <a:p>
            <a:endParaRPr lang="et-EE" altLang="en-US" sz="2000" dirty="0" smtClean="0"/>
          </a:p>
          <a:p>
            <a:r>
              <a:rPr lang="et-EE" altLang="en-US" sz="2000" dirty="0" smtClean="0"/>
              <a:t> Eesti projekteerimisnorm EPN 18 HOONETE KÜTTE PROJEKTEERIMINE  soovitab võtta uute küttesüsteemide projekteerimisel maksimaalseks vee temperatuuriks radiaatoritesse suunamisel 70 </a:t>
            </a:r>
            <a:r>
              <a:rPr lang="et-EE" altLang="en-US" sz="2000" baseline="30000" dirty="0" err="1" smtClean="0"/>
              <a:t>o</a:t>
            </a:r>
            <a:r>
              <a:rPr lang="et-EE" altLang="en-US" sz="2000" dirty="0" err="1" smtClean="0"/>
              <a:t>C</a:t>
            </a:r>
            <a:r>
              <a:rPr lang="et-EE" altLang="en-US" sz="2000" dirty="0" smtClean="0"/>
              <a:t> ja radiaatoritest tagastuva vee temperatuuriks samal režiimil  50 </a:t>
            </a:r>
            <a:r>
              <a:rPr lang="et-EE" altLang="en-US" sz="2000" baseline="30000" dirty="0" err="1" smtClean="0"/>
              <a:t>o</a:t>
            </a:r>
            <a:r>
              <a:rPr lang="et-EE" altLang="en-US" sz="2000" dirty="0" err="1" smtClean="0"/>
              <a:t>C</a:t>
            </a:r>
            <a:r>
              <a:rPr lang="et-EE" altLang="en-US" sz="2000" dirty="0" smtClean="0"/>
              <a:t> – sealjuures uued küttesüsteemid on kaugkütte võrguga peaaegu alati ühendatud sõltumatu ühendusskeemi kohaselt. </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endParaRPr lang="et-EE" altLang="en-US" sz="2000" dirty="0" smtClean="0"/>
          </a:p>
        </p:txBody>
      </p:sp>
      <p:sp>
        <p:nvSpPr>
          <p:cNvPr id="4" name="TextBox 3"/>
          <p:cNvSpPr txBox="1"/>
          <p:nvPr/>
        </p:nvSpPr>
        <p:spPr>
          <a:xfrm>
            <a:off x="3995936" y="116632"/>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14982141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lstStyle/>
          <a:p>
            <a:endParaRPr lang="en-US"/>
          </a:p>
        </p:txBody>
      </p:sp>
      <p:sp>
        <p:nvSpPr>
          <p:cNvPr id="5" name="Sisu kohatäide 5"/>
          <p:cNvSpPr txBox="1">
            <a:spLocks/>
          </p:cNvSpPr>
          <p:nvPr/>
        </p:nvSpPr>
        <p:spPr bwMode="auto">
          <a:xfrm>
            <a:off x="468313" y="1557338"/>
            <a:ext cx="8603678" cy="4823990"/>
          </a:xfrm>
          <a:prstGeom prst="rect">
            <a:avLst/>
          </a:prstGeom>
          <a:solidFill>
            <a:schemeClr val="bg1"/>
          </a:solidFill>
          <a:ln>
            <a:noFill/>
          </a:ln>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t-EE" altLang="en-US" sz="2200" smtClean="0"/>
              <a:t>Elevaatoreid toodeti mitmes erinevas tüüpmõõdus.</a:t>
            </a:r>
          </a:p>
          <a:p>
            <a:endParaRPr lang="et-EE" altLang="en-US" sz="2200" smtClean="0"/>
          </a:p>
          <a:p>
            <a:r>
              <a:rPr lang="et-EE" altLang="en-US" sz="2200" smtClean="0"/>
              <a:t>Elevaatori valikul tuli määrata rida  geomeetrilisi mõõtmeid: </a:t>
            </a:r>
          </a:p>
          <a:p>
            <a:endParaRPr lang="et-EE" altLang="en-US" sz="2200" smtClean="0"/>
          </a:p>
          <a:p>
            <a:pPr>
              <a:buFont typeface="Wingdings" panose="05000000000000000000" pitchFamily="2" charset="2"/>
              <a:buNone/>
            </a:pPr>
            <a:r>
              <a:rPr lang="et-EE" altLang="en-US" sz="2200" smtClean="0"/>
              <a:t>            - düüsi läbimõõt,</a:t>
            </a:r>
          </a:p>
          <a:p>
            <a:pPr>
              <a:buFont typeface="Wingdings" panose="05000000000000000000" pitchFamily="2" charset="2"/>
              <a:buNone/>
            </a:pPr>
            <a:r>
              <a:rPr lang="et-EE" altLang="en-US" sz="2200" smtClean="0"/>
              <a:t>            - segunemis­kambri läbimõõt, </a:t>
            </a:r>
          </a:p>
          <a:p>
            <a:pPr>
              <a:buFont typeface="Wingdings" panose="05000000000000000000" pitchFamily="2" charset="2"/>
              <a:buNone/>
            </a:pPr>
            <a:r>
              <a:rPr lang="et-EE" altLang="en-US" sz="2200" smtClean="0"/>
              <a:t>            - silindrilise osa pikkus jne. </a:t>
            </a:r>
          </a:p>
          <a:p>
            <a:endParaRPr lang="et-EE" altLang="en-US" sz="2200" smtClean="0"/>
          </a:p>
          <a:p>
            <a:r>
              <a:rPr lang="et-EE" altLang="en-US" sz="2200" smtClean="0"/>
              <a:t>Nende geomeetriliste mõõtude määramiseks kasutati pool-empiirilisi seoseid, ka nomogramme.</a:t>
            </a:r>
          </a:p>
          <a:p>
            <a:pPr>
              <a:buFont typeface="Wingdings" panose="05000000000000000000" pitchFamily="2" charset="2"/>
              <a:buNone/>
            </a:pPr>
            <a:endParaRPr lang="et-EE" altLang="en-US" sz="2200" smtClean="0"/>
          </a:p>
          <a:p>
            <a:pPr>
              <a:buFont typeface="Wingdings" panose="05000000000000000000" pitchFamily="2" charset="2"/>
              <a:buNone/>
            </a:pPr>
            <a:endParaRPr lang="et-EE" altLang="en-US" sz="2200" smtClean="0"/>
          </a:p>
          <a:p>
            <a:pPr>
              <a:buFont typeface="Wingdings" panose="05000000000000000000" pitchFamily="2" charset="2"/>
              <a:buNone/>
            </a:pPr>
            <a:endParaRPr lang="et-EE" altLang="en-US" sz="2200" smtClean="0"/>
          </a:p>
          <a:p>
            <a:endParaRPr lang="et-EE" altLang="en-US" sz="2200" dirty="0" smtClean="0"/>
          </a:p>
        </p:txBody>
      </p:sp>
      <p:sp>
        <p:nvSpPr>
          <p:cNvPr id="7" name="TextBox 6"/>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42814016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graphicFrame>
        <p:nvGraphicFramePr>
          <p:cNvPr id="7" name="Object 12"/>
          <p:cNvGraphicFramePr>
            <a:graphicFrameLocks noChangeAspect="1"/>
          </p:cNvGraphicFramePr>
          <p:nvPr>
            <p:extLst>
              <p:ext uri="{D42A27DB-BD31-4B8C-83A1-F6EECF244321}">
                <p14:modId xmlns:p14="http://schemas.microsoft.com/office/powerpoint/2010/main" val="2746837959"/>
              </p:ext>
            </p:extLst>
          </p:nvPr>
        </p:nvGraphicFramePr>
        <p:xfrm>
          <a:off x="1259632" y="-27384"/>
          <a:ext cx="5591175" cy="3581400"/>
        </p:xfrm>
        <a:graphic>
          <a:graphicData uri="http://schemas.openxmlformats.org/presentationml/2006/ole">
            <mc:AlternateContent xmlns:mc="http://schemas.openxmlformats.org/markup-compatibility/2006">
              <mc:Choice xmlns:v="urn:schemas-microsoft-com:vml" Requires="v">
                <p:oleObj spid="_x0000_s2064" name="Picture" r:id="rId3" imgW="2743200" imgH="1828800" progId="Word.Picture.8">
                  <p:embed/>
                </p:oleObj>
              </mc:Choice>
              <mc:Fallback>
                <p:oleObj name="Picture" r:id="rId3" imgW="2743200" imgH="1828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7384"/>
                        <a:ext cx="5591175" cy="3581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8"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7675" y="3581400"/>
            <a:ext cx="5676900" cy="3276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 name="Ristkülik 18"/>
          <p:cNvSpPr>
            <a:spLocks noChangeArrowheads="1"/>
          </p:cNvSpPr>
          <p:nvPr/>
        </p:nvSpPr>
        <p:spPr bwMode="auto">
          <a:xfrm>
            <a:off x="0" y="4804569"/>
            <a:ext cx="3707904" cy="830262"/>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t-EE" altLang="en-US" dirty="0"/>
              <a:t>Elevaatori skeem koos rõhu jaotusdiagrammiga</a:t>
            </a:r>
          </a:p>
        </p:txBody>
      </p:sp>
      <p:sp>
        <p:nvSpPr>
          <p:cNvPr id="2" name="TextBox 1"/>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34968986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10" name="Sisu kohatäide 2"/>
          <p:cNvSpPr>
            <a:spLocks noGrp="1"/>
          </p:cNvSpPr>
          <p:nvPr>
            <p:ph idx="1"/>
          </p:nvPr>
        </p:nvSpPr>
        <p:spPr>
          <a:xfrm>
            <a:off x="611560" y="1484784"/>
            <a:ext cx="8153400" cy="4896544"/>
          </a:xfrm>
          <a:solidFill>
            <a:schemeClr val="bg1"/>
          </a:solidFill>
        </p:spPr>
        <p:txBody>
          <a:bodyPr/>
          <a:lstStyle/>
          <a:p>
            <a:pPr>
              <a:buFont typeface="Wingdings" panose="05000000000000000000" pitchFamily="2" charset="2"/>
              <a:buNone/>
            </a:pPr>
            <a:r>
              <a:rPr lang="et-EE" altLang="en-US" sz="2200" dirty="0" smtClean="0"/>
              <a:t>	</a:t>
            </a:r>
          </a:p>
          <a:p>
            <a:r>
              <a:rPr lang="et-EE" altLang="en-US" sz="2200" dirty="0" smtClean="0"/>
              <a:t>Elevaatori tööks oli vajalik teatud rõhkude vahe olemasolu elevaatori primaarpoolel, joonisel on see vahe tähistatud </a:t>
            </a:r>
            <a:r>
              <a:rPr lang="et-EE" altLang="en-US" sz="2200" dirty="0" err="1" smtClean="0"/>
              <a:t>Δp</a:t>
            </a:r>
            <a:r>
              <a:rPr lang="et-EE" altLang="en-US" sz="2200" baseline="-25000" dirty="0" err="1" smtClean="0"/>
              <a:t>t</a:t>
            </a:r>
            <a:r>
              <a:rPr lang="et-EE" altLang="en-US" sz="2200" dirty="0" smtClean="0"/>
              <a:t>, elevaatori väljumispoolel on vastav rõhkude vahe </a:t>
            </a:r>
            <a:r>
              <a:rPr lang="et-EE" altLang="en-US" sz="2200" dirty="0" err="1" smtClean="0"/>
              <a:t>Δp</a:t>
            </a:r>
            <a:r>
              <a:rPr lang="et-EE" altLang="en-US" sz="2200" baseline="-25000" dirty="0" err="1" smtClean="0"/>
              <a:t>rs</a:t>
            </a:r>
            <a:r>
              <a:rPr lang="et-EE" altLang="en-US" sz="2200" dirty="0" smtClean="0"/>
              <a:t> vajalik tagamaks vee tsirkulatsiooni hoone kütte jaotustorustikus ja radiaatorites. </a:t>
            </a:r>
          </a:p>
          <a:p>
            <a:endParaRPr lang="et-EE" altLang="en-US" sz="2200" dirty="0" smtClean="0"/>
          </a:p>
          <a:p>
            <a:r>
              <a:rPr lang="et-EE" altLang="en-US" sz="2200" dirty="0" smtClean="0"/>
              <a:t>Alumine joonis annab graafilise sõltuvuse kasutada oleva rõhkude vahe ja </a:t>
            </a:r>
            <a:r>
              <a:rPr lang="et-EE" altLang="en-US" sz="2200" dirty="0" err="1" smtClean="0"/>
              <a:t>radiaatoritesüsteemi</a:t>
            </a:r>
            <a:r>
              <a:rPr lang="et-EE" altLang="en-US" sz="2200" dirty="0" smtClean="0"/>
              <a:t> rõhukao </a:t>
            </a:r>
            <a:r>
              <a:rPr lang="et-EE" altLang="en-US" sz="2200" dirty="0" err="1" smtClean="0"/>
              <a:t>Δp</a:t>
            </a:r>
            <a:r>
              <a:rPr lang="et-EE" altLang="en-US" sz="2200" baseline="-25000" dirty="0" err="1" smtClean="0"/>
              <a:t>rs</a:t>
            </a:r>
            <a:r>
              <a:rPr lang="et-EE" altLang="en-US" sz="2200" baseline="-25000" dirty="0" smtClean="0"/>
              <a:t> </a:t>
            </a:r>
            <a:r>
              <a:rPr lang="et-EE" altLang="en-US" sz="2200" dirty="0" smtClean="0"/>
              <a:t>(s.o. sisuliselt  nn. võrgukarakteristik) vahel.  Kahe joone lõikumispunkt määrab ära tegeliku vee vooluhulga </a:t>
            </a:r>
            <a:r>
              <a:rPr lang="et-EE" altLang="en-US" sz="2200" dirty="0" err="1" smtClean="0"/>
              <a:t>radiaatoritesüsteemis</a:t>
            </a:r>
            <a:r>
              <a:rPr lang="et-EE" altLang="en-US" sz="2200" dirty="0" smtClean="0"/>
              <a:t>. </a:t>
            </a:r>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p:txBody>
      </p:sp>
      <p:sp>
        <p:nvSpPr>
          <p:cNvPr id="4" name="TextBox 3"/>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2937794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395287" y="1052066"/>
            <a:ext cx="8676703" cy="5689302"/>
          </a:xfrm>
          <a:solidFill>
            <a:schemeClr val="bg1"/>
          </a:solidFill>
        </p:spPr>
        <p:txBody>
          <a:bodyPr/>
          <a:lstStyle/>
          <a:p>
            <a:pPr>
              <a:buFont typeface="Wingdings" panose="05000000000000000000" pitchFamily="2" charset="2"/>
              <a:buNone/>
            </a:pPr>
            <a:r>
              <a:rPr lang="et-EE" altLang="en-US" sz="2000" dirty="0" smtClean="0"/>
              <a:t>	</a:t>
            </a:r>
          </a:p>
          <a:p>
            <a:r>
              <a:rPr lang="et-EE" altLang="en-US" sz="2000" dirty="0" smtClean="0"/>
              <a:t>Vaadeldava süsteemi eelduseks on tegelikult konstantne vee vooluhulk </a:t>
            </a:r>
            <a:r>
              <a:rPr lang="et-EE" altLang="en-US" sz="2000" dirty="0" err="1" smtClean="0"/>
              <a:t>radiaatoritesüsteemis</a:t>
            </a:r>
            <a:r>
              <a:rPr lang="et-EE" altLang="en-US" sz="2000" dirty="0" smtClean="0"/>
              <a:t>.</a:t>
            </a:r>
          </a:p>
          <a:p>
            <a:pPr>
              <a:buFont typeface="Wingdings" panose="05000000000000000000" pitchFamily="2" charset="2"/>
              <a:buNone/>
            </a:pPr>
            <a:endParaRPr lang="et-EE" altLang="en-US" sz="2000" dirty="0" smtClean="0"/>
          </a:p>
          <a:p>
            <a:r>
              <a:rPr lang="et-EE" altLang="en-US" sz="2000" dirty="0" smtClean="0"/>
              <a:t>Nagu näitab </a:t>
            </a:r>
            <a:r>
              <a:rPr lang="et-EE" altLang="en-US" sz="2000" dirty="0" err="1" smtClean="0"/>
              <a:t>ülalesitatud</a:t>
            </a:r>
            <a:r>
              <a:rPr lang="et-EE" altLang="en-US" sz="2000" dirty="0" smtClean="0"/>
              <a:t> joonis, on see saavutatav ainult sellisel juhul kui elevaatori primaarpoolel on konstantne vee rõhkude vahe </a:t>
            </a:r>
            <a:r>
              <a:rPr lang="et-EE" altLang="en-US" sz="2000" dirty="0" err="1" smtClean="0"/>
              <a:t>Δp</a:t>
            </a:r>
            <a:r>
              <a:rPr lang="et-EE" altLang="en-US" sz="2000" baseline="-25000" dirty="0" err="1" smtClean="0"/>
              <a:t>t</a:t>
            </a:r>
            <a:r>
              <a:rPr lang="et-EE" altLang="en-US" sz="2000" dirty="0" smtClean="0"/>
              <a:t>. </a:t>
            </a:r>
          </a:p>
          <a:p>
            <a:pPr>
              <a:buFont typeface="Wingdings" panose="05000000000000000000" pitchFamily="2" charset="2"/>
              <a:buNone/>
            </a:pPr>
            <a:endParaRPr lang="et-EE" altLang="en-US" sz="2000" dirty="0" smtClean="0"/>
          </a:p>
          <a:p>
            <a:r>
              <a:rPr lang="et-EE" altLang="en-US" sz="2000" dirty="0" smtClean="0"/>
              <a:t>Tagamaks konstantset rõhkude vahet elevaatori primaarpoolel on soovitav kasutada diferentsiaalset rõhuregulaatorit. </a:t>
            </a:r>
          </a:p>
          <a:p>
            <a:endParaRPr lang="et-EE" altLang="en-US" sz="2000" dirty="0" smtClean="0"/>
          </a:p>
          <a:p>
            <a:r>
              <a:rPr lang="et-EE" altLang="en-US" sz="2000" dirty="0" smtClean="0"/>
              <a:t>Elevaatori tööks vajalik minimaalne rõhkude vahe elevaatori primaarpoolel sõltub segamistegurist </a:t>
            </a:r>
            <a:r>
              <a:rPr lang="et-EE" altLang="en-US" sz="2000" b="1" i="1" dirty="0" smtClean="0"/>
              <a:t>u </a:t>
            </a:r>
            <a:r>
              <a:rPr lang="et-EE" altLang="en-US" sz="2000" dirty="0" smtClean="0"/>
              <a:t>ja on vahemikus 10...20 m H</a:t>
            </a:r>
            <a:r>
              <a:rPr lang="et-EE" altLang="en-US" sz="2000" baseline="-25000" dirty="0" smtClean="0"/>
              <a:t>2</a:t>
            </a:r>
            <a:r>
              <a:rPr lang="et-EE" altLang="en-US" sz="2000" dirty="0" smtClean="0"/>
              <a:t>O (1...2  baari), seejuures suuremale vajalikule segamistegurile vastab ka suurem vajalik rõhkude vahe elevaatori primaarpoolel.</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
        <p:nvSpPr>
          <p:cNvPr id="4" name="TextBox 3"/>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22367827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graphicFrame>
        <p:nvGraphicFramePr>
          <p:cNvPr id="5" name="Object 3"/>
          <p:cNvGraphicFramePr>
            <a:graphicFrameLocks noChangeAspect="1"/>
          </p:cNvGraphicFramePr>
          <p:nvPr>
            <p:extLst>
              <p:ext uri="{D42A27DB-BD31-4B8C-83A1-F6EECF244321}">
                <p14:modId xmlns:p14="http://schemas.microsoft.com/office/powerpoint/2010/main" val="3622026977"/>
              </p:ext>
            </p:extLst>
          </p:nvPr>
        </p:nvGraphicFramePr>
        <p:xfrm>
          <a:off x="1259632" y="441300"/>
          <a:ext cx="7578092" cy="3509987"/>
        </p:xfrm>
        <a:graphic>
          <a:graphicData uri="http://schemas.openxmlformats.org/presentationml/2006/ole">
            <mc:AlternateContent xmlns:mc="http://schemas.openxmlformats.org/markup-compatibility/2006">
              <mc:Choice xmlns:v="urn:schemas-microsoft-com:vml" Requires="v">
                <p:oleObj spid="_x0000_s4112" name="Bitmap Image" r:id="rId3" imgW="5877745" imgH="3409524" progId="Paint.Picture">
                  <p:embed/>
                </p:oleObj>
              </mc:Choice>
              <mc:Fallback>
                <p:oleObj name="Bitmap Image" r:id="rId3" imgW="5877745" imgH="3409524"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t="-10355" b="25887"/>
                      <a:stretch>
                        <a:fillRect/>
                      </a:stretch>
                    </p:blipFill>
                    <p:spPr bwMode="auto">
                      <a:xfrm>
                        <a:off x="1259632" y="441300"/>
                        <a:ext cx="7578092" cy="3509987"/>
                      </a:xfrm>
                      <a:prstGeom prst="rect">
                        <a:avLst/>
                      </a:prstGeom>
                      <a:noFill/>
                      <a:ln>
                        <a:noFill/>
                      </a:ln>
                    </p:spPr>
                  </p:pic>
                </p:oleObj>
              </mc:Fallback>
            </mc:AlternateContent>
          </a:graphicData>
        </a:graphic>
      </p:graphicFrame>
      <p:pic>
        <p:nvPicPr>
          <p:cNvPr id="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2" y="4221088"/>
            <a:ext cx="10326687" cy="2486025"/>
          </a:xfrm>
          <a:prstGeom prst="rect">
            <a:avLst/>
          </a:prstGeom>
          <a:solidFill>
            <a:schemeClr val="bg1"/>
          </a:solidFill>
          <a:ln>
            <a:noFill/>
          </a:ln>
        </p:spPr>
      </p:pic>
      <p:sp>
        <p:nvSpPr>
          <p:cNvPr id="7" name="TextBox 6"/>
          <p:cNvSpPr txBox="1"/>
          <p:nvPr/>
        </p:nvSpPr>
        <p:spPr>
          <a:xfrm>
            <a:off x="6933138" y="603927"/>
            <a:ext cx="2210862" cy="646331"/>
          </a:xfrm>
          <a:prstGeom prst="rect">
            <a:avLst/>
          </a:prstGeom>
          <a:solidFill>
            <a:srgbClr val="81003E"/>
          </a:solidFill>
        </p:spPr>
        <p:txBody>
          <a:bodyPr wrap="none" rtlCol="0">
            <a:spAutoFit/>
          </a:bodyPr>
          <a:lstStyle/>
          <a:p>
            <a:r>
              <a:rPr lang="et-EE" dirty="0" smtClean="0">
                <a:solidFill>
                  <a:schemeClr val="bg1"/>
                </a:solidFill>
              </a:rPr>
              <a:t>Lisainfo.</a:t>
            </a:r>
          </a:p>
          <a:p>
            <a:r>
              <a:rPr lang="et-EE" dirty="0" smtClean="0">
                <a:solidFill>
                  <a:schemeClr val="bg1"/>
                </a:solidFill>
              </a:rPr>
              <a:t>Iseseisev lugemine.</a:t>
            </a:r>
            <a:endParaRPr lang="en-US" dirty="0">
              <a:solidFill>
                <a:schemeClr val="bg1"/>
              </a:solidFill>
            </a:endParaRPr>
          </a:p>
        </p:txBody>
      </p:sp>
    </p:spTree>
    <p:extLst>
      <p:ext uri="{BB962C8B-B14F-4D97-AF65-F5344CB8AC3E}">
        <p14:creationId xmlns:p14="http://schemas.microsoft.com/office/powerpoint/2010/main" val="29290145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693067" y="858645"/>
            <a:ext cx="8153400" cy="5954731"/>
          </a:xfrm>
          <a:solidFill>
            <a:schemeClr val="bg1"/>
          </a:solidFill>
        </p:spPr>
        <p:txBody>
          <a:bodyPr/>
          <a:lstStyle/>
          <a:p>
            <a:pPr>
              <a:buFont typeface="Wingdings" panose="05000000000000000000" pitchFamily="2" charset="2"/>
              <a:buNone/>
            </a:pPr>
            <a:r>
              <a:rPr lang="et-EE" altLang="en-US" sz="2000" dirty="0" smtClean="0"/>
              <a:t>	</a:t>
            </a:r>
          </a:p>
          <a:p>
            <a:r>
              <a:rPr lang="et-EE" altLang="en-US" sz="2000" dirty="0" smtClean="0"/>
              <a:t>Kuna vanadel soojuskeskustel on olulisi tehnilisi puudusi, hakati  praktiliselt kohe peale Eesti taasiseseisvumist otsima võimalusi ebaefektiivsete soojuskeskuste renoveerimiseks. </a:t>
            </a:r>
          </a:p>
          <a:p>
            <a:r>
              <a:rPr lang="et-EE" altLang="en-US" sz="2000" dirty="0" smtClean="0"/>
              <a:t>Kuna täisautomaatsed soojuskeskused on küllalt kallid, siis </a:t>
            </a:r>
            <a:r>
              <a:rPr lang="et-EE" altLang="en-US" sz="2000" b="1" dirty="0" smtClean="0">
                <a:solidFill>
                  <a:srgbClr val="81003E"/>
                </a:solidFill>
              </a:rPr>
              <a:t>vahepealse variandina pakuti välja võimalus elevaatori asendamiseks segamispumbaga koos automaatikaga küttevee temperatuuri reguleerimiseks. </a:t>
            </a:r>
          </a:p>
          <a:p>
            <a:r>
              <a:rPr lang="et-EE" altLang="en-US" sz="2000" dirty="0" smtClean="0"/>
              <a:t>Soojusearvestite paigaldamine  mõõtmaks tarbitud soojushulka oli samuti oluliseks samaks soojuse ratsionaalse kasutamise suunas, kuna tekitas elanikes motivatsiooni hakata soojust säästlikumalt kasutama. </a:t>
            </a:r>
          </a:p>
          <a:p>
            <a:r>
              <a:rPr lang="et-EE" altLang="en-US" sz="2000" dirty="0" smtClean="0"/>
              <a:t>Stabiliseerimaks rõhkude vahet segamissõlme primaarpoolel hakati paigaldama diferentsiaalseid rõhu regulaatoreid. </a:t>
            </a:r>
          </a:p>
          <a:p>
            <a:r>
              <a:rPr lang="et-EE" altLang="en-US" sz="2000" dirty="0" smtClean="0"/>
              <a:t>Renoveeritud soojuskeskuse skeem on esitatud järgmisel joonisel.</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Tree>
    <p:extLst>
      <p:ext uri="{BB962C8B-B14F-4D97-AF65-F5344CB8AC3E}">
        <p14:creationId xmlns:p14="http://schemas.microsoft.com/office/powerpoint/2010/main" val="3405153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Hoone soojuskeskus</a:t>
            </a:r>
            <a:endParaRPr lang="en-GB" altLang="en-US" sz="2700" b="1" dirty="0" smtClean="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lstStyle/>
          <a:p>
            <a:endParaRPr lang="en-US"/>
          </a:p>
        </p:txBody>
      </p:sp>
      <p:sp>
        <p:nvSpPr>
          <p:cNvPr id="5" name="Sisu kohatäide 2"/>
          <p:cNvSpPr txBox="1">
            <a:spLocks/>
          </p:cNvSpPr>
          <p:nvPr/>
        </p:nvSpPr>
        <p:spPr bwMode="auto">
          <a:xfrm>
            <a:off x="468312" y="692696"/>
            <a:ext cx="8675687" cy="5949950"/>
          </a:xfrm>
          <a:prstGeom prst="rect">
            <a:avLst/>
          </a:prstGeom>
          <a:solidFill>
            <a:schemeClr val="bg1"/>
          </a:solidFill>
          <a:ln>
            <a:noFill/>
          </a:ln>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t-EE" altLang="en-US" sz="2000" dirty="0" smtClean="0"/>
              <a:t>Vanad nõukogudeaegsed soojuskeskused on konstrueeritud põhiliselt sõltuva ühendusskeemi kohaselt</a:t>
            </a:r>
          </a:p>
          <a:p>
            <a:endParaRPr lang="et-EE" altLang="en-US" sz="2000" dirty="0" smtClean="0"/>
          </a:p>
          <a:p>
            <a:r>
              <a:rPr lang="et-EE" altLang="en-US" sz="2000" dirty="0" smtClean="0"/>
              <a:t>Uued tänapäevased soojuskeskused on konstrueeritud põhiliselt sõltumatu  skeemi kohaselt, samas on ka erandeid.</a:t>
            </a:r>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Hoonete soojuskeskus sisaldab tavaliselt järgnevaid seadmeid:</a:t>
            </a:r>
          </a:p>
          <a:p>
            <a:pPr>
              <a:buFont typeface="Wingdings" panose="05000000000000000000" pitchFamily="2" charset="2"/>
              <a:buNone/>
            </a:pPr>
            <a:endParaRPr lang="et-EE" altLang="en-US" sz="2000" dirty="0" smtClean="0"/>
          </a:p>
          <a:p>
            <a:r>
              <a:rPr lang="et-EE" altLang="en-US" sz="2000" dirty="0" err="1" smtClean="0"/>
              <a:t>soojusvahetid</a:t>
            </a:r>
            <a:r>
              <a:rPr lang="et-EE" altLang="en-US" sz="2000" dirty="0" smtClean="0"/>
              <a:t>;</a:t>
            </a:r>
          </a:p>
          <a:p>
            <a:r>
              <a:rPr lang="et-EE" altLang="en-US" sz="2000" dirty="0" smtClean="0"/>
              <a:t>sulge – ja reguleerimisarmatuur;</a:t>
            </a:r>
          </a:p>
          <a:p>
            <a:r>
              <a:rPr lang="et-EE" altLang="en-US" sz="2000" dirty="0" smtClean="0"/>
              <a:t>pumbad, filtrid, paisupaagid;</a:t>
            </a:r>
          </a:p>
          <a:p>
            <a:r>
              <a:rPr lang="et-EE" altLang="en-US" sz="2000" dirty="0" smtClean="0"/>
              <a:t>mõõteriistad (termomeetrid, manomeetrid, vooluhulga mõõturid, soojusearvestid); </a:t>
            </a:r>
          </a:p>
          <a:p>
            <a:r>
              <a:rPr lang="et-EE" altLang="en-US" sz="2000" dirty="0" smtClean="0"/>
              <a:t>omajõulised ja/või kaudse toimega regulaatorid (reguleerimissüsteemid), elektrilised toite- ja reguleerimiskeskused.</a:t>
            </a:r>
          </a:p>
          <a:p>
            <a:endParaRPr lang="et-EE" altLang="en-US" sz="2000" dirty="0" smtClean="0"/>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Tree>
    <p:extLst>
      <p:ext uri="{BB962C8B-B14F-4D97-AF65-F5344CB8AC3E}">
        <p14:creationId xmlns:p14="http://schemas.microsoft.com/office/powerpoint/2010/main" val="19560493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092409" cy="61653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0942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221"/>
            <a:ext cx="9152948" cy="6461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Soojuskeskused</a:t>
            </a:r>
            <a:endParaRPr lang="en-GB" altLang="en-US" sz="27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3495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5784"/>
            <a:ext cx="9144000" cy="4499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Ü</a:t>
            </a:r>
            <a:r>
              <a:rPr lang="et-EE" altLang="en-US" sz="2700" b="1" dirty="0" smtClean="0">
                <a:latin typeface="Arial" panose="020B0604020202020204" pitchFamily="34" charset="0"/>
                <a:cs typeface="Arial" panose="020B0604020202020204" pitchFamily="34" charset="0"/>
              </a:rPr>
              <a:t>hendamine </a:t>
            </a:r>
            <a:r>
              <a:rPr lang="et-EE" altLang="en-US" sz="2700" b="1" dirty="0">
                <a:latin typeface="Arial" panose="020B0604020202020204" pitchFamily="34" charset="0"/>
                <a:cs typeface="Arial" panose="020B0604020202020204" pitchFamily="34" charset="0"/>
              </a:rPr>
              <a:t>kaugkütte süsteemiga</a:t>
            </a:r>
            <a:endParaRPr lang="en-GB" altLang="en-US" sz="2700" b="1" dirty="0" smtClean="0">
              <a:latin typeface="Arial" panose="020B0604020202020204" pitchFamily="34" charset="0"/>
              <a:cs typeface="Arial" panose="020B0604020202020204" pitchFamily="34" charset="0"/>
            </a:endParaRPr>
          </a:p>
        </p:txBody>
      </p:sp>
      <p:pic>
        <p:nvPicPr>
          <p:cNvPr id="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3858780"/>
            <a:ext cx="7044817" cy="245054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1185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Ü</a:t>
            </a:r>
            <a:r>
              <a:rPr lang="et-EE" altLang="en-US" sz="2700" b="1" dirty="0" smtClean="0">
                <a:latin typeface="Arial" panose="020B0604020202020204" pitchFamily="34" charset="0"/>
                <a:cs typeface="Arial" panose="020B0604020202020204" pitchFamily="34" charset="0"/>
              </a:rPr>
              <a:t>hendamine </a:t>
            </a:r>
            <a:r>
              <a:rPr lang="et-EE" altLang="en-US" sz="2700" b="1" dirty="0">
                <a:latin typeface="Arial" panose="020B0604020202020204" pitchFamily="34" charset="0"/>
                <a:cs typeface="Arial" panose="020B0604020202020204" pitchFamily="34" charset="0"/>
              </a:rPr>
              <a:t>kaugkütte süsteemiga</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539749" y="908050"/>
            <a:ext cx="8532241" cy="5545286"/>
          </a:xfrm>
          <a:solidFill>
            <a:schemeClr val="bg1"/>
          </a:solidFill>
        </p:spPr>
        <p:txBody>
          <a:bodyPr/>
          <a:lstStyle/>
          <a:p>
            <a:r>
              <a:rPr lang="et-EE" altLang="en-US" sz="2000" dirty="0" smtClean="0"/>
              <a:t>Variant 1 on sõltuva ühenduse variant hoone kütte tagamiseks, selline ühendus sobib ainult juhul, kui kaugkütte võrgust </a:t>
            </a:r>
            <a:r>
              <a:rPr lang="et-EE" altLang="en-US" sz="2000" dirty="0" err="1" smtClean="0"/>
              <a:t>pealevoolava</a:t>
            </a:r>
            <a:r>
              <a:rPr lang="et-EE" altLang="en-US" sz="2000" dirty="0" smtClean="0"/>
              <a:t> vee temperatuur ei ületa 90...95 </a:t>
            </a:r>
            <a:r>
              <a:rPr lang="et-EE" altLang="en-US" sz="2000" baseline="30000" dirty="0" err="1" smtClean="0"/>
              <a:t>o</a:t>
            </a:r>
            <a:r>
              <a:rPr lang="et-EE" altLang="en-US" sz="2000" dirty="0" err="1" smtClean="0"/>
              <a:t>C</a:t>
            </a:r>
            <a:r>
              <a:rPr lang="et-EE" altLang="en-US" sz="2000" dirty="0" smtClean="0"/>
              <a:t>. Vooluhulga stabiliseerimiseks on kasutusel kuluregulaator KR.</a:t>
            </a:r>
          </a:p>
          <a:p>
            <a:pPr>
              <a:buFont typeface="Wingdings" panose="05000000000000000000" pitchFamily="2" charset="2"/>
              <a:buNone/>
            </a:pPr>
            <a:r>
              <a:rPr lang="et-EE" altLang="en-US" sz="2000" dirty="0" smtClean="0"/>
              <a:t> </a:t>
            </a:r>
          </a:p>
          <a:p>
            <a:r>
              <a:rPr lang="et-EE" altLang="en-US" sz="2000" dirty="0" smtClean="0"/>
              <a:t>Variant 2 on põhivariandiks hoone kütte tagamiseks nõukogude ajal ehitatud soojuskeskustes. Radiaatoritesse suunatava vee temperatuuri alandamiseks lubatava piirini ja sellest allapoole kasutatakse elevaatorit ELEV. Elevaatorid segavad kahte veevoogu fikseeritud vahekorras.</a:t>
            </a:r>
          </a:p>
          <a:p>
            <a:endParaRPr lang="et-EE" altLang="en-US" sz="2000" dirty="0" smtClean="0"/>
          </a:p>
          <a:p>
            <a:r>
              <a:rPr lang="et-EE" altLang="en-US" sz="2000" dirty="0" smtClean="0"/>
              <a:t>Variant 3 puhul on elevaator asendatud segamispumbaga SP Varianti 3 kasutatakse kui </a:t>
            </a:r>
            <a:r>
              <a:rPr lang="et-EE" altLang="en-US" sz="2000" dirty="0" err="1" smtClean="0"/>
              <a:t>pealevoolava</a:t>
            </a:r>
            <a:r>
              <a:rPr lang="et-EE" altLang="en-US" sz="2000" dirty="0" smtClean="0"/>
              <a:t> ja tagastuva vee rõhkude vahe on liialt väike elevaatori töö tagamiseks. </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Tree>
    <p:extLst>
      <p:ext uri="{BB962C8B-B14F-4D97-AF65-F5344CB8AC3E}">
        <p14:creationId xmlns:p14="http://schemas.microsoft.com/office/powerpoint/2010/main" val="262035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Ü</a:t>
            </a:r>
            <a:r>
              <a:rPr lang="et-EE" altLang="en-US" sz="2700" b="1" dirty="0" smtClean="0">
                <a:latin typeface="Arial" panose="020B0604020202020204" pitchFamily="34" charset="0"/>
                <a:cs typeface="Arial" panose="020B0604020202020204" pitchFamily="34" charset="0"/>
              </a:rPr>
              <a:t>hendamine </a:t>
            </a:r>
            <a:r>
              <a:rPr lang="et-EE" altLang="en-US" sz="2700" b="1" dirty="0">
                <a:latin typeface="Arial" panose="020B0604020202020204" pitchFamily="34" charset="0"/>
                <a:cs typeface="Arial" panose="020B0604020202020204" pitchFamily="34" charset="0"/>
              </a:rPr>
              <a:t>kaugkütte süsteemiga</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503646" y="1988840"/>
            <a:ext cx="8532241" cy="3024683"/>
          </a:xfrm>
          <a:solidFill>
            <a:schemeClr val="bg1"/>
          </a:solidFill>
        </p:spPr>
        <p:txBody>
          <a:bodyPr/>
          <a:lstStyle/>
          <a:p>
            <a:r>
              <a:rPr lang="et-EE" altLang="en-US" sz="2000" dirty="0" smtClean="0"/>
              <a:t>Variant  4 esitab soojuskeskuse võimaliku skeemi nii sooja tarbevee tootmisel kui ka hoone kütte tagamisel kaugküttevõrgu vee soojuse arvel. Linna või alevi veevõrgust tulev külm vesi suunatakse soojusvahetitesse SV1 ja SV2  tõstmaks selle vee temperatuuri + 55 </a:t>
            </a:r>
            <a:r>
              <a:rPr lang="et-EE" altLang="en-US" sz="2000" baseline="30000" dirty="0" err="1" smtClean="0"/>
              <a:t>o</a:t>
            </a:r>
            <a:r>
              <a:rPr lang="et-EE" altLang="en-US" sz="2000" dirty="0" err="1" smtClean="0"/>
              <a:t>C-ni</a:t>
            </a:r>
            <a:r>
              <a:rPr lang="et-EE" altLang="en-US" sz="2000" dirty="0" smtClean="0"/>
              <a:t>.  Sooja tarbevee temperatuuri stabiliseerimiseks kasutatakse temperatuuriregulaatorit TR. Sooja tarbevee ringlus tagatakse sooja vee ringluspumbaga SRP. Küttesüsteemi radiaatorid on näidatud ühendatuna elevaatori kaudu kaugküttevõrguga. </a:t>
            </a:r>
          </a:p>
          <a:p>
            <a:pPr>
              <a:buFont typeface="Wingdings" panose="05000000000000000000" pitchFamily="2" charset="2"/>
              <a:buNone/>
            </a:pPr>
            <a:r>
              <a:rPr lang="et-EE" altLang="en-US" sz="2000" dirty="0" smtClean="0"/>
              <a:t>	</a:t>
            </a:r>
          </a:p>
        </p:txBody>
      </p:sp>
    </p:spTree>
    <p:extLst>
      <p:ext uri="{BB962C8B-B14F-4D97-AF65-F5344CB8AC3E}">
        <p14:creationId xmlns:p14="http://schemas.microsoft.com/office/powerpoint/2010/main" val="2539849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Ü</a:t>
            </a:r>
            <a:r>
              <a:rPr lang="et-EE" altLang="en-US" sz="2700" b="1" dirty="0" smtClean="0">
                <a:latin typeface="Arial" panose="020B0604020202020204" pitchFamily="34" charset="0"/>
                <a:cs typeface="Arial" panose="020B0604020202020204" pitchFamily="34" charset="0"/>
              </a:rPr>
              <a:t>hendamine </a:t>
            </a:r>
            <a:r>
              <a:rPr lang="et-EE" altLang="en-US" sz="2700" b="1" dirty="0">
                <a:latin typeface="Arial" panose="020B0604020202020204" pitchFamily="34" charset="0"/>
                <a:cs typeface="Arial" panose="020B0604020202020204" pitchFamily="34" charset="0"/>
              </a:rPr>
              <a:t>kaugkütte süsteemiga</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395287" y="836612"/>
            <a:ext cx="8676703" cy="5688731"/>
          </a:xfrm>
          <a:solidFill>
            <a:schemeClr val="bg1"/>
          </a:solidFill>
        </p:spPr>
        <p:txBody>
          <a:bodyPr/>
          <a:lstStyle/>
          <a:p>
            <a:r>
              <a:rPr lang="et-EE" altLang="en-US" sz="2000" dirty="0" smtClean="0"/>
              <a:t>Variant 5 vastab sisuliselt tänapäevase automatiseeritud soojuskeskuse põhimõtteskeemile hoone kütte tagamiseks kaugküttevõrgu vee soojuse arvel. </a:t>
            </a:r>
          </a:p>
          <a:p>
            <a:r>
              <a:rPr lang="et-EE" altLang="en-US" sz="2000" dirty="0" smtClean="0"/>
              <a:t>Tegemist on sõltumatu ühendusega – kaugküttevõrgu vett kasutatakse soojuskandjana </a:t>
            </a:r>
            <a:r>
              <a:rPr lang="et-EE" altLang="en-US" sz="2000" dirty="0" err="1" smtClean="0"/>
              <a:t>soojusvahetis</a:t>
            </a:r>
            <a:r>
              <a:rPr lang="et-EE" altLang="en-US" sz="2000" dirty="0" smtClean="0"/>
              <a:t>. Kuumutatavaks keskkonnaks selles </a:t>
            </a:r>
            <a:r>
              <a:rPr lang="et-EE" altLang="en-US" sz="2000" dirty="0" err="1" smtClean="0"/>
              <a:t>soojusvahetis</a:t>
            </a:r>
            <a:r>
              <a:rPr lang="et-EE" altLang="en-US" sz="2000" dirty="0" smtClean="0"/>
              <a:t> on hoone küttesüsteemis ringlev vesi. </a:t>
            </a:r>
          </a:p>
          <a:p>
            <a:r>
              <a:rPr lang="et-EE" altLang="en-US" sz="2000" dirty="0" smtClean="0"/>
              <a:t>Kaugküttevõrgust </a:t>
            </a:r>
            <a:r>
              <a:rPr lang="et-EE" altLang="en-US" sz="2000" dirty="0" err="1" smtClean="0"/>
              <a:t>pealevoolava</a:t>
            </a:r>
            <a:r>
              <a:rPr lang="et-EE" altLang="en-US" sz="2000" dirty="0" smtClean="0"/>
              <a:t> vee vooluhulka reguleeritakse temperatuuriregulaatoriga TR. </a:t>
            </a:r>
          </a:p>
          <a:p>
            <a:r>
              <a:rPr lang="et-EE" altLang="en-US" sz="2000" dirty="0" smtClean="0"/>
              <a:t>Hoone küttesüsteem (jaotustorustik koos radiaatoritega) on suletud, rõhu all töötav süsteem. Küttevee ringlus tagatakse pumbaga RP. </a:t>
            </a:r>
          </a:p>
          <a:p>
            <a:r>
              <a:rPr lang="et-EE" altLang="en-US" sz="2000" dirty="0" smtClean="0"/>
              <a:t>Kuna vee temperatuuri tõustes tema erimaht suureneb, on küttesüsteemiga ühendatud suletud, rõhu all töötav paisupaak PP Kõige sagedamini kasutatakse tänapäeval membraanpaisupaake. </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Tree>
    <p:extLst>
      <p:ext uri="{BB962C8B-B14F-4D97-AF65-F5344CB8AC3E}">
        <p14:creationId xmlns:p14="http://schemas.microsoft.com/office/powerpoint/2010/main" val="788608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Ü</a:t>
            </a:r>
            <a:r>
              <a:rPr lang="et-EE" altLang="en-US" sz="2700" b="1" dirty="0" smtClean="0">
                <a:latin typeface="Arial" panose="020B0604020202020204" pitchFamily="34" charset="0"/>
                <a:cs typeface="Arial" panose="020B0604020202020204" pitchFamily="34" charset="0"/>
              </a:rPr>
              <a:t>hendamine </a:t>
            </a:r>
            <a:r>
              <a:rPr lang="et-EE" altLang="en-US" sz="2700" b="1" dirty="0">
                <a:latin typeface="Arial" panose="020B0604020202020204" pitchFamily="34" charset="0"/>
                <a:cs typeface="Arial" panose="020B0604020202020204" pitchFamily="34" charset="0"/>
              </a:rPr>
              <a:t>kaugkütte süsteemiga</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179512" y="1196974"/>
            <a:ext cx="8892479" cy="5256361"/>
          </a:xfrm>
          <a:solidFill>
            <a:schemeClr val="bg1"/>
          </a:solidFill>
        </p:spPr>
        <p:txBody>
          <a:bodyPr/>
          <a:lstStyle/>
          <a:p>
            <a:r>
              <a:rPr lang="et-EE" altLang="en-US" sz="2000" dirty="0" smtClean="0"/>
              <a:t>Variant 6 vastab tänapäevase automatiseeritud soojuskeskuse põhimõtteskeemile nii hoone kütte kui ka sooja tarbevee varustamise tagamiseks kaugküttevõrgu vee soojuse arvelt. </a:t>
            </a:r>
          </a:p>
          <a:p>
            <a:pPr>
              <a:buFont typeface="Wingdings" panose="05000000000000000000" pitchFamily="2" charset="2"/>
              <a:buNone/>
            </a:pPr>
            <a:endParaRPr lang="et-EE" altLang="en-US" sz="2000" dirty="0" smtClean="0"/>
          </a:p>
          <a:p>
            <a:r>
              <a:rPr lang="et-EE" altLang="en-US" sz="2000" dirty="0" smtClean="0"/>
              <a:t>Soojavee varustuse tagamiseks on kasutusel kaheastmeline </a:t>
            </a:r>
            <a:r>
              <a:rPr lang="et-EE" altLang="en-US" sz="2000" dirty="0" err="1" smtClean="0"/>
              <a:t>soojusvaheti</a:t>
            </a:r>
            <a:r>
              <a:rPr lang="et-EE" altLang="en-US" sz="2000" dirty="0" smtClean="0"/>
              <a:t>,  astmed on tähistatud vastavalt SV1 ja SV2. </a:t>
            </a:r>
          </a:p>
          <a:p>
            <a:endParaRPr lang="et-EE" altLang="en-US" sz="2000" dirty="0" smtClean="0"/>
          </a:p>
          <a:p>
            <a:r>
              <a:rPr lang="et-EE" altLang="en-US" sz="2000" dirty="0" smtClean="0"/>
              <a:t>Küttevee temperatuuri tõstmiseks vajaliku tasemeni kasutatakse </a:t>
            </a:r>
            <a:r>
              <a:rPr lang="et-EE" altLang="en-US" sz="2000" dirty="0" err="1" smtClean="0"/>
              <a:t>soojusvahetit</a:t>
            </a:r>
            <a:r>
              <a:rPr lang="et-EE" altLang="en-US" sz="2000" dirty="0" smtClean="0"/>
              <a:t> SV3. </a:t>
            </a:r>
          </a:p>
          <a:p>
            <a:endParaRPr lang="et-EE" altLang="en-US" sz="2000" dirty="0" smtClean="0"/>
          </a:p>
          <a:p>
            <a:r>
              <a:rPr lang="et-EE" altLang="en-US" sz="2000" dirty="0" smtClean="0"/>
              <a:t>Nii sooja tarbevee temperatuuri reguleerimiseks kui ka küttevee temperatuuri reguleerimiseks on ette nähtud temperatuuri­regulaatorid, skeemil tähistatud tähisega TR. </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Tree>
    <p:extLst>
      <p:ext uri="{BB962C8B-B14F-4D97-AF65-F5344CB8AC3E}">
        <p14:creationId xmlns:p14="http://schemas.microsoft.com/office/powerpoint/2010/main" val="1857285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18"/>
            <a:ext cx="9144000" cy="6046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Ü</a:t>
            </a:r>
            <a:r>
              <a:rPr lang="et-EE" altLang="en-US" sz="2700" b="1" dirty="0" smtClean="0">
                <a:latin typeface="Arial" panose="020B0604020202020204" pitchFamily="34" charset="0"/>
                <a:cs typeface="Arial" panose="020B0604020202020204" pitchFamily="34" charset="0"/>
              </a:rPr>
              <a:t>hendamine </a:t>
            </a:r>
            <a:r>
              <a:rPr lang="et-EE" altLang="en-US" sz="2700" b="1" dirty="0">
                <a:latin typeface="Arial" panose="020B0604020202020204" pitchFamily="34" charset="0"/>
                <a:cs typeface="Arial" panose="020B0604020202020204" pitchFamily="34" charset="0"/>
              </a:rPr>
              <a:t>kaugkütte süsteemiga</a:t>
            </a:r>
            <a:endParaRPr lang="en-GB" altLang="en-US" sz="2700" b="1" dirty="0" smtClean="0">
              <a:latin typeface="Arial" panose="020B0604020202020204" pitchFamily="34" charset="0"/>
              <a:cs typeface="Arial" panose="020B0604020202020204" pitchFamily="34" charset="0"/>
            </a:endParaRPr>
          </a:p>
        </p:txBody>
      </p:sp>
      <p:sp>
        <p:nvSpPr>
          <p:cNvPr id="9" name="Sisu kohatäide 2"/>
          <p:cNvSpPr txBox="1">
            <a:spLocks/>
          </p:cNvSpPr>
          <p:nvPr/>
        </p:nvSpPr>
        <p:spPr bwMode="auto">
          <a:xfrm>
            <a:off x="0" y="335583"/>
            <a:ext cx="316835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30042"/>
              </a:buClr>
              <a:buSzPct val="5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0"/>
              </a:spcBef>
              <a:spcAft>
                <a:spcPct val="0"/>
              </a:spcAft>
              <a:buClr>
                <a:srgbClr val="930042"/>
              </a:buClr>
              <a:buSzPct val="40000"/>
              <a:buFont typeface="Wingdings" panose="05000000000000000000" pitchFamily="2" charset="2"/>
              <a:buChar char="p"/>
              <a:defRPr sz="2600">
                <a:solidFill>
                  <a:schemeClr val="tx1"/>
                </a:solidFill>
                <a:latin typeface="+mn-lt"/>
              </a:defRPr>
            </a:lvl2pPr>
            <a:lvl3pPr marL="1143000" indent="-228600" algn="l" rtl="0" eaLnBrk="0" fontAlgn="base" hangingPunct="0">
              <a:spcBef>
                <a:spcPct val="0"/>
              </a:spcBef>
              <a:spcAft>
                <a:spcPct val="0"/>
              </a:spcAft>
              <a:buClr>
                <a:srgbClr val="930042"/>
              </a:buClr>
              <a:buSzPct val="50000"/>
              <a:buFont typeface="Wingdings" panose="05000000000000000000" pitchFamily="2" charset="2"/>
              <a:buChar char="£"/>
              <a:defRPr sz="2400">
                <a:solidFill>
                  <a:schemeClr val="tx1"/>
                </a:solidFill>
                <a:latin typeface="+mn-lt"/>
              </a:defRPr>
            </a:lvl3pPr>
            <a:lvl4pPr marL="1600200" indent="-228600" algn="l" rtl="0" eaLnBrk="0" fontAlgn="base" hangingPunct="0">
              <a:spcBef>
                <a:spcPct val="0"/>
              </a:spcBef>
              <a:spcAft>
                <a:spcPct val="0"/>
              </a:spcAft>
              <a:buClr>
                <a:srgbClr val="930042"/>
              </a:buClr>
              <a:buSzPct val="50000"/>
              <a:buFont typeface="Wingdings" panose="05000000000000000000" pitchFamily="2" charset="2"/>
              <a:buChar char="l"/>
              <a:defRPr sz="2200">
                <a:solidFill>
                  <a:schemeClr val="tx1"/>
                </a:solidFill>
                <a:latin typeface="+mn-lt"/>
              </a:defRPr>
            </a:lvl4pPr>
            <a:lvl5pPr marL="2057400" indent="-228600" algn="l" rtl="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mn-lt"/>
              </a:defRPr>
            </a:lvl5pPr>
            <a:lvl6pPr marL="25146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6pPr>
            <a:lvl7pPr marL="29718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7pPr>
            <a:lvl8pPr marL="34290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8pPr>
            <a:lvl9pPr marL="38862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9pPr>
          </a:lstStyle>
          <a:p>
            <a:pPr marL="0" indent="0">
              <a:buNone/>
            </a:pPr>
            <a:r>
              <a:rPr lang="et-EE" altLang="en-US" sz="1800" b="1" kern="0" dirty="0" smtClean="0"/>
              <a:t>Skeem õhu soojendamiseks kasutatava kalorifeeri ühendamiseks kaugkütte süsteemiga hoone soojuskeskuses</a:t>
            </a:r>
          </a:p>
          <a:p>
            <a:pPr>
              <a:buFont typeface="Wingdings" panose="05000000000000000000" pitchFamily="2" charset="2"/>
              <a:buNone/>
            </a:pPr>
            <a:endParaRPr lang="et-EE" altLang="en-US" sz="1800" b="1" kern="0" dirty="0" smtClean="0"/>
          </a:p>
          <a:p>
            <a:pPr>
              <a:buFont typeface="Wingdings" panose="05000000000000000000" pitchFamily="2" charset="2"/>
              <a:buNone/>
            </a:pPr>
            <a:endParaRPr lang="et-EE" altLang="en-US" sz="1800" b="1" kern="0" dirty="0" smtClean="0"/>
          </a:p>
          <a:p>
            <a:pPr>
              <a:buFont typeface="Wingdings" panose="05000000000000000000" pitchFamily="2" charset="2"/>
              <a:buNone/>
            </a:pPr>
            <a:endParaRPr lang="et-EE" altLang="en-US" sz="1800" b="1" kern="0" dirty="0" smtClean="0"/>
          </a:p>
          <a:p>
            <a:pPr>
              <a:buFont typeface="Wingdings" panose="05000000000000000000" pitchFamily="2" charset="2"/>
              <a:buNone/>
            </a:pPr>
            <a:endParaRPr lang="et-EE" altLang="en-US" sz="1800" b="1" kern="0" dirty="0" smtClean="0"/>
          </a:p>
          <a:p>
            <a:pPr>
              <a:buFont typeface="Wingdings" panose="05000000000000000000" pitchFamily="2" charset="2"/>
              <a:buNone/>
            </a:pPr>
            <a:endParaRPr lang="et-EE" altLang="en-US" sz="1800" b="1" kern="0" dirty="0" smtClean="0"/>
          </a:p>
          <a:p>
            <a:pPr>
              <a:buFont typeface="Wingdings" panose="05000000000000000000" pitchFamily="2" charset="2"/>
              <a:buNone/>
            </a:pPr>
            <a:endParaRPr lang="et-EE" altLang="en-US" sz="1800" b="1" kern="0" dirty="0" smtClean="0"/>
          </a:p>
          <a:p>
            <a:pPr>
              <a:buFont typeface="Wingdings" panose="05000000000000000000" pitchFamily="2" charset="2"/>
              <a:buNone/>
            </a:pPr>
            <a:r>
              <a:rPr lang="et-EE" altLang="en-US" sz="1800" b="1" kern="0" dirty="0" smtClean="0"/>
              <a:t>	</a:t>
            </a:r>
          </a:p>
        </p:txBody>
      </p:sp>
      <p:pic>
        <p:nvPicPr>
          <p:cNvPr id="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5730875"/>
            <a:ext cx="5759450" cy="1127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1251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TY_esitluse pohi_EST_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Presentatsiooni_pohi_EST</Template>
  <TotalTime>3242</TotalTime>
  <Words>866</Words>
  <Application>Microsoft Office PowerPoint</Application>
  <PresentationFormat>On-screen Show (4:3)</PresentationFormat>
  <Paragraphs>321</Paragraphs>
  <Slides>31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9" baseType="lpstr">
      <vt:lpstr>Arial</vt:lpstr>
      <vt:lpstr>Calibri</vt:lpstr>
      <vt:lpstr>Times New Roman</vt:lpstr>
      <vt:lpstr>Verdana</vt:lpstr>
      <vt:lpstr>Wingdings</vt:lpstr>
      <vt:lpstr>TTY_esitluse pohi_EST_2011</vt:lpstr>
      <vt:lpstr>Bitmap Image</vt:lpstr>
      <vt:lpstr>Picture</vt:lpstr>
      <vt:lpstr>EIS4120 – Soojus- ja külmavarustussüsteemid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167</cp:revision>
  <dcterms:created xsi:type="dcterms:W3CDTF">2015-08-30T11:50:39Z</dcterms:created>
  <dcterms:modified xsi:type="dcterms:W3CDTF">2019-02-07T11:50:27Z</dcterms:modified>
</cp:coreProperties>
</file>