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56" r:id="rId2"/>
    <p:sldId id="291" r:id="rId3"/>
    <p:sldId id="373" r:id="rId4"/>
    <p:sldId id="374" r:id="rId5"/>
    <p:sldId id="403" r:id="rId6"/>
    <p:sldId id="317" r:id="rId7"/>
    <p:sldId id="375" r:id="rId8"/>
    <p:sldId id="363" r:id="rId9"/>
    <p:sldId id="376" r:id="rId10"/>
    <p:sldId id="404" r:id="rId11"/>
    <p:sldId id="405" r:id="rId12"/>
    <p:sldId id="406" r:id="rId1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003E"/>
    <a:srgbClr val="A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94634" autoAdjust="0"/>
  </p:normalViewPr>
  <p:slideViewPr>
    <p:cSldViewPr snapToObjects="1">
      <p:cViewPr varScale="1">
        <p:scale>
          <a:sx n="86" d="100"/>
          <a:sy n="86"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331D4D8-849A-404C-B542-0517DD0A5D22}" type="datetimeFigureOut">
              <a:rPr lang="en-US" smtClean="0"/>
              <a:t>2/7/2019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09758F-B0D8-4D12-9E87-3AC4B19E14AE}" type="slidenum">
              <a:rPr lang="en-US" smtClean="0"/>
              <a:t>‹#›</a:t>
            </a:fld>
            <a:endParaRPr lang="en-US"/>
          </a:p>
        </p:txBody>
      </p:sp>
    </p:spTree>
    <p:extLst>
      <p:ext uri="{BB962C8B-B14F-4D97-AF65-F5344CB8AC3E}">
        <p14:creationId xmlns:p14="http://schemas.microsoft.com/office/powerpoint/2010/main" val="32297693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B0AA26-C538-4B04-A4C3-BD2DBE24BCA0}" type="datetimeFigureOut">
              <a:rPr lang="en-US" smtClean="0"/>
              <a:t>2/7/2019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EF475E-9CC6-4110-82B8-6FBE07D1340A}" type="slidenum">
              <a:rPr lang="en-US" smtClean="0"/>
              <a:t>‹#›</a:t>
            </a:fld>
            <a:endParaRPr lang="en-US"/>
          </a:p>
        </p:txBody>
      </p:sp>
    </p:spTree>
    <p:extLst>
      <p:ext uri="{BB962C8B-B14F-4D97-AF65-F5344CB8AC3E}">
        <p14:creationId xmlns:p14="http://schemas.microsoft.com/office/powerpoint/2010/main" val="17599773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F475E-9CC6-4110-82B8-6FBE07D1340A}" type="slidenum">
              <a:rPr lang="en-US" smtClean="0"/>
              <a:t>1</a:t>
            </a:fld>
            <a:endParaRPr lang="en-US"/>
          </a:p>
        </p:txBody>
      </p:sp>
    </p:spTree>
    <p:extLst>
      <p:ext uri="{BB962C8B-B14F-4D97-AF65-F5344CB8AC3E}">
        <p14:creationId xmlns:p14="http://schemas.microsoft.com/office/powerpoint/2010/main" val="774911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76401" y="2130425"/>
            <a:ext cx="6227999"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676401" y="3886200"/>
            <a:ext cx="6227999"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14846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0B75627D-E058-4015-9EA9-5C935B562698}"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F1AF33B-44FF-4BFF-B466-AE13219401A1}" type="slidenum">
              <a:rPr lang="en-US" altLang="en-US"/>
              <a:pPr/>
              <a:t>‹#›</a:t>
            </a:fld>
            <a:endParaRPr lang="en-US" altLang="en-US"/>
          </a:p>
        </p:txBody>
      </p:sp>
    </p:spTree>
    <p:extLst>
      <p:ext uri="{BB962C8B-B14F-4D97-AF65-F5344CB8AC3E}">
        <p14:creationId xmlns:p14="http://schemas.microsoft.com/office/powerpoint/2010/main" val="69657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D67A1E9-8DE0-4A77-9C03-DF8989330A57}"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7E8F691-50B2-4FAF-89B3-55D7A1A745D2}" type="slidenum">
              <a:rPr lang="en-US" altLang="en-US"/>
              <a:pPr/>
              <a:t>‹#›</a:t>
            </a:fld>
            <a:endParaRPr lang="en-US" altLang="en-US"/>
          </a:p>
        </p:txBody>
      </p:sp>
    </p:spTree>
    <p:extLst>
      <p:ext uri="{BB962C8B-B14F-4D97-AF65-F5344CB8AC3E}">
        <p14:creationId xmlns:p14="http://schemas.microsoft.com/office/powerpoint/2010/main" val="3867020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97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96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CD01632-E8B6-40BD-87DA-B4DD084BB5E5}"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598C40E8-20EA-48DB-B167-A939B6D5BFAC}" type="slidenum">
              <a:rPr lang="en-US" altLang="en-US"/>
              <a:pPr/>
              <a:t>‹#›</a:t>
            </a:fld>
            <a:endParaRPr lang="en-US" altLang="en-US"/>
          </a:p>
        </p:txBody>
      </p:sp>
    </p:spTree>
    <p:extLst>
      <p:ext uri="{BB962C8B-B14F-4D97-AF65-F5344CB8AC3E}">
        <p14:creationId xmlns:p14="http://schemas.microsoft.com/office/powerpoint/2010/main" val="936328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F2527B4-89F9-4CBD-B72C-50C32EEF5671}"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4DCD6E6-323D-48F6-9EEB-97AEE9BB2833}" type="slidenum">
              <a:rPr lang="en-US" altLang="en-US"/>
              <a:pPr/>
              <a:t>‹#›</a:t>
            </a:fld>
            <a:endParaRPr lang="en-US" altLang="en-US"/>
          </a:p>
        </p:txBody>
      </p:sp>
    </p:spTree>
    <p:extLst>
      <p:ext uri="{BB962C8B-B14F-4D97-AF65-F5344CB8AC3E}">
        <p14:creationId xmlns:p14="http://schemas.microsoft.com/office/powerpoint/2010/main" val="328772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C69AB9F-B30F-4653-B6F8-BC1F78563640}" type="datetime1">
              <a:rPr lang="en-US" smtClean="0"/>
              <a:t>2/7/2019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69ADCFDE-71D7-4A6B-A752-0803A7B3FC5A}" type="slidenum">
              <a:rPr lang="en-US" altLang="en-US"/>
              <a:pPr/>
              <a:t>‹#›</a:t>
            </a:fld>
            <a:endParaRPr lang="en-US" altLang="en-US"/>
          </a:p>
        </p:txBody>
      </p:sp>
    </p:spTree>
    <p:extLst>
      <p:ext uri="{BB962C8B-B14F-4D97-AF65-F5344CB8AC3E}">
        <p14:creationId xmlns:p14="http://schemas.microsoft.com/office/powerpoint/2010/main" val="2693043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836633E-EF4C-42EB-9E8E-BF612BABCDDB}" type="datetime1">
              <a:rPr lang="en-US" smtClean="0"/>
              <a:t>2/7/2019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6FAFE61-D9D4-4753-AFB5-841D3765356D}" type="slidenum">
              <a:rPr lang="en-US" altLang="en-US"/>
              <a:pPr/>
              <a:t>‹#›</a:t>
            </a:fld>
            <a:endParaRPr lang="en-US" altLang="en-US"/>
          </a:p>
        </p:txBody>
      </p:sp>
    </p:spTree>
    <p:extLst>
      <p:ext uri="{BB962C8B-B14F-4D97-AF65-F5344CB8AC3E}">
        <p14:creationId xmlns:p14="http://schemas.microsoft.com/office/powerpoint/2010/main" val="3329457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AB61CDF-AF83-4B4F-82DE-E1EE93E0CF34}" type="datetime1">
              <a:rPr lang="en-US" smtClean="0"/>
              <a:t>2/7/2019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C270BAB-574E-41F3-AB5D-CE2383C28144}" type="slidenum">
              <a:rPr lang="en-US" altLang="en-US"/>
              <a:pPr/>
              <a:t>‹#›</a:t>
            </a:fld>
            <a:endParaRPr lang="en-US" altLang="en-US"/>
          </a:p>
        </p:txBody>
      </p:sp>
    </p:spTree>
    <p:extLst>
      <p:ext uri="{BB962C8B-B14F-4D97-AF65-F5344CB8AC3E}">
        <p14:creationId xmlns:p14="http://schemas.microsoft.com/office/powerpoint/2010/main" val="2165028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70B6C656-3375-4887-8B99-A7ED8D03D908}"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371D3DA0-75F4-4C92-B1C7-04721D037218}" type="slidenum">
              <a:rPr lang="en-US" altLang="en-US"/>
              <a:pPr/>
              <a:t>‹#›</a:t>
            </a:fld>
            <a:endParaRPr lang="en-US" altLang="en-US"/>
          </a:p>
        </p:txBody>
      </p:sp>
    </p:spTree>
    <p:extLst>
      <p:ext uri="{BB962C8B-B14F-4D97-AF65-F5344CB8AC3E}">
        <p14:creationId xmlns:p14="http://schemas.microsoft.com/office/powerpoint/2010/main" val="196240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F7CFF803-969B-4EC6-8928-BB1390E2DDDB}"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8293CEF-0958-45A4-A26A-D663550A1871}" type="slidenum">
              <a:rPr lang="en-US" altLang="en-US"/>
              <a:pPr/>
              <a:t>‹#›</a:t>
            </a:fld>
            <a:endParaRPr lang="en-US" altLang="en-US"/>
          </a:p>
        </p:txBody>
      </p:sp>
    </p:spTree>
    <p:extLst>
      <p:ext uri="{BB962C8B-B14F-4D97-AF65-F5344CB8AC3E}">
        <p14:creationId xmlns:p14="http://schemas.microsoft.com/office/powerpoint/2010/main" val="339308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ppt_sisupohi.gif"/>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1676400" y="457200"/>
            <a:ext cx="62277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t-EE" altLang="en-US" smtClean="0"/>
              <a:t>Klõpsake tiitlilaadi muutmiseks</a:t>
            </a:r>
            <a:endParaRPr lang="en-US" altLang="en-US" smtClean="0"/>
          </a:p>
        </p:txBody>
      </p:sp>
      <p:sp>
        <p:nvSpPr>
          <p:cNvPr id="1028" name="Text Placeholder 2"/>
          <p:cNvSpPr>
            <a:spLocks noGrp="1"/>
          </p:cNvSpPr>
          <p:nvPr>
            <p:ph type="body" idx="1"/>
          </p:nvPr>
        </p:nvSpPr>
        <p:spPr bwMode="auto">
          <a:xfrm>
            <a:off x="1676400" y="1905000"/>
            <a:ext cx="622776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t-EE" altLang="en-US" smtClean="0"/>
              <a:t>Klõpsake juhtslaidi teksti laadide redigeerimiseks</a:t>
            </a:r>
          </a:p>
          <a:p>
            <a:pPr lvl="1"/>
            <a:r>
              <a:rPr lang="et-EE" altLang="en-US" smtClean="0"/>
              <a:t>Teine tase</a:t>
            </a:r>
          </a:p>
          <a:p>
            <a:pPr lvl="2"/>
            <a:r>
              <a:rPr lang="et-EE" altLang="en-US" smtClean="0"/>
              <a:t>Kolmas tase</a:t>
            </a:r>
          </a:p>
          <a:p>
            <a:pPr lvl="3"/>
            <a:r>
              <a:rPr lang="et-EE" altLang="en-US" smtClean="0"/>
              <a:t>Neljas tase</a:t>
            </a:r>
          </a:p>
          <a:p>
            <a:pPr lvl="4"/>
            <a:r>
              <a:rPr lang="et-EE" altLang="en-US" smtClean="0"/>
              <a:t>Viies tase</a:t>
            </a:r>
            <a:endParaRPr lang="en-US" altLang="en-US" smtClean="0"/>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60" r:id="rId12"/>
  </p:sldLayoutIdLst>
  <p:hf hdr="0" ftr="0"/>
  <p:txStyles>
    <p:title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p:titleStyle>
    <p:body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5656" y="3835400"/>
            <a:ext cx="7056784" cy="1752600"/>
          </a:xfrm>
        </p:spPr>
        <p:txBody>
          <a:bodyPr rtlCol="0">
            <a:normAutofit/>
          </a:bodyPr>
          <a:lstStyle/>
          <a:p>
            <a:pPr fontAlgn="auto">
              <a:spcAft>
                <a:spcPts val="0"/>
              </a:spcAft>
              <a:defRPr/>
            </a:pPr>
            <a:r>
              <a:rPr lang="et-EE" sz="2400" dirty="0" smtClean="0">
                <a:ea typeface="+mn-ea"/>
              </a:rPr>
              <a:t>Loengu konspekt 11. Ventilatsiooni koormus.</a:t>
            </a:r>
          </a:p>
          <a:p>
            <a:pPr fontAlgn="auto">
              <a:spcAft>
                <a:spcPts val="0"/>
              </a:spcAft>
              <a:defRPr/>
            </a:pPr>
            <a:r>
              <a:rPr lang="et-EE" sz="2400" dirty="0" smtClean="0">
                <a:ea typeface="+mn-ea"/>
              </a:rPr>
              <a:t>Sisemine soojuseraldus.</a:t>
            </a:r>
          </a:p>
          <a:p>
            <a:pPr fontAlgn="auto">
              <a:spcAft>
                <a:spcPts val="0"/>
              </a:spcAft>
              <a:defRPr/>
            </a:pPr>
            <a:r>
              <a:rPr lang="et-EE" sz="2400" dirty="0">
                <a:ea typeface="+mn-ea"/>
              </a:rPr>
              <a:t>Soojustarbimise </a:t>
            </a:r>
            <a:r>
              <a:rPr lang="et-EE" sz="2400" dirty="0" smtClean="0">
                <a:ea typeface="+mn-ea"/>
              </a:rPr>
              <a:t>sesoonsus.</a:t>
            </a:r>
            <a:endParaRPr lang="et-EE" sz="2400" dirty="0">
              <a:ea typeface="+mn-ea"/>
            </a:endParaRPr>
          </a:p>
          <a:p>
            <a:pPr fontAlgn="auto">
              <a:spcAft>
                <a:spcPts val="0"/>
              </a:spcAft>
              <a:defRPr/>
            </a:pPr>
            <a:endParaRPr lang="et-EE" sz="2400" dirty="0" smtClean="0">
              <a:ea typeface="+mn-ea"/>
            </a:endParaRPr>
          </a:p>
          <a:p>
            <a:pPr fontAlgn="auto">
              <a:spcAft>
                <a:spcPts val="0"/>
              </a:spcAft>
              <a:defRPr/>
            </a:pPr>
            <a:endParaRPr lang="en-US" sz="2400" dirty="0">
              <a:ea typeface="+mn-ea"/>
            </a:endParaRPr>
          </a:p>
        </p:txBody>
      </p:sp>
      <p:sp>
        <p:nvSpPr>
          <p:cNvPr id="5" name="Title 1"/>
          <p:cNvSpPr>
            <a:spLocks noGrp="1"/>
          </p:cNvSpPr>
          <p:nvPr>
            <p:ph type="ctr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eaLnBrk="1" hangingPunct="1"/>
            <a:r>
              <a:rPr lang="et-EE" altLang="en-US" sz="3500" dirty="0" smtClean="0">
                <a:latin typeface="Arial" panose="020B0604020202020204" pitchFamily="34" charset="0"/>
                <a:cs typeface="Arial" panose="020B0604020202020204" pitchFamily="34" charset="0"/>
              </a:rPr>
              <a:t>EIS4120 – Soojus- ja külmavarustussüsteemid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Soojustarbimise sesoonsus </a:t>
            </a:r>
            <a:endParaRPr lang="en-GB" altLang="en-US" sz="2700" b="1" dirty="0" smtClean="0">
              <a:latin typeface="Arial" panose="020B0604020202020204" pitchFamily="34" charset="0"/>
              <a:cs typeface="Arial" panose="020B0604020202020204" pitchFamily="34" charset="0"/>
            </a:endParaRPr>
          </a:p>
        </p:txBody>
      </p:sp>
      <p:sp>
        <p:nvSpPr>
          <p:cNvPr id="5" name="Sisu kohatäide 3"/>
          <p:cNvSpPr>
            <a:spLocks noGrp="1"/>
          </p:cNvSpPr>
          <p:nvPr>
            <p:ph idx="1"/>
          </p:nvPr>
        </p:nvSpPr>
        <p:spPr>
          <a:xfrm>
            <a:off x="0" y="548680"/>
            <a:ext cx="9144000" cy="6309320"/>
          </a:xfrm>
          <a:solidFill>
            <a:schemeClr val="bg1"/>
          </a:solidFill>
        </p:spPr>
        <p:txBody>
          <a:bodyPr/>
          <a:lstStyle/>
          <a:p>
            <a:r>
              <a:rPr lang="et-EE" altLang="en-US" sz="2400" dirty="0"/>
              <a:t>Soojuse tarbimine sooja tarbevee ettevalmistamiseks on peaaegu stabiilne kogu aasta vältel. Mõningane sooja tarbevee ettevalmistamiseks vajaliku soojushulga erinevus suvel ja talvel tuleneb  sellest, et talvel  on külma vee temperatuur mõnevõrra madalam kui suvel ja suvel on elamutes ka tarbijaid tavaliselt vähem kui talvel.  </a:t>
            </a:r>
          </a:p>
          <a:p>
            <a:pPr>
              <a:buFont typeface="Wingdings" panose="05000000000000000000" pitchFamily="2" charset="2"/>
              <a:buNone/>
            </a:pPr>
            <a:endParaRPr lang="et-EE" altLang="en-US" sz="2400" dirty="0"/>
          </a:p>
          <a:p>
            <a:r>
              <a:rPr lang="et-EE" altLang="en-US" sz="2400" dirty="0"/>
              <a:t>Lihtsustatud arvutuste korral eeldatakse, et soojuse kulu sooja tarbevee ettevalmistamiseks suvel on ca 10...15 % võrra väiksem soojuse kulust sooja tarbevee ettevalmistamiseks talvisel perioodil.  </a:t>
            </a:r>
          </a:p>
          <a:p>
            <a:endParaRPr lang="et-EE" altLang="en-US" sz="2400" dirty="0"/>
          </a:p>
          <a:p>
            <a:r>
              <a:rPr lang="et-EE" altLang="en-US" sz="2400" dirty="0"/>
              <a:t> Näitlik soojuskoormuse kestvusgraafik on esitatud järgmisel joonisel.</a:t>
            </a:r>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p>
          <a:p>
            <a:pPr>
              <a:buFont typeface="Wingdings" panose="05000000000000000000" pitchFamily="2" charset="2"/>
              <a:buNone/>
            </a:pPr>
            <a:endParaRPr lang="et-EE" altLang="en-US" sz="2200" dirty="0" smtClean="0"/>
          </a:p>
          <a:p>
            <a:pPr algn="ctr">
              <a:buFont typeface="Wingdings" panose="05000000000000000000" pitchFamily="2" charset="2"/>
              <a:buNone/>
            </a:pPr>
            <a:endParaRPr lang="et-EE" altLang="en-US" sz="2200" dirty="0" smtClean="0"/>
          </a:p>
          <a:p>
            <a:pPr algn="ct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endParaRPr lang="et-EE" altLang="en-US" sz="2200" dirty="0" smtClean="0"/>
          </a:p>
          <a:p>
            <a:pPr>
              <a:buFont typeface="Wingdings" panose="05000000000000000000" pitchFamily="2" charset="2"/>
              <a:buNone/>
            </a:pPr>
            <a:endParaRPr lang="et-EE" altLang="en-US" sz="2200" dirty="0" smtClean="0"/>
          </a:p>
        </p:txBody>
      </p:sp>
    </p:spTree>
    <p:extLst>
      <p:ext uri="{BB962C8B-B14F-4D97-AF65-F5344CB8AC3E}">
        <p14:creationId xmlns:p14="http://schemas.microsoft.com/office/powerpoint/2010/main" val="603665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txBox="1">
            <a:spLocks/>
          </p:cNvSpPr>
          <p:nvPr/>
        </p:nvSpPr>
        <p:spPr bwMode="auto">
          <a:xfrm>
            <a:off x="1460627" y="37238"/>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Soojustarbimise </a:t>
            </a:r>
            <a:r>
              <a:rPr lang="et-EE" altLang="en-US" sz="2700" b="1" dirty="0" smtClean="0">
                <a:latin typeface="Arial" panose="020B0604020202020204" pitchFamily="34" charset="0"/>
                <a:cs typeface="Arial" panose="020B0604020202020204" pitchFamily="34" charset="0"/>
              </a:rPr>
              <a:t>sesoonsus</a:t>
            </a:r>
          </a:p>
          <a:p>
            <a:pPr algn="r"/>
            <a:r>
              <a:rPr lang="et-EE" altLang="en-US" sz="2000" b="1" dirty="0" smtClean="0">
                <a:latin typeface="Arial" panose="020B0604020202020204" pitchFamily="34" charset="0"/>
                <a:cs typeface="Arial" panose="020B0604020202020204" pitchFamily="34" charset="0"/>
              </a:rPr>
              <a:t>Soojuskoormuse kestusgraafik. </a:t>
            </a:r>
            <a:endParaRPr lang="en-GB" altLang="en-US" sz="2000" b="1" dirty="0" smtClean="0">
              <a:latin typeface="Arial" panose="020B0604020202020204" pitchFamily="34" charset="0"/>
              <a:cs typeface="Arial" panose="020B0604020202020204" pitchFamily="34" charset="0"/>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3935047817"/>
              </p:ext>
            </p:extLst>
          </p:nvPr>
        </p:nvGraphicFramePr>
        <p:xfrm>
          <a:off x="1187624" y="908720"/>
          <a:ext cx="7870825" cy="4840288"/>
        </p:xfrm>
        <a:graphic>
          <a:graphicData uri="http://schemas.openxmlformats.org/presentationml/2006/ole">
            <mc:AlternateContent xmlns:mc="http://schemas.openxmlformats.org/markup-compatibility/2006">
              <mc:Choice xmlns:v="urn:schemas-microsoft-com:vml" Requires="v">
                <p:oleObj spid="_x0000_s1031" name="Worksheet" r:id="rId3" imgW="9296400" imgH="5610225" progId="Excel.Sheet.8">
                  <p:embed/>
                </p:oleObj>
              </mc:Choice>
              <mc:Fallback>
                <p:oleObj name="Worksheet" r:id="rId3" imgW="9296400" imgH="561022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908720"/>
                        <a:ext cx="7870825" cy="484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2445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isu kohatäide 3"/>
          <p:cNvSpPr>
            <a:spLocks noGrp="1"/>
          </p:cNvSpPr>
          <p:nvPr>
            <p:ph idx="1"/>
          </p:nvPr>
        </p:nvSpPr>
        <p:spPr>
          <a:xfrm>
            <a:off x="1259632" y="1196975"/>
            <a:ext cx="7848519" cy="3810000"/>
          </a:xfrm>
        </p:spPr>
        <p:txBody>
          <a:bodyPr/>
          <a:lstStyle/>
          <a:p>
            <a:r>
              <a:rPr lang="et-EE" altLang="en-US" sz="2200" dirty="0" smtClean="0"/>
              <a:t>Kuna graafiku abstsissteljeks on ajatelg ja ordinaatteljeks võimsuse telg, siis summaarse võimsuse kõvera alune pindala kujutab endast sisuliselt kogu aasta vältel vajatavat soojusehulka kõige loetletud tarbimisvajaduste rahuldamiseks. </a:t>
            </a:r>
          </a:p>
          <a:p>
            <a:pPr>
              <a:buFont typeface="Wingdings" panose="05000000000000000000" pitchFamily="2" charset="2"/>
              <a:buNone/>
            </a:pPr>
            <a:endParaRPr lang="et-EE" altLang="en-US" sz="2200" dirty="0" smtClean="0"/>
          </a:p>
          <a:p>
            <a:r>
              <a:rPr lang="et-EE" altLang="en-US" sz="2200" dirty="0" smtClean="0"/>
              <a:t>Sellisele graafikule kantakse soojatarbevee koormus ühtlase koormusena (mitte arvestades sooja tarbevee graafiku teravaid tippe), see on vajalik selleks, et selle graafiku alusel saaks suhteliselt lihtsalt määrata aasta vältel vajaliku soojushulga.</a:t>
            </a:r>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p>
          <a:p>
            <a:pPr>
              <a:buFont typeface="Wingdings" panose="05000000000000000000" pitchFamily="2" charset="2"/>
              <a:buNone/>
            </a:pPr>
            <a:endParaRPr lang="et-EE" altLang="en-US" sz="2200" dirty="0" smtClean="0"/>
          </a:p>
          <a:p>
            <a:pPr algn="ctr">
              <a:buFont typeface="Wingdings" panose="05000000000000000000" pitchFamily="2" charset="2"/>
              <a:buNone/>
            </a:pPr>
            <a:endParaRPr lang="et-EE" altLang="en-US" sz="2200" dirty="0" smtClean="0"/>
          </a:p>
          <a:p>
            <a:pPr algn="ct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endParaRPr lang="et-EE" altLang="en-US" sz="2200" dirty="0" smtClean="0"/>
          </a:p>
          <a:p>
            <a:pPr>
              <a:buFont typeface="Wingdings" panose="05000000000000000000" pitchFamily="2" charset="2"/>
              <a:buNone/>
            </a:pPr>
            <a:endParaRPr lang="et-EE" altLang="en-US" sz="2200" dirty="0" smtClean="0"/>
          </a:p>
        </p:txBody>
      </p:sp>
      <p:sp>
        <p:nvSpPr>
          <p:cNvPr id="5" name="Title 1"/>
          <p:cNvSpPr txBox="1">
            <a:spLocks/>
          </p:cNvSpPr>
          <p:nvPr/>
        </p:nvSpPr>
        <p:spPr bwMode="auto">
          <a:xfrm>
            <a:off x="1460627" y="37238"/>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Soojustarbimise </a:t>
            </a:r>
            <a:r>
              <a:rPr lang="et-EE" altLang="en-US" sz="2700" b="1" dirty="0" smtClean="0">
                <a:latin typeface="Arial" panose="020B0604020202020204" pitchFamily="34" charset="0"/>
                <a:cs typeface="Arial" panose="020B0604020202020204" pitchFamily="34" charset="0"/>
              </a:rPr>
              <a:t>sesoonsus</a:t>
            </a:r>
          </a:p>
          <a:p>
            <a:pPr algn="r"/>
            <a:r>
              <a:rPr lang="et-EE" altLang="en-US" sz="2000" b="1" dirty="0" smtClean="0">
                <a:latin typeface="Arial" panose="020B0604020202020204" pitchFamily="34" charset="0"/>
                <a:cs typeface="Arial" panose="020B0604020202020204" pitchFamily="34" charset="0"/>
              </a:rPr>
              <a:t>Soojuskoormuse kestusgraafik. </a:t>
            </a:r>
            <a:endParaRPr lang="en-GB" altLang="en-US" sz="20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8002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Alused</a:t>
            </a:r>
            <a:endParaRPr lang="en-GB" altLang="en-US" sz="2700" b="1" dirty="0" smtClean="0">
              <a:latin typeface="Arial" panose="020B0604020202020204" pitchFamily="34" charset="0"/>
              <a:cs typeface="Arial" panose="020B0604020202020204" pitchFamily="34" charset="0"/>
            </a:endParaRPr>
          </a:p>
        </p:txBody>
      </p:sp>
      <p:sp>
        <p:nvSpPr>
          <p:cNvPr id="7" name="Sisu kohatäide 3"/>
          <p:cNvSpPr>
            <a:spLocks noGrp="1"/>
          </p:cNvSpPr>
          <p:nvPr>
            <p:ph idx="1"/>
          </p:nvPr>
        </p:nvSpPr>
        <p:spPr>
          <a:xfrm>
            <a:off x="179512" y="1340768"/>
            <a:ext cx="8964488" cy="5328592"/>
          </a:xfrm>
          <a:solidFill>
            <a:schemeClr val="bg1"/>
          </a:solidFill>
        </p:spPr>
        <p:txBody>
          <a:bodyPr/>
          <a:lstStyle/>
          <a:p>
            <a:r>
              <a:rPr lang="et-EE" altLang="en-US" sz="2200" dirty="0" smtClean="0"/>
              <a:t>Nagu juba selgitatud, peab </a:t>
            </a:r>
            <a:r>
              <a:rPr lang="et-EE" altLang="en-US" sz="2200" b="1" i="1" dirty="0" smtClean="0">
                <a:solidFill>
                  <a:srgbClr val="81003E"/>
                </a:solidFill>
              </a:rPr>
              <a:t>ventilatsioon tagama õhuvahetuse teatud intensiivsuse köetavates ruumides</a:t>
            </a:r>
            <a:r>
              <a:rPr lang="et-EE" altLang="en-US" sz="2200" dirty="0" smtClean="0"/>
              <a:t>.</a:t>
            </a:r>
          </a:p>
          <a:p>
            <a:pPr>
              <a:buFont typeface="Wingdings" panose="05000000000000000000" pitchFamily="2" charset="2"/>
              <a:buNone/>
            </a:pPr>
            <a:endParaRPr lang="et-EE" altLang="en-US" sz="2200" dirty="0" smtClean="0"/>
          </a:p>
          <a:p>
            <a:r>
              <a:rPr lang="et-EE" altLang="en-US" sz="2200" dirty="0" smtClean="0"/>
              <a:t>Eespool esitatud ülevaade </a:t>
            </a:r>
            <a:r>
              <a:rPr lang="et-EE" altLang="en-US" sz="2200" dirty="0" err="1" smtClean="0"/>
              <a:t>sisekliima</a:t>
            </a:r>
            <a:r>
              <a:rPr lang="et-EE" altLang="en-US" sz="2200" dirty="0" smtClean="0"/>
              <a:t> normatiivdokumendi kohta võimaldas selgitada vajaliku õhuvahetuse intensiivsuse taset tagamaks värske õhu juurdevoolu köetavatesse elu- ja tööruumidesse. </a:t>
            </a:r>
          </a:p>
          <a:p>
            <a:endParaRPr lang="et-EE" altLang="en-US" sz="2200" dirty="0" smtClean="0"/>
          </a:p>
          <a:p>
            <a:r>
              <a:rPr lang="et-EE" altLang="en-US" sz="2200" dirty="0" smtClean="0"/>
              <a:t>Nõukogude ajal püstitatud hoonetele nimetatud </a:t>
            </a:r>
            <a:r>
              <a:rPr lang="et-EE" altLang="en-US" sz="2200" dirty="0" err="1" smtClean="0"/>
              <a:t>sisekliima</a:t>
            </a:r>
            <a:r>
              <a:rPr lang="et-EE" altLang="en-US" sz="2200" dirty="0" smtClean="0"/>
              <a:t> normdokument kahtlemata ei kehti. Seega, </a:t>
            </a:r>
            <a:r>
              <a:rPr lang="et-EE" altLang="en-US" sz="2200" b="1" i="1" dirty="0" smtClean="0"/>
              <a:t>väga suure osa tänapäeval kasutusel olevate elamute kohta ei ole päris usaldusväärseid andmeid õhuvahetuse tegeliku intensiivsuse kohta. </a:t>
            </a:r>
          </a:p>
          <a:p>
            <a:pPr>
              <a:buFont typeface="Wingdings" panose="05000000000000000000" pitchFamily="2" charset="2"/>
              <a:buNone/>
            </a:pPr>
            <a:r>
              <a:rPr lang="et-EE" altLang="en-US" sz="2200" dirty="0" smtClean="0"/>
              <a:t> </a:t>
            </a:r>
          </a:p>
          <a:p>
            <a:pPr>
              <a:buFont typeface="Wingdings" panose="05000000000000000000" pitchFamily="2" charset="2"/>
              <a:buNone/>
            </a:pPr>
            <a:endParaRPr lang="et-EE" altLang="en-US" sz="2200" dirty="0" smtClean="0"/>
          </a:p>
          <a:p>
            <a:pPr algn="ctr">
              <a:buFont typeface="Wingdings" panose="05000000000000000000" pitchFamily="2" charset="2"/>
              <a:buNone/>
            </a:pPr>
            <a:endParaRPr lang="et-EE" altLang="en-US" sz="2200" dirty="0" smtClean="0"/>
          </a:p>
          <a:p>
            <a:pPr algn="ct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endParaRPr lang="et-EE" altLang="en-US" sz="2200" dirty="0" smtClean="0"/>
          </a:p>
          <a:p>
            <a:pPr>
              <a:buFont typeface="Wingdings" panose="05000000000000000000" pitchFamily="2" charset="2"/>
              <a:buNone/>
            </a:pPr>
            <a:endParaRPr lang="et-EE" altLang="en-US" sz="2200" dirty="0" smtClean="0"/>
          </a:p>
        </p:txBody>
      </p:sp>
    </p:spTree>
    <p:extLst>
      <p:ext uri="{BB962C8B-B14F-4D97-AF65-F5344CB8AC3E}">
        <p14:creationId xmlns:p14="http://schemas.microsoft.com/office/powerpoint/2010/main" val="3381185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Alused</a:t>
            </a:r>
            <a:endParaRPr lang="en-GB" altLang="en-US" sz="2700" b="1" dirty="0" smtClean="0">
              <a:latin typeface="Arial" panose="020B0604020202020204" pitchFamily="34" charset="0"/>
              <a:cs typeface="Arial" panose="020B0604020202020204" pitchFamily="34" charset="0"/>
            </a:endParaRPr>
          </a:p>
        </p:txBody>
      </p:sp>
      <p:sp>
        <p:nvSpPr>
          <p:cNvPr id="7" name="Sisu kohatäide 3"/>
          <p:cNvSpPr>
            <a:spLocks noGrp="1"/>
          </p:cNvSpPr>
          <p:nvPr>
            <p:ph idx="1"/>
          </p:nvPr>
        </p:nvSpPr>
        <p:spPr>
          <a:xfrm>
            <a:off x="0" y="765175"/>
            <a:ext cx="9143999" cy="5976193"/>
          </a:xfrm>
          <a:solidFill>
            <a:schemeClr val="bg1"/>
          </a:solidFill>
        </p:spPr>
        <p:txBody>
          <a:bodyPr/>
          <a:lstStyle/>
          <a:p>
            <a:pPr>
              <a:buFont typeface="Wingdings" panose="05000000000000000000" pitchFamily="2" charset="2"/>
              <a:buNone/>
            </a:pPr>
            <a:r>
              <a:rPr lang="et-EE" altLang="en-US" sz="2000" dirty="0" smtClean="0"/>
              <a:t>Kui on teada ruumidesse suunatava värske õhu vooluhulk, õnnestub </a:t>
            </a:r>
          </a:p>
          <a:p>
            <a:pPr>
              <a:buFont typeface="Wingdings" panose="05000000000000000000" pitchFamily="2" charset="2"/>
              <a:buNone/>
            </a:pPr>
            <a:r>
              <a:rPr lang="et-EE" altLang="en-US" sz="2000" dirty="0" smtClean="0"/>
              <a:t>võrdlemisi lihtsalt arvutada võimsuse tagamaks selle õhuhulga </a:t>
            </a:r>
          </a:p>
          <a:p>
            <a:pPr>
              <a:buFont typeface="Wingdings" panose="05000000000000000000" pitchFamily="2" charset="2"/>
              <a:buNone/>
            </a:pPr>
            <a:r>
              <a:rPr lang="et-EE" altLang="en-US" sz="2000" dirty="0" smtClean="0"/>
              <a:t>temperatuuri tõstmist välisõhu temperatuurist kuni ruumide </a:t>
            </a:r>
            <a:r>
              <a:rPr lang="et-EE" altLang="en-US" sz="2000" dirty="0" err="1" smtClean="0"/>
              <a:t>siseõhu</a:t>
            </a:r>
            <a:endParaRPr lang="et-EE" altLang="en-US" sz="2000" dirty="0" smtClean="0"/>
          </a:p>
          <a:p>
            <a:pPr>
              <a:buFont typeface="Wingdings" panose="05000000000000000000" pitchFamily="2" charset="2"/>
              <a:buNone/>
            </a:pPr>
            <a:r>
              <a:rPr lang="et-EE" altLang="en-US" sz="2000" dirty="0" smtClean="0"/>
              <a:t>temperatuurini:</a:t>
            </a:r>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i="1" dirty="0" smtClean="0"/>
              <a:t>		</a:t>
            </a:r>
            <a:r>
              <a:rPr lang="et-EE" altLang="en-US" sz="2400" i="1" dirty="0" err="1" smtClean="0"/>
              <a:t>N</a:t>
            </a:r>
            <a:r>
              <a:rPr lang="et-EE" altLang="en-US" sz="2400" i="1" baseline="-25000" dirty="0" err="1" smtClean="0"/>
              <a:t>v</a:t>
            </a:r>
            <a:r>
              <a:rPr lang="et-EE" altLang="en-US" sz="2400" i="1" dirty="0" smtClean="0"/>
              <a:t> = ρ </a:t>
            </a:r>
            <a:r>
              <a:rPr lang="et-EE" altLang="en-US" sz="2400" baseline="30000" dirty="0" smtClean="0"/>
              <a:t>.</a:t>
            </a:r>
            <a:r>
              <a:rPr lang="et-EE" altLang="en-US" sz="2400" i="1" dirty="0" smtClean="0"/>
              <a:t> </a:t>
            </a:r>
            <a:r>
              <a:rPr lang="et-EE" altLang="en-US" sz="2400" i="1" dirty="0" err="1" smtClean="0"/>
              <a:t>c</a:t>
            </a:r>
            <a:r>
              <a:rPr lang="et-EE" altLang="en-US" sz="2400" i="1" baseline="-25000" dirty="0" err="1" smtClean="0"/>
              <a:t>p</a:t>
            </a:r>
            <a:r>
              <a:rPr lang="et-EE" altLang="en-US" sz="2400" i="1" dirty="0" smtClean="0"/>
              <a:t> </a:t>
            </a:r>
            <a:r>
              <a:rPr lang="et-EE" altLang="en-US" sz="2400" i="1" baseline="30000" dirty="0" smtClean="0"/>
              <a:t>.</a:t>
            </a:r>
            <a:r>
              <a:rPr lang="et-EE" altLang="en-US" sz="2400" i="1" dirty="0" smtClean="0"/>
              <a:t> </a:t>
            </a:r>
            <a:r>
              <a:rPr lang="et-EE" altLang="en-US" sz="2400" i="1" dirty="0" err="1" smtClean="0"/>
              <a:t>q</a:t>
            </a:r>
            <a:r>
              <a:rPr lang="et-EE" altLang="en-US" sz="2400" i="1" baseline="-25000" dirty="0" err="1" smtClean="0"/>
              <a:t>v</a:t>
            </a:r>
            <a:r>
              <a:rPr lang="et-EE" altLang="en-US" sz="2400" i="1" dirty="0" smtClean="0"/>
              <a:t> </a:t>
            </a:r>
            <a:r>
              <a:rPr lang="et-EE" altLang="en-US" sz="2400" i="1" baseline="30000" dirty="0" smtClean="0"/>
              <a:t>.</a:t>
            </a:r>
            <a:r>
              <a:rPr lang="et-EE" altLang="en-US" sz="2400" i="1" dirty="0" smtClean="0"/>
              <a:t> (</a:t>
            </a:r>
            <a:r>
              <a:rPr lang="et-EE" altLang="en-US" sz="2400" i="1" dirty="0" err="1" smtClean="0"/>
              <a:t>t</a:t>
            </a:r>
            <a:r>
              <a:rPr lang="et-EE" altLang="en-US" sz="2400" i="1" baseline="-25000" dirty="0" err="1" smtClean="0"/>
              <a:t>sise</a:t>
            </a:r>
            <a:r>
              <a:rPr lang="et-EE" altLang="en-US" sz="2400" i="1" dirty="0" smtClean="0"/>
              <a:t> – </a:t>
            </a:r>
            <a:r>
              <a:rPr lang="et-EE" altLang="en-US" sz="2400" i="1" dirty="0" err="1" smtClean="0"/>
              <a:t>t</a:t>
            </a:r>
            <a:r>
              <a:rPr lang="et-EE" altLang="en-US" sz="2400" i="1" baseline="-25000" dirty="0" err="1" smtClean="0"/>
              <a:t>välis</a:t>
            </a:r>
            <a:r>
              <a:rPr lang="et-EE" altLang="en-US" sz="2400" i="1" dirty="0" smtClean="0"/>
              <a:t>) – </a:t>
            </a:r>
            <a:r>
              <a:rPr lang="et-EE" altLang="en-US" sz="2400" i="1" dirty="0" err="1" smtClean="0"/>
              <a:t>N</a:t>
            </a:r>
            <a:r>
              <a:rPr lang="et-EE" altLang="en-US" sz="2400" i="1" baseline="-25000" dirty="0" err="1" smtClean="0"/>
              <a:t>tagast</a:t>
            </a:r>
            <a:r>
              <a:rPr lang="et-EE" altLang="en-US" sz="2400" i="1" baseline="-25000" dirty="0" smtClean="0"/>
              <a:t>.</a:t>
            </a:r>
            <a:r>
              <a:rPr lang="et-EE" altLang="en-US" sz="2400" i="1" dirty="0" smtClean="0"/>
              <a:t>		</a:t>
            </a:r>
            <a:endParaRPr lang="et-EE" altLang="en-US" sz="24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kus  </a:t>
            </a:r>
          </a:p>
          <a:p>
            <a:r>
              <a:rPr lang="et-EE" altLang="en-US" sz="2000" i="1" dirty="0" err="1" smtClean="0"/>
              <a:t>N</a:t>
            </a:r>
            <a:r>
              <a:rPr lang="et-EE" altLang="en-US" sz="2000" i="1" baseline="-25000" dirty="0" err="1" smtClean="0"/>
              <a:t>v</a:t>
            </a:r>
            <a:r>
              <a:rPr lang="et-EE" altLang="en-US" sz="2000" dirty="0" smtClean="0"/>
              <a:t> - ventilatsiooni soojuskoormus, kW;</a:t>
            </a:r>
          </a:p>
          <a:p>
            <a:r>
              <a:rPr lang="et-EE" altLang="en-US" sz="2000" i="1" dirty="0" smtClean="0"/>
              <a:t>ρ</a:t>
            </a:r>
            <a:r>
              <a:rPr lang="et-EE" altLang="en-US" sz="2000" dirty="0" smtClean="0"/>
              <a:t> - õhu tihedus, kg/m</a:t>
            </a:r>
            <a:r>
              <a:rPr lang="et-EE" altLang="en-US" sz="2000" baseline="30000" dirty="0" smtClean="0"/>
              <a:t>3</a:t>
            </a:r>
            <a:endParaRPr lang="et-EE" altLang="en-US" sz="2000" dirty="0" smtClean="0"/>
          </a:p>
          <a:p>
            <a:r>
              <a:rPr lang="et-EE" altLang="en-US" sz="2000" i="1" dirty="0" err="1" smtClean="0"/>
              <a:t>c</a:t>
            </a:r>
            <a:r>
              <a:rPr lang="et-EE" altLang="en-US" sz="2000" i="1" baseline="-25000" dirty="0" err="1" smtClean="0"/>
              <a:t>p</a:t>
            </a:r>
            <a:r>
              <a:rPr lang="et-EE" altLang="en-US" sz="2000" dirty="0" smtClean="0"/>
              <a:t> - õhu erisoojus, </a:t>
            </a:r>
            <a:r>
              <a:rPr lang="et-EE" altLang="en-US" sz="2000" dirty="0" err="1" smtClean="0"/>
              <a:t>kJ</a:t>
            </a:r>
            <a:r>
              <a:rPr lang="et-EE" altLang="en-US" sz="2000" dirty="0" smtClean="0"/>
              <a:t>/(kg • °C);</a:t>
            </a:r>
          </a:p>
          <a:p>
            <a:r>
              <a:rPr lang="et-EE" altLang="en-US" sz="2000" i="1" dirty="0" err="1" smtClean="0"/>
              <a:t>q</a:t>
            </a:r>
            <a:r>
              <a:rPr lang="et-EE" altLang="en-US" sz="2000" i="1" baseline="-25000" dirty="0" err="1" smtClean="0"/>
              <a:t>v</a:t>
            </a:r>
            <a:r>
              <a:rPr lang="et-EE" altLang="en-US" sz="2000" dirty="0" smtClean="0"/>
              <a:t> - ventilatsiooniõhu kulu, m</a:t>
            </a:r>
            <a:r>
              <a:rPr lang="et-EE" altLang="en-US" sz="2000" baseline="30000" dirty="0" smtClean="0"/>
              <a:t>3</a:t>
            </a:r>
            <a:r>
              <a:rPr lang="et-EE" altLang="en-US" sz="2000" dirty="0" smtClean="0"/>
              <a:t>/s;</a:t>
            </a:r>
          </a:p>
          <a:p>
            <a:r>
              <a:rPr lang="et-EE" altLang="en-US" sz="2000" i="1" dirty="0" err="1" smtClean="0"/>
              <a:t>t</a:t>
            </a:r>
            <a:r>
              <a:rPr lang="et-EE" altLang="en-US" sz="2000" i="1" baseline="-25000" dirty="0" err="1" smtClean="0"/>
              <a:t>sise</a:t>
            </a:r>
            <a:r>
              <a:rPr lang="et-EE" altLang="en-US" sz="2000" dirty="0" smtClean="0"/>
              <a:t> - ruumidesse suunatava õhu temperatuur, °C;</a:t>
            </a:r>
          </a:p>
          <a:p>
            <a:r>
              <a:rPr lang="et-EE" altLang="en-US" sz="2000" i="1" dirty="0" err="1" smtClean="0"/>
              <a:t>t</a:t>
            </a:r>
            <a:r>
              <a:rPr lang="et-EE" altLang="en-US" sz="2000" i="1" baseline="-25000" dirty="0" err="1" smtClean="0"/>
              <a:t>välis</a:t>
            </a:r>
            <a:r>
              <a:rPr lang="et-EE" altLang="en-US" sz="2000" dirty="0" smtClean="0"/>
              <a:t> - välisõhu temperatuur, °C; </a:t>
            </a:r>
          </a:p>
          <a:p>
            <a:r>
              <a:rPr lang="et-EE" altLang="en-US" sz="2000" i="1" dirty="0" err="1" smtClean="0"/>
              <a:t>N</a:t>
            </a:r>
            <a:r>
              <a:rPr lang="et-EE" altLang="en-US" sz="2000" i="1" baseline="-25000" dirty="0" err="1" smtClean="0"/>
              <a:t>tagast</a:t>
            </a:r>
            <a:r>
              <a:rPr lang="et-EE" altLang="en-US" sz="2000" i="1" baseline="-25000" dirty="0" smtClean="0"/>
              <a:t>.</a:t>
            </a:r>
            <a:r>
              <a:rPr lang="et-EE" altLang="en-US" sz="2000" dirty="0" smtClean="0"/>
              <a:t> - ajaühikus ventilatsiooniõhult soojuse tagastusseadme abil tagastatud soojushulk, kW.</a:t>
            </a:r>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a:p>
            <a:pPr>
              <a:buFont typeface="Wingdings" panose="05000000000000000000" pitchFamily="2" charset="2"/>
              <a:buNone/>
            </a:pPr>
            <a:endParaRPr lang="et-EE" altLang="en-US" sz="2000" dirty="0" smtClean="0"/>
          </a:p>
          <a:p>
            <a:pPr algn="ctr">
              <a:buFont typeface="Wingdings" panose="05000000000000000000" pitchFamily="2" charset="2"/>
              <a:buNone/>
            </a:pPr>
            <a:endParaRPr lang="et-EE" altLang="en-US" sz="2000" dirty="0" smtClean="0"/>
          </a:p>
          <a:p>
            <a:pPr algn="ct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endParaRPr lang="et-EE" altLang="en-US" sz="2000" dirty="0" smtClean="0"/>
          </a:p>
          <a:p>
            <a:pPr>
              <a:buFont typeface="Wingdings" panose="05000000000000000000" pitchFamily="2" charset="2"/>
              <a:buNone/>
            </a:pPr>
            <a:endParaRPr lang="et-EE" altLang="en-US" sz="2000" dirty="0" smtClean="0"/>
          </a:p>
        </p:txBody>
      </p:sp>
    </p:spTree>
    <p:extLst>
      <p:ext uri="{BB962C8B-B14F-4D97-AF65-F5344CB8AC3E}">
        <p14:creationId xmlns:p14="http://schemas.microsoft.com/office/powerpoint/2010/main" val="1955907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Alused</a:t>
            </a:r>
            <a:endParaRPr lang="en-GB" altLang="en-US" sz="2700" b="1" dirty="0" smtClean="0">
              <a:latin typeface="Arial" panose="020B0604020202020204" pitchFamily="34" charset="0"/>
              <a:cs typeface="Arial" panose="020B0604020202020204" pitchFamily="34" charset="0"/>
            </a:endParaRPr>
          </a:p>
        </p:txBody>
      </p:sp>
      <p:sp>
        <p:nvSpPr>
          <p:cNvPr id="10" name="Sisu kohatäide 3"/>
          <p:cNvSpPr>
            <a:spLocks noGrp="1"/>
          </p:cNvSpPr>
          <p:nvPr>
            <p:ph idx="1"/>
          </p:nvPr>
        </p:nvSpPr>
        <p:spPr>
          <a:xfrm>
            <a:off x="0" y="2204641"/>
            <a:ext cx="9144000" cy="2520503"/>
          </a:xfrm>
          <a:solidFill>
            <a:schemeClr val="bg1"/>
          </a:solidFill>
        </p:spPr>
        <p:txBody>
          <a:bodyPr/>
          <a:lstStyle/>
          <a:p>
            <a:r>
              <a:rPr lang="et-EE" altLang="en-US" sz="2200" dirty="0" smtClean="0"/>
              <a:t>Eesti elamutes ventilatsiooniõhu soojusetagastusseadmeid üldreeglina ei ole, seega õhuvahetuse intensiivsusega on  määratud täiendav soojusvajadus selleks, et tagada ruumidesse siseneva värske õhu temperatuuri tõus välisõhu temperatuurilt ruumiõhu temperatuurini. </a:t>
            </a:r>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p>
          <a:p>
            <a:pPr>
              <a:buFont typeface="Wingdings" panose="05000000000000000000" pitchFamily="2" charset="2"/>
              <a:buNone/>
            </a:pPr>
            <a:endParaRPr lang="et-EE" altLang="en-US" sz="2200" dirty="0" smtClean="0"/>
          </a:p>
          <a:p>
            <a:pPr algn="ctr">
              <a:buFont typeface="Wingdings" panose="05000000000000000000" pitchFamily="2" charset="2"/>
              <a:buNone/>
            </a:pPr>
            <a:endParaRPr lang="et-EE" altLang="en-US" sz="2200" dirty="0" smtClean="0"/>
          </a:p>
          <a:p>
            <a:pPr algn="ct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endParaRPr lang="et-EE" altLang="en-US" sz="2200" dirty="0" smtClean="0"/>
          </a:p>
          <a:p>
            <a:pPr>
              <a:buFont typeface="Wingdings" panose="05000000000000000000" pitchFamily="2" charset="2"/>
              <a:buNone/>
            </a:pPr>
            <a:endParaRPr lang="et-EE" altLang="en-US" sz="2200" dirty="0" smtClean="0"/>
          </a:p>
        </p:txBody>
      </p:sp>
    </p:spTree>
    <p:extLst>
      <p:ext uri="{BB962C8B-B14F-4D97-AF65-F5344CB8AC3E}">
        <p14:creationId xmlns:p14="http://schemas.microsoft.com/office/powerpoint/2010/main" val="1218491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isu kohatäide 3"/>
          <p:cNvSpPr>
            <a:spLocks noGrp="1"/>
          </p:cNvSpPr>
          <p:nvPr>
            <p:ph idx="1"/>
          </p:nvPr>
        </p:nvSpPr>
        <p:spPr>
          <a:xfrm>
            <a:off x="0" y="1491208"/>
            <a:ext cx="9144000" cy="3810000"/>
          </a:xfrm>
          <a:solidFill>
            <a:schemeClr val="bg1"/>
          </a:solidFill>
        </p:spPr>
        <p:txBody>
          <a:bodyPr/>
          <a:lstStyle/>
          <a:p>
            <a:r>
              <a:rPr lang="et-EE" altLang="en-US" sz="2400" dirty="0" smtClean="0"/>
              <a:t>Soojuskoormuse infiltratsiooniõhu soojendamiseks võib arvutada samasuguse valemi järgi, arvutusteks oleks aga vaja teada infiltratsiooniõhu vooluhulka (kulu), selle määramisega on kõige rohkem probleeme. </a:t>
            </a:r>
          </a:p>
          <a:p>
            <a:endParaRPr lang="et-EE" altLang="en-US" sz="2400" dirty="0" smtClean="0"/>
          </a:p>
          <a:p>
            <a:r>
              <a:rPr lang="et-EE" altLang="en-US" sz="2400" dirty="0" smtClean="0"/>
              <a:t>Ka ühes majas kasutusel olevates korterites võib õhuvahetuse intensiivsus olla märgatavalt erinev, kuna elanikud suhtuvad erinevalt võimalustesse tihendada energiasäästu eesmärgil aknad ja rõduuksed. </a:t>
            </a:r>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r>
              <a:rPr lang="et-EE" altLang="en-US" sz="2400" dirty="0" smtClean="0"/>
              <a:t> </a:t>
            </a:r>
          </a:p>
          <a:p>
            <a:pPr>
              <a:buFont typeface="Wingdings" panose="05000000000000000000" pitchFamily="2" charset="2"/>
              <a:buNone/>
            </a:pPr>
            <a:endParaRPr lang="et-EE" altLang="en-US" sz="2400" dirty="0" smtClean="0"/>
          </a:p>
          <a:p>
            <a:pPr algn="ctr">
              <a:buFont typeface="Wingdings" panose="05000000000000000000" pitchFamily="2" charset="2"/>
              <a:buNone/>
            </a:pPr>
            <a:endParaRPr lang="et-EE" altLang="en-US" sz="2400" dirty="0" smtClean="0"/>
          </a:p>
          <a:p>
            <a:pPr algn="ct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endParaRPr lang="et-EE" altLang="en-US" sz="2400" dirty="0" smtClean="0"/>
          </a:p>
          <a:p>
            <a:pPr>
              <a:buFont typeface="Wingdings" panose="05000000000000000000" pitchFamily="2" charset="2"/>
              <a:buNone/>
            </a:pPr>
            <a:endParaRPr lang="et-EE" altLang="en-US" sz="2400" dirty="0" smtClean="0"/>
          </a:p>
        </p:txBody>
      </p:sp>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Alused</a:t>
            </a:r>
            <a:endParaRPr lang="en-GB" altLang="en-US" sz="27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7208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Ventilatsiooni soojuskoormus</a:t>
            </a:r>
            <a:endParaRPr lang="en-GB" altLang="en-US" sz="2700" b="1" dirty="0" smtClean="0">
              <a:latin typeface="Arial" panose="020B0604020202020204" pitchFamily="34" charset="0"/>
              <a:cs typeface="Arial" panose="020B0604020202020204" pitchFamily="34" charset="0"/>
            </a:endParaRPr>
          </a:p>
        </p:txBody>
      </p:sp>
      <p:sp>
        <p:nvSpPr>
          <p:cNvPr id="6" name="Sisu kohatäide 3"/>
          <p:cNvSpPr>
            <a:spLocks noGrp="1"/>
          </p:cNvSpPr>
          <p:nvPr>
            <p:ph idx="1"/>
          </p:nvPr>
        </p:nvSpPr>
        <p:spPr>
          <a:xfrm>
            <a:off x="0" y="1347192"/>
            <a:ext cx="9144000" cy="4962128"/>
          </a:xfrm>
          <a:solidFill>
            <a:schemeClr val="bg1"/>
          </a:solidFill>
        </p:spPr>
        <p:txBody>
          <a:bodyPr/>
          <a:lstStyle/>
          <a:p>
            <a:r>
              <a:rPr lang="et-EE" altLang="en-US" sz="2400" dirty="0" smtClean="0"/>
              <a:t>Ventilatsiooni soojuskoormus on sesoonne nagu kütte soojuskoormuski. Ventilatsioonikoormuse ajalise muutuse iseloomustamiseks kasutatakse soojuskoormuse kestvusgraafikut analoogiliselt kütte soojuskoormuse kestvusgraafikuga.</a:t>
            </a:r>
          </a:p>
          <a:p>
            <a:pPr>
              <a:buFont typeface="Wingdings" panose="05000000000000000000" pitchFamily="2" charset="2"/>
              <a:buNone/>
            </a:pPr>
            <a:endParaRPr lang="et-EE" altLang="en-US" sz="2400" dirty="0" smtClean="0"/>
          </a:p>
          <a:p>
            <a:r>
              <a:rPr lang="et-EE" altLang="en-US" sz="2400" dirty="0" smtClean="0"/>
              <a:t>Nõukogude ajal projekteeriti ventilatsiooni seadmed tavaliselt teisele välisõhu arvutuslikule temperatuurile kui kütteseadmed. Nii võidi näiteks  ventilatsiooni soojuskoormuse arvutamisel lähtuda arvutuslikust välisõhu temperatuurist – 12 </a:t>
            </a:r>
            <a:r>
              <a:rPr lang="et-EE" altLang="en-US" sz="2400" baseline="30000" dirty="0" err="1" smtClean="0"/>
              <a:t>o</a:t>
            </a:r>
            <a:r>
              <a:rPr lang="et-EE" altLang="en-US" sz="2400" dirty="0" err="1" smtClean="0"/>
              <a:t>C</a:t>
            </a:r>
            <a:r>
              <a:rPr lang="et-EE" altLang="en-US" sz="2400" dirty="0" smtClean="0"/>
              <a:t>. Sellega saavutati vähemalt näiline soojusesäästu efekt.	</a:t>
            </a:r>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r>
              <a:rPr lang="et-EE" altLang="en-US" sz="2400" dirty="0" smtClean="0"/>
              <a:t> </a:t>
            </a:r>
          </a:p>
          <a:p>
            <a:pPr>
              <a:buFont typeface="Wingdings" panose="05000000000000000000" pitchFamily="2" charset="2"/>
              <a:buNone/>
            </a:pPr>
            <a:endParaRPr lang="et-EE" altLang="en-US" sz="2400" dirty="0" smtClean="0"/>
          </a:p>
          <a:p>
            <a:pPr algn="ctr">
              <a:buFont typeface="Wingdings" panose="05000000000000000000" pitchFamily="2" charset="2"/>
              <a:buNone/>
            </a:pPr>
            <a:endParaRPr lang="et-EE" altLang="en-US" sz="2400" dirty="0" smtClean="0"/>
          </a:p>
          <a:p>
            <a:pPr algn="ct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endParaRPr lang="et-EE" altLang="en-US" sz="2400" dirty="0" smtClean="0"/>
          </a:p>
          <a:p>
            <a:pPr>
              <a:buFont typeface="Wingdings" panose="05000000000000000000" pitchFamily="2" charset="2"/>
              <a:buNone/>
            </a:pPr>
            <a:endParaRPr lang="et-EE" altLang="en-US" sz="2400" dirty="0" smtClean="0"/>
          </a:p>
        </p:txBody>
      </p:sp>
    </p:spTree>
    <p:extLst>
      <p:ext uri="{BB962C8B-B14F-4D97-AF65-F5344CB8AC3E}">
        <p14:creationId xmlns:p14="http://schemas.microsoft.com/office/powerpoint/2010/main" val="3479385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Sisemine soojuseeraldus</a:t>
            </a:r>
            <a:endParaRPr lang="en-GB" altLang="en-US" sz="2700" b="1" dirty="0" smtClean="0">
              <a:latin typeface="Arial" panose="020B0604020202020204" pitchFamily="34" charset="0"/>
              <a:cs typeface="Arial" panose="020B0604020202020204" pitchFamily="34" charset="0"/>
            </a:endParaRPr>
          </a:p>
        </p:txBody>
      </p:sp>
      <p:sp>
        <p:nvSpPr>
          <p:cNvPr id="6" name="Sisu kohatäide 3"/>
          <p:cNvSpPr>
            <a:spLocks noGrp="1"/>
          </p:cNvSpPr>
          <p:nvPr>
            <p:ph idx="1"/>
          </p:nvPr>
        </p:nvSpPr>
        <p:spPr>
          <a:xfrm>
            <a:off x="0" y="1428746"/>
            <a:ext cx="9111208" cy="4880574"/>
          </a:xfrm>
          <a:solidFill>
            <a:schemeClr val="bg1"/>
          </a:solidFill>
        </p:spPr>
        <p:txBody>
          <a:bodyPr/>
          <a:lstStyle/>
          <a:p>
            <a:r>
              <a:rPr lang="et-EE" altLang="en-US" sz="2400" dirty="0" smtClean="0"/>
              <a:t>Sisemist  soojuseeraldust köetavates hoonetes on vaja arvestada hoonete küttevajaduse arvutamisel sel määral, kuivõrd sisemine soojuseeraldus vähendab kütteenergia kulu. </a:t>
            </a:r>
          </a:p>
          <a:p>
            <a:pPr>
              <a:buFont typeface="Wingdings" panose="05000000000000000000" pitchFamily="2" charset="2"/>
              <a:buNone/>
            </a:pPr>
            <a:endParaRPr lang="et-EE" altLang="en-US" sz="2400" dirty="0" smtClean="0"/>
          </a:p>
          <a:p>
            <a:r>
              <a:rPr lang="et-EE" altLang="en-US" sz="2400" dirty="0" smtClean="0"/>
              <a:t>Soojushulk tagastatuna ventilatsiooniõhult soojusetagastusseadme abil </a:t>
            </a:r>
            <a:r>
              <a:rPr lang="et-EE" altLang="en-US" sz="2400" i="1" dirty="0" err="1" smtClean="0"/>
              <a:t>N</a:t>
            </a:r>
            <a:r>
              <a:rPr lang="et-EE" altLang="en-US" sz="2400" i="1" baseline="-25000" dirty="0" err="1" smtClean="0"/>
              <a:t>tagast</a:t>
            </a:r>
            <a:r>
              <a:rPr lang="et-EE" altLang="en-US" sz="2400" i="1" baseline="-25000" dirty="0" smtClean="0"/>
              <a:t>.</a:t>
            </a:r>
            <a:r>
              <a:rPr lang="et-EE" altLang="en-US" sz="2400" dirty="0" smtClean="0"/>
              <a:t> on vaadeldav osana sisemisest soojuse eraldusest. </a:t>
            </a:r>
          </a:p>
          <a:p>
            <a:pPr>
              <a:buFont typeface="Wingdings" panose="05000000000000000000" pitchFamily="2" charset="2"/>
              <a:buNone/>
            </a:pPr>
            <a:endParaRPr lang="et-EE" altLang="en-US" sz="2400" dirty="0" smtClean="0"/>
          </a:p>
          <a:p>
            <a:r>
              <a:rPr lang="et-EE" altLang="en-US" sz="2400" dirty="0" smtClean="0"/>
              <a:t>Sisemine soojuseraldus köetavates ruumides moodustub soojushulkadest, mida eraldavad seadmed, valgustus, </a:t>
            </a:r>
            <a:r>
              <a:rPr lang="et-EE" altLang="en-US" sz="2400" dirty="0" err="1" smtClean="0"/>
              <a:t>elektritarvitid</a:t>
            </a:r>
            <a:r>
              <a:rPr lang="et-EE" altLang="en-US" sz="2400" dirty="0" smtClean="0"/>
              <a:t> ja inimesed.</a:t>
            </a:r>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r>
              <a:rPr lang="et-EE" altLang="en-US" sz="2400" dirty="0" smtClean="0"/>
              <a:t> </a:t>
            </a:r>
          </a:p>
          <a:p>
            <a:pPr>
              <a:buFont typeface="Wingdings" panose="05000000000000000000" pitchFamily="2" charset="2"/>
              <a:buNone/>
            </a:pPr>
            <a:endParaRPr lang="et-EE" altLang="en-US" sz="2400" dirty="0" smtClean="0"/>
          </a:p>
          <a:p>
            <a:pPr algn="ctr">
              <a:buFont typeface="Wingdings" panose="05000000000000000000" pitchFamily="2" charset="2"/>
              <a:buNone/>
            </a:pPr>
            <a:endParaRPr lang="et-EE" altLang="en-US" sz="2400" dirty="0" smtClean="0"/>
          </a:p>
          <a:p>
            <a:pPr algn="ct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endParaRPr lang="et-EE" altLang="en-US" sz="2400" dirty="0" smtClean="0"/>
          </a:p>
          <a:p>
            <a:pPr>
              <a:buFont typeface="Wingdings" panose="05000000000000000000" pitchFamily="2" charset="2"/>
              <a:buNone/>
            </a:pPr>
            <a:endParaRPr lang="et-EE" altLang="en-US" sz="2400" dirty="0" smtClean="0"/>
          </a:p>
        </p:txBody>
      </p:sp>
    </p:spTree>
    <p:extLst>
      <p:ext uri="{BB962C8B-B14F-4D97-AF65-F5344CB8AC3E}">
        <p14:creationId xmlns:p14="http://schemas.microsoft.com/office/powerpoint/2010/main" val="3137672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Sisemine soojuseeraldus</a:t>
            </a:r>
            <a:endParaRPr lang="en-GB" altLang="en-US" sz="2700" b="1" dirty="0" smtClean="0">
              <a:latin typeface="Arial" panose="020B0604020202020204" pitchFamily="34" charset="0"/>
              <a:cs typeface="Arial" panose="020B0604020202020204" pitchFamily="34" charset="0"/>
            </a:endParaRPr>
          </a:p>
        </p:txBody>
      </p:sp>
      <p:sp>
        <p:nvSpPr>
          <p:cNvPr id="10" name="Sisu kohatäide 3"/>
          <p:cNvSpPr>
            <a:spLocks noGrp="1"/>
          </p:cNvSpPr>
          <p:nvPr>
            <p:ph idx="1"/>
          </p:nvPr>
        </p:nvSpPr>
        <p:spPr>
          <a:xfrm>
            <a:off x="0" y="836166"/>
            <a:ext cx="9144000" cy="5761186"/>
          </a:xfrm>
          <a:solidFill>
            <a:schemeClr val="bg1"/>
          </a:solidFill>
        </p:spPr>
        <p:txBody>
          <a:bodyPr/>
          <a:lstStyle/>
          <a:p>
            <a:r>
              <a:rPr lang="et-EE" altLang="en-US" sz="2200" dirty="0" smtClean="0"/>
              <a:t>Orienteeruva sisemise soojuseeralduse määramisel tuleb lähtuda Eesti projekteerimisnormidest EPN 18.3.3. Hoonete ventilatsiooni projekteerimine, 3. osa. </a:t>
            </a:r>
          </a:p>
          <a:p>
            <a:endParaRPr lang="et-EE" altLang="en-US" sz="2200" dirty="0" smtClean="0"/>
          </a:p>
          <a:p>
            <a:r>
              <a:rPr lang="et-EE" altLang="en-US" sz="2200" dirty="0" smtClean="0"/>
              <a:t>Üldine soojuseeraldus inimestelt soovitatakse võtta 100...110 W/</a:t>
            </a:r>
            <a:r>
              <a:rPr lang="et-EE" altLang="en-US" sz="2200" dirty="0" err="1" smtClean="0"/>
              <a:t>inim</a:t>
            </a:r>
            <a:r>
              <a:rPr lang="et-EE" altLang="en-US" sz="2200" dirty="0" smtClean="0"/>
              <a:t>, </a:t>
            </a:r>
          </a:p>
          <a:p>
            <a:endParaRPr lang="et-EE" altLang="en-US" sz="2200" dirty="0" smtClean="0"/>
          </a:p>
          <a:p>
            <a:r>
              <a:rPr lang="et-EE" altLang="en-US" sz="2200" dirty="0" smtClean="0"/>
              <a:t>Soojuseeraldus valgustusest ca 20 W/m</a:t>
            </a:r>
            <a:r>
              <a:rPr lang="et-EE" altLang="en-US" sz="2200" baseline="30000" dirty="0" smtClean="0"/>
              <a:t>2</a:t>
            </a:r>
            <a:r>
              <a:rPr lang="et-EE" altLang="en-US" sz="2200" dirty="0" smtClean="0"/>
              <a:t>, </a:t>
            </a:r>
          </a:p>
          <a:p>
            <a:r>
              <a:rPr lang="et-EE" altLang="en-US" sz="2200" dirty="0" smtClean="0"/>
              <a:t>Soojuseeraldus arvutitelt ca 200...400 W, sõltuvana nende võimsusest jne.</a:t>
            </a:r>
          </a:p>
          <a:p>
            <a:r>
              <a:rPr lang="et-EE" altLang="en-US" sz="2200" dirty="0" smtClean="0"/>
              <a:t> Kontorihoonetes võib sisemine soojuseeraldus varieeruda järgnevates piirides (kõik komponendid summeerituna):</a:t>
            </a:r>
          </a:p>
          <a:p>
            <a:pPr algn="ct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 hoone lõunapoolses küljes ca 100 W/m</a:t>
            </a:r>
            <a:r>
              <a:rPr lang="et-EE" altLang="en-US" sz="2200" baseline="30000" dirty="0" smtClean="0"/>
              <a:t>2</a:t>
            </a:r>
            <a:r>
              <a:rPr lang="et-EE" altLang="en-US" sz="2200" dirty="0" smtClean="0"/>
              <a:t>;</a:t>
            </a:r>
          </a:p>
          <a:p>
            <a:pPr>
              <a:buFont typeface="Wingdings" panose="05000000000000000000" pitchFamily="2" charset="2"/>
              <a:buNone/>
            </a:pPr>
            <a:r>
              <a:rPr lang="et-EE" altLang="en-US" sz="2200" dirty="0" smtClean="0"/>
              <a:t>			- hoone põhjapoolses küljes ca 40...50 W/m</a:t>
            </a:r>
            <a:r>
              <a:rPr lang="et-EE" altLang="en-US" sz="2200" baseline="30000" dirty="0" smtClean="0"/>
              <a:t>2</a:t>
            </a:r>
            <a:r>
              <a:rPr lang="et-EE" altLang="en-US" sz="2200" dirty="0" smtClean="0"/>
              <a:t>. </a:t>
            </a:r>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p>
          <a:p>
            <a:pPr>
              <a:buFont typeface="Wingdings" panose="05000000000000000000" pitchFamily="2" charset="2"/>
              <a:buNone/>
            </a:pPr>
            <a:endParaRPr lang="et-EE" altLang="en-US" sz="2200" dirty="0" smtClean="0"/>
          </a:p>
          <a:p>
            <a:pPr algn="ctr">
              <a:buFont typeface="Wingdings" panose="05000000000000000000" pitchFamily="2" charset="2"/>
              <a:buNone/>
            </a:pPr>
            <a:endParaRPr lang="et-EE" altLang="en-US" sz="2200" dirty="0" smtClean="0"/>
          </a:p>
          <a:p>
            <a:pPr algn="ct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endParaRPr lang="et-EE" altLang="en-US" sz="2200" dirty="0" smtClean="0"/>
          </a:p>
          <a:p>
            <a:pPr>
              <a:buFont typeface="Wingdings" panose="05000000000000000000" pitchFamily="2" charset="2"/>
              <a:buNone/>
            </a:pPr>
            <a:endParaRPr lang="et-EE" altLang="en-US" sz="2200" dirty="0" smtClean="0"/>
          </a:p>
        </p:txBody>
      </p:sp>
    </p:spTree>
    <p:extLst>
      <p:ext uri="{BB962C8B-B14F-4D97-AF65-F5344CB8AC3E}">
        <p14:creationId xmlns:p14="http://schemas.microsoft.com/office/powerpoint/2010/main" val="1289912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Soojustarbimise sesoonsus </a:t>
            </a:r>
            <a:endParaRPr lang="en-GB" altLang="en-US" sz="2700" b="1" dirty="0" smtClean="0">
              <a:latin typeface="Arial" panose="020B0604020202020204" pitchFamily="34" charset="0"/>
              <a:cs typeface="Arial" panose="020B0604020202020204" pitchFamily="34" charset="0"/>
            </a:endParaRPr>
          </a:p>
        </p:txBody>
      </p:sp>
      <p:sp>
        <p:nvSpPr>
          <p:cNvPr id="5" name="Sisu kohatäide 3"/>
          <p:cNvSpPr>
            <a:spLocks noGrp="1"/>
          </p:cNvSpPr>
          <p:nvPr>
            <p:ph idx="1"/>
          </p:nvPr>
        </p:nvSpPr>
        <p:spPr>
          <a:xfrm>
            <a:off x="179512" y="655458"/>
            <a:ext cx="8766619" cy="6013902"/>
          </a:xfrm>
          <a:solidFill>
            <a:schemeClr val="bg1"/>
          </a:solidFill>
        </p:spPr>
        <p:txBody>
          <a:bodyPr/>
          <a:lstStyle/>
          <a:p>
            <a:r>
              <a:rPr lang="et-EE" altLang="en-US" sz="2200" dirty="0" smtClean="0"/>
              <a:t>Soojuse tarbimine ei saa olla stabiilne kogu aasta vältel. Eriti ebaühtlane on soojuse tarbimine hoonete küttevajaduse katmiseks ja ka õhuvahetuse (ventilatsiooni) vajaduse katmiseks. </a:t>
            </a:r>
          </a:p>
          <a:p>
            <a:pPr>
              <a:buFont typeface="Wingdings" panose="05000000000000000000" pitchFamily="2" charset="2"/>
              <a:buNone/>
            </a:pPr>
            <a:endParaRPr lang="et-EE" altLang="en-US" sz="2200" dirty="0" smtClean="0"/>
          </a:p>
          <a:p>
            <a:r>
              <a:rPr lang="et-EE" altLang="en-US" sz="2200" dirty="0" smtClean="0"/>
              <a:t>Ebaühtlast soojuse tarbimist aasta vältel iseloomustatakse soojuskoormuse kestvusgraafikuga. </a:t>
            </a:r>
          </a:p>
          <a:p>
            <a:pPr>
              <a:buFont typeface="Wingdings" panose="05000000000000000000" pitchFamily="2" charset="2"/>
              <a:buNone/>
            </a:pPr>
            <a:endParaRPr lang="et-EE" altLang="en-US" sz="2200" dirty="0" smtClean="0"/>
          </a:p>
          <a:p>
            <a:r>
              <a:rPr lang="et-EE" altLang="en-US" sz="2200" dirty="0" smtClean="0"/>
              <a:t>Soojuskoormuse kestvusgraafiku koostamise aluseks on antud piirkonna kohta teadaolev </a:t>
            </a:r>
            <a:r>
              <a:rPr lang="et-EE" altLang="en-US" sz="2200" dirty="0" err="1" smtClean="0"/>
              <a:t>välistemperatuuri</a:t>
            </a:r>
            <a:r>
              <a:rPr lang="et-EE" altLang="en-US" sz="2200" dirty="0" smtClean="0"/>
              <a:t> ajaline kestvusgraafik. </a:t>
            </a:r>
          </a:p>
          <a:p>
            <a:pPr>
              <a:buFont typeface="Wingdings" panose="05000000000000000000" pitchFamily="2" charset="2"/>
              <a:buNone/>
            </a:pPr>
            <a:endParaRPr lang="et-EE" altLang="en-US" sz="2200" dirty="0" smtClean="0"/>
          </a:p>
          <a:p>
            <a:r>
              <a:rPr lang="et-EE" altLang="en-US" sz="2200" dirty="0" err="1" smtClean="0"/>
              <a:t>Välistemperatuuride</a:t>
            </a:r>
            <a:r>
              <a:rPr lang="et-EE" altLang="en-US" sz="2200" dirty="0" smtClean="0"/>
              <a:t> ajalise kestvuse saab võtta aluseks vajaliku tarbimisvõimsuse arvutamiseks nii kütte kui ka ventilatsioonivajaduste katmiseks kui ette anda soovitav </a:t>
            </a:r>
            <a:r>
              <a:rPr lang="et-EE" altLang="en-US" sz="2200" dirty="0" err="1" smtClean="0"/>
              <a:t>sisetemperatuur</a:t>
            </a:r>
            <a:r>
              <a:rPr lang="et-EE" altLang="en-US" sz="2200" dirty="0" smtClean="0"/>
              <a:t> köetavates ruumides.  </a:t>
            </a:r>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p>
          <a:p>
            <a:pPr>
              <a:buFont typeface="Wingdings" panose="05000000000000000000" pitchFamily="2" charset="2"/>
              <a:buNone/>
            </a:pPr>
            <a:endParaRPr lang="et-EE" altLang="en-US" sz="2200" dirty="0" smtClean="0"/>
          </a:p>
          <a:p>
            <a:pPr algn="ctr">
              <a:buFont typeface="Wingdings" panose="05000000000000000000" pitchFamily="2" charset="2"/>
              <a:buNone/>
            </a:pPr>
            <a:endParaRPr lang="et-EE" altLang="en-US" sz="2200" dirty="0" smtClean="0"/>
          </a:p>
          <a:p>
            <a:pPr algn="ct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endParaRPr lang="et-EE" altLang="en-US" sz="2200" dirty="0" smtClean="0"/>
          </a:p>
          <a:p>
            <a:pPr>
              <a:buFont typeface="Wingdings" panose="05000000000000000000" pitchFamily="2" charset="2"/>
              <a:buNone/>
            </a:pPr>
            <a:endParaRPr lang="et-EE" altLang="en-US" sz="2200" dirty="0" smtClean="0"/>
          </a:p>
        </p:txBody>
      </p:sp>
    </p:spTree>
    <p:extLst>
      <p:ext uri="{BB962C8B-B14F-4D97-AF65-F5344CB8AC3E}">
        <p14:creationId xmlns:p14="http://schemas.microsoft.com/office/powerpoint/2010/main" val="2301799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TY_esitluse pohi_EST_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Presentatsiooni_pohi_EST</Template>
  <TotalTime>3143</TotalTime>
  <Words>596</Words>
  <Application>Microsoft Office PowerPoint</Application>
  <PresentationFormat>On-screen Show (4:3)</PresentationFormat>
  <Paragraphs>171</Paragraphs>
  <Slides>12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Calibri</vt:lpstr>
      <vt:lpstr>Verdana</vt:lpstr>
      <vt:lpstr>Wingdings</vt:lpstr>
      <vt:lpstr>TTY_esitluse pohi_EST_2011</vt:lpstr>
      <vt:lpstr>Worksheet</vt:lpstr>
      <vt:lpstr>EIS4120 – Soojus- ja külmavarustussüsteemid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155</cp:revision>
  <dcterms:created xsi:type="dcterms:W3CDTF">2015-08-30T11:50:39Z</dcterms:created>
  <dcterms:modified xsi:type="dcterms:W3CDTF">2019-02-07T11:49:51Z</dcterms:modified>
</cp:coreProperties>
</file>