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3" r:id="rId3"/>
    <p:sldId id="291" r:id="rId4"/>
    <p:sldId id="294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5" r:id="rId14"/>
    <p:sldId id="310" r:id="rId15"/>
    <p:sldId id="317" r:id="rId16"/>
    <p:sldId id="338" r:id="rId17"/>
    <p:sldId id="322" r:id="rId18"/>
    <p:sldId id="323" r:id="rId19"/>
    <p:sldId id="324" r:id="rId20"/>
    <p:sldId id="325" r:id="rId21"/>
    <p:sldId id="313" r:id="rId22"/>
    <p:sldId id="304" r:id="rId23"/>
    <p:sldId id="315" r:id="rId24"/>
    <p:sldId id="312" r:id="rId25"/>
    <p:sldId id="316" r:id="rId26"/>
    <p:sldId id="318" r:id="rId27"/>
    <p:sldId id="320" r:id="rId28"/>
    <p:sldId id="319" r:id="rId29"/>
    <p:sldId id="339" r:id="rId30"/>
    <p:sldId id="326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40" r:id="rId42"/>
    <p:sldId id="306" r:id="rId43"/>
    <p:sldId id="341" r:id="rId44"/>
    <p:sldId id="307" r:id="rId45"/>
    <p:sldId id="308" r:id="rId46"/>
    <p:sldId id="309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91" autoAdjust="0"/>
    <p:restoredTop sz="94634" autoAdjust="0"/>
  </p:normalViewPr>
  <p:slideViewPr>
    <p:cSldViewPr snapToObjects="1">
      <p:cViewPr varScale="1">
        <p:scale>
          <a:sx n="27" d="100"/>
          <a:sy n="27" d="100"/>
        </p:scale>
        <p:origin x="29" y="13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1D4D8-849A-404C-B542-0517DD0A5D2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9758F-B0D8-4D12-9E87-3AC4B19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9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0AA26-C538-4B04-A4C3-BD2DBE24BCA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F475E-9CC6-4110-82B8-6FBE07D13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77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F475E-9CC6-4110-82B8-6FBE07D13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1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6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75627D-E058-4015-9EA9-5C935B562698}" type="datetime1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F1AF33B-44FF-4BFF-B466-AE1321940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57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67A1E9-8DE0-4A77-9C03-DF8989330A57}" type="datetime1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7E8F691-50B2-4FAF-89B3-55D7A1A74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020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7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6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D01632-E8B6-40BD-87DA-B4DD084BB5E5}" type="datetime1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8C40E8-20EA-48DB-B167-A939B6D5B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32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2527B4-89F9-4CBD-B72C-50C32EEF5671}" type="datetime1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DCD6E6-323D-48F6-9EEB-97AEE9BB2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72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69AB9F-B30F-4653-B6F8-BC1F78563640}" type="datetime1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9ADCFDE-71D7-4A6B-A752-0803A7B3F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04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36633E-EF4C-42EB-9E8E-BF612BABCDDB}" type="datetime1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6FAFE61-D9D4-4753-AFB5-841D376535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5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B61CDF-AF83-4B4F-82DE-E1EE93E0CF34}" type="datetime1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C270BAB-574E-41F3-AB5D-CE2383C28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02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B6C656-3375-4887-8B99-A7ED8D03D908}" type="datetime1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71D3DA0-75F4-4C92-B1C7-04721D037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40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CFF803-969B-4EC6-8928-BB1390E2DDDB}" type="datetime1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8293CEF-0958-45A4-A26A-D663550A1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08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457200"/>
            <a:ext cx="6227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 smtClean="0"/>
              <a:t>Klõpsake tiitlilaadi muutmiseks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1905000"/>
            <a:ext cx="62277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 smtClean="0"/>
              <a:t>Klõpsake juhtslaidi teksti laadide redigeerimiseks</a:t>
            </a:r>
          </a:p>
          <a:p>
            <a:pPr lvl="1"/>
            <a:r>
              <a:rPr lang="et-EE" altLang="en-US" smtClean="0"/>
              <a:t>Teine tase</a:t>
            </a:r>
          </a:p>
          <a:p>
            <a:pPr lvl="2"/>
            <a:r>
              <a:rPr lang="et-EE" altLang="en-US" smtClean="0"/>
              <a:t>Kolmas tase</a:t>
            </a:r>
          </a:p>
          <a:p>
            <a:pPr lvl="3"/>
            <a:r>
              <a:rPr lang="et-EE" altLang="en-US" smtClean="0"/>
              <a:t>Neljas tase</a:t>
            </a:r>
          </a:p>
          <a:p>
            <a:pPr lvl="4"/>
            <a:r>
              <a:rPr lang="et-EE" altLang="en-US" smtClean="0"/>
              <a:t>Viies tase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60" r:id="rId12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259632" y="2066290"/>
            <a:ext cx="7884368" cy="1470025"/>
          </a:xfrm>
        </p:spPr>
        <p:txBody>
          <a:bodyPr/>
          <a:lstStyle/>
          <a:p>
            <a:pPr eaLnBrk="1" hangingPunct="1"/>
            <a:r>
              <a:rPr lang="et-EE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EIS4120 – Soojus- ja külmavarustussüsteemid</a:t>
            </a:r>
            <a:endParaRPr lang="et-EE" alt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35400"/>
            <a:ext cx="6227763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2400" dirty="0" smtClean="0">
                <a:ea typeface="+mn-ea"/>
              </a:rPr>
              <a:t>Loengu konspekt 1</a:t>
            </a:r>
            <a:endParaRPr lang="en-US" sz="2400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1013" y="539388"/>
            <a:ext cx="100540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schemeClr val="bg1"/>
                </a:solidFill>
                <a:cs typeface="Arial" panose="020B0604020202020204" pitchFamily="34" charset="0"/>
              </a:rPr>
              <a:t>Liigitus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1012666"/>
            <a:ext cx="30963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t-EE" sz="2000" dirty="0" err="1" smtClean="0"/>
              <a:t>Kaugsoojusvarustus</a:t>
            </a:r>
            <a:r>
              <a:rPr lang="et-EE" sz="2000" dirty="0" smtClean="0"/>
              <a:t> 4/8</a:t>
            </a:r>
            <a:endParaRPr lang="en-US" sz="2000" dirty="0"/>
          </a:p>
        </p:txBody>
      </p:sp>
      <p:sp>
        <p:nvSpPr>
          <p:cNvPr id="8" name="Sisu kohatäide 2"/>
          <p:cNvSpPr txBox="1">
            <a:spLocks/>
          </p:cNvSpPr>
          <p:nvPr/>
        </p:nvSpPr>
        <p:spPr bwMode="auto">
          <a:xfrm>
            <a:off x="1460626" y="1491208"/>
            <a:ext cx="6817611" cy="467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None/>
              <a:tabLst/>
              <a:defRPr/>
            </a:pPr>
            <a:r>
              <a:rPr lang="et-EE" altLang="en-US" b="1" i="1" kern="0" dirty="0">
                <a:solidFill>
                  <a:srgbClr val="C00000"/>
                </a:solidFill>
                <a:latin typeface="Arial"/>
              </a:rPr>
              <a:t>E</a:t>
            </a:r>
            <a:r>
              <a:rPr kumimoji="0" lang="et-EE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simene</a:t>
            </a:r>
            <a:r>
              <a:rPr kumimoji="0" lang="et-EE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 kaugküttesüsteem </a:t>
            </a:r>
            <a:r>
              <a:rPr kumimoji="0" lang="et-EE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leidis kasutust juba aastal </a:t>
            </a:r>
            <a:r>
              <a:rPr kumimoji="0" lang="et-EE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1877</a:t>
            </a:r>
            <a:r>
              <a:rPr kumimoji="0" lang="et-EE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Ameerikas </a:t>
            </a:r>
            <a:r>
              <a:rPr kumimoji="0" lang="et-EE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Lockportis</a:t>
            </a:r>
            <a:r>
              <a:rPr kumimoji="0" lang="et-EE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endParaRPr kumimoji="0" lang="et-EE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None/>
              <a:tabLst/>
              <a:defRPr/>
            </a:pPr>
            <a:r>
              <a:rPr kumimoji="0" lang="et-EE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Venemaal </a:t>
            </a:r>
            <a:r>
              <a:rPr kumimoji="0" lang="et-EE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teadaolevalt esimene kaugküttesüsteem leidnud kasutust Peterburis a. </a:t>
            </a:r>
            <a:r>
              <a:rPr kumimoji="0" lang="et-EE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1903, kaugkütteks kasutati elektrijaama turbiinides</a:t>
            </a:r>
            <a:r>
              <a:rPr kumimoji="0" lang="et-EE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töötanud auru – s. o. </a:t>
            </a:r>
            <a:r>
              <a:rPr kumimoji="0" lang="et-EE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teadaolevalt ka esimeseks katseks soojuse – ja elektri koostootmise alal.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endParaRPr kumimoji="0" lang="et-EE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9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1013" y="539388"/>
            <a:ext cx="100540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Liigitus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1012666"/>
            <a:ext cx="30963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t-EE" sz="2000" dirty="0" err="1" smtClean="0">
                <a:solidFill>
                  <a:prstClr val="black"/>
                </a:solidFill>
              </a:rPr>
              <a:t>Kaugsoojusvarustus</a:t>
            </a:r>
            <a:r>
              <a:rPr lang="et-EE" sz="2000" dirty="0" smtClean="0">
                <a:solidFill>
                  <a:prstClr val="black"/>
                </a:solidFill>
              </a:rPr>
              <a:t> 5/8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Sisu kohatäide 2"/>
          <p:cNvSpPr txBox="1">
            <a:spLocks/>
          </p:cNvSpPr>
          <p:nvPr/>
        </p:nvSpPr>
        <p:spPr bwMode="auto">
          <a:xfrm>
            <a:off x="1297811" y="1563216"/>
            <a:ext cx="701860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None/>
              <a:tabLst/>
              <a:defRPr/>
            </a:pPr>
            <a:r>
              <a:rPr kumimoji="0" lang="et-EE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Kaugkütte esmaseks ideeks oli transportida paljude tarbijateni odavat tööstusliku tootmise heitsoojust, </a:t>
            </a:r>
            <a:r>
              <a:rPr kumimoji="0" lang="et-EE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sealjuures esimestes kaugkütte süsteemides kasutati soojuskandjana auru.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endParaRPr kumimoji="0" lang="et-EE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None/>
              <a:tabLst/>
              <a:defRPr/>
            </a:pPr>
            <a:r>
              <a:rPr kumimoji="0" lang="et-EE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Endises Nõukogude Liidus omistati suurt tähtsust elamute varustamisele soojusega kaugkütte baasil ja nii on </a:t>
            </a:r>
            <a:r>
              <a:rPr kumimoji="0" lang="et-EE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Eestis siiani kasutatavad kaugküttesüsteemid ehitatud põhiliselt nõukogude ajal.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endParaRPr kumimoji="0" lang="et-EE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1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1013" y="539388"/>
            <a:ext cx="100540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Liigitus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1012666"/>
            <a:ext cx="30963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t-EE" sz="2000" dirty="0" err="1" smtClean="0">
                <a:solidFill>
                  <a:prstClr val="black"/>
                </a:solidFill>
              </a:rPr>
              <a:t>Kaugsoojusvarustus</a:t>
            </a:r>
            <a:r>
              <a:rPr lang="et-EE" sz="2000" dirty="0" smtClean="0">
                <a:solidFill>
                  <a:prstClr val="black"/>
                </a:solidFill>
              </a:rPr>
              <a:t> 6/8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Sisu kohatäide 2"/>
          <p:cNvSpPr>
            <a:spLocks noGrp="1"/>
          </p:cNvSpPr>
          <p:nvPr>
            <p:ph idx="1"/>
          </p:nvPr>
        </p:nvSpPr>
        <p:spPr>
          <a:xfrm>
            <a:off x="1290520" y="1516722"/>
            <a:ext cx="7861520" cy="3810000"/>
          </a:xfrm>
        </p:spPr>
        <p:txBody>
          <a:bodyPr/>
          <a:lstStyle/>
          <a:p>
            <a:pPr marL="0" eaLnBrk="1" hangingPunct="1"/>
            <a:r>
              <a:rPr lang="et-EE" altLang="en-US" sz="2400" dirty="0" smtClean="0"/>
              <a:t>Kaugsoojusvarustuse süsteem on leidnud laialdast kasutamist põhiliselt </a:t>
            </a:r>
            <a:r>
              <a:rPr lang="et-EE" altLang="en-US" sz="2400" b="1" i="1" dirty="0" smtClean="0"/>
              <a:t>Skandinaaviamaades, Balti riikides, Venemaal, Poolas,</a:t>
            </a:r>
            <a:r>
              <a:rPr lang="et-EE" altLang="en-US" sz="2400" dirty="0" smtClean="0"/>
              <a:t> väga väike on kaugküttesüsteemide osa Saksamaa soojusvarustuses. </a:t>
            </a:r>
          </a:p>
          <a:p>
            <a:pPr marL="0" eaLnBrk="1" hangingPunct="1"/>
            <a:r>
              <a:rPr lang="et-EE" altLang="en-US" sz="2400" b="1" i="1" dirty="0" smtClean="0">
                <a:solidFill>
                  <a:srgbClr val="AC0000"/>
                </a:solidFill>
              </a:rPr>
              <a:t>Kaugsoojusvarustuse süsteem = kaugküttesüsteem</a:t>
            </a:r>
            <a:r>
              <a:rPr lang="et-EE" altLang="en-US" sz="2400" dirty="0" smtClean="0">
                <a:solidFill>
                  <a:srgbClr val="AC0000"/>
                </a:solidFill>
              </a:rPr>
              <a:t>, kuna </a:t>
            </a:r>
            <a:r>
              <a:rPr lang="et-EE" altLang="en-US" sz="2400" dirty="0">
                <a:solidFill>
                  <a:srgbClr val="AC0000"/>
                </a:solidFill>
              </a:rPr>
              <a:t>p</a:t>
            </a:r>
            <a:r>
              <a:rPr lang="et-EE" altLang="en-US" sz="2400" dirty="0" smtClean="0">
                <a:solidFill>
                  <a:srgbClr val="AC0000"/>
                </a:solidFill>
              </a:rPr>
              <a:t>õhieesmärgiks on hoonete kütte tagamine. </a:t>
            </a:r>
          </a:p>
          <a:p>
            <a:pPr marL="0" eaLnBrk="1" hangingPunct="1"/>
            <a:r>
              <a:rPr lang="et-EE" altLang="en-US" sz="2400" dirty="0" smtClean="0"/>
              <a:t>Lisaks küttevajaduste katmisele toimub samade süsteemide kaudu soojuse edastamine  ka sooja tarbevee ettevalmistamiseks ja õhuvahetuse (ventilatsiooni) tagamiseks  hoonetes. </a:t>
            </a:r>
          </a:p>
        </p:txBody>
      </p:sp>
    </p:spTree>
    <p:extLst>
      <p:ext uri="{BB962C8B-B14F-4D97-AF65-F5344CB8AC3E}">
        <p14:creationId xmlns:p14="http://schemas.microsoft.com/office/powerpoint/2010/main" val="10237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1013" y="539388"/>
            <a:ext cx="100540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Liigitus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1012666"/>
            <a:ext cx="30963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t-EE" sz="2000" dirty="0" err="1" smtClean="0">
                <a:solidFill>
                  <a:prstClr val="black"/>
                </a:solidFill>
              </a:rPr>
              <a:t>Kaugsoojusvarustus</a:t>
            </a:r>
            <a:r>
              <a:rPr lang="et-EE" sz="2000" dirty="0" smtClean="0">
                <a:solidFill>
                  <a:prstClr val="black"/>
                </a:solidFill>
              </a:rPr>
              <a:t> </a:t>
            </a:r>
            <a:r>
              <a:rPr lang="et-EE" sz="2000" dirty="0">
                <a:solidFill>
                  <a:prstClr val="black"/>
                </a:solidFill>
              </a:rPr>
              <a:t>7</a:t>
            </a:r>
            <a:r>
              <a:rPr lang="et-EE" sz="2000" dirty="0" smtClean="0">
                <a:solidFill>
                  <a:prstClr val="black"/>
                </a:solidFill>
              </a:rPr>
              <a:t>/8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" name="Sisu kohatäide 2"/>
          <p:cNvSpPr txBox="1">
            <a:spLocks/>
          </p:cNvSpPr>
          <p:nvPr/>
        </p:nvSpPr>
        <p:spPr bwMode="auto">
          <a:xfrm>
            <a:off x="1426998" y="2420888"/>
            <a:ext cx="6961426" cy="287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None/>
              <a:tabLst/>
              <a:defRPr/>
            </a:pPr>
            <a:r>
              <a:rPr kumimoji="0" lang="et-EE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Kaugküte on viis paljude hoonete soojusevarustuse tagamiseks  </a:t>
            </a:r>
            <a:r>
              <a:rPr kumimoji="0" lang="et-EE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tsentraalsest soojusvarustuse ettevõttest: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None/>
              <a:tabLst/>
              <a:defRPr/>
            </a:pPr>
            <a:r>
              <a:rPr kumimoji="0" lang="et-EE" altLang="en-US" sz="26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- katlamajast,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None/>
              <a:tabLst/>
              <a:defRPr/>
            </a:pPr>
            <a:r>
              <a:rPr kumimoji="0" lang="et-EE" altLang="en-US" sz="26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- tööstusettevõttest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None/>
              <a:tabLst/>
              <a:defRPr/>
            </a:pPr>
            <a:r>
              <a:rPr kumimoji="0" lang="et-EE" altLang="en-US" sz="26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- soojus-ja elektrijaamast</a:t>
            </a:r>
            <a:r>
              <a:rPr kumimoji="0" lang="et-EE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endParaRPr kumimoji="0" lang="et-EE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3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1013" y="539388"/>
            <a:ext cx="100540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Liigitus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1012666"/>
            <a:ext cx="30963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t-EE" sz="2000" dirty="0" err="1" smtClean="0">
                <a:solidFill>
                  <a:prstClr val="black"/>
                </a:solidFill>
              </a:rPr>
              <a:t>Kaugsoojusvarustus</a:t>
            </a:r>
            <a:r>
              <a:rPr lang="et-EE" sz="2000" dirty="0" smtClean="0">
                <a:solidFill>
                  <a:prstClr val="black"/>
                </a:solidFill>
              </a:rPr>
              <a:t> 8/8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" name="Sisu kohatäide 2"/>
          <p:cNvSpPr txBox="1">
            <a:spLocks/>
          </p:cNvSpPr>
          <p:nvPr/>
        </p:nvSpPr>
        <p:spPr bwMode="auto">
          <a:xfrm>
            <a:off x="1282982" y="1769984"/>
            <a:ext cx="7105442" cy="40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defTabSz="914400" eaLnBrk="1" hangingPunct="1">
              <a:buNone/>
            </a:pPr>
            <a:r>
              <a:rPr lang="et-EE" altLang="en-US" sz="2600" kern="0" dirty="0">
                <a:solidFill>
                  <a:srgbClr val="000000"/>
                </a:solidFill>
                <a:latin typeface="Arial"/>
              </a:rPr>
              <a:t>Kaugküte </a:t>
            </a:r>
            <a:r>
              <a:rPr lang="et-EE" altLang="en-US" sz="2600" kern="0" dirty="0" smtClean="0">
                <a:solidFill>
                  <a:srgbClr val="000000"/>
                </a:solidFill>
                <a:latin typeface="Arial"/>
              </a:rPr>
              <a:t>põhielemendid:</a:t>
            </a:r>
          </a:p>
          <a:p>
            <a:pPr lvl="0" defTabSz="914400" eaLnBrk="1" hangingPunct="1">
              <a:buFontTx/>
              <a:buChar char="-"/>
            </a:pPr>
            <a:r>
              <a:rPr lang="et-EE" altLang="en-US" sz="2600" b="1" i="1" kern="0" dirty="0" smtClean="0">
                <a:solidFill>
                  <a:srgbClr val="AC0000"/>
                </a:solidFill>
                <a:latin typeface="Arial"/>
              </a:rPr>
              <a:t>tsentraalsed </a:t>
            </a:r>
            <a:r>
              <a:rPr lang="et-EE" altLang="en-US" sz="2600" b="1" i="1" kern="0" dirty="0">
                <a:solidFill>
                  <a:srgbClr val="AC0000"/>
                </a:solidFill>
                <a:latin typeface="Arial"/>
              </a:rPr>
              <a:t>soojusvarustuse </a:t>
            </a:r>
            <a:r>
              <a:rPr lang="et-EE" altLang="en-US" sz="2600" b="1" i="1" kern="0" dirty="0" smtClean="0">
                <a:solidFill>
                  <a:srgbClr val="AC0000"/>
                </a:solidFill>
                <a:latin typeface="Arial"/>
              </a:rPr>
              <a:t>ettevõtted </a:t>
            </a:r>
          </a:p>
          <a:p>
            <a:pPr lvl="0" defTabSz="914400" eaLnBrk="1" hangingPunct="1">
              <a:buFontTx/>
              <a:buChar char="-"/>
            </a:pPr>
            <a:r>
              <a:rPr lang="et-EE" altLang="en-US" sz="2600" b="1" i="1" kern="0" dirty="0" smtClean="0">
                <a:solidFill>
                  <a:srgbClr val="AC0000"/>
                </a:solidFill>
                <a:latin typeface="Arial"/>
              </a:rPr>
              <a:t>soojuse jaotusvõrgud, </a:t>
            </a:r>
          </a:p>
          <a:p>
            <a:pPr defTabSz="914400" eaLnBrk="1" hangingPunct="1">
              <a:buFontTx/>
              <a:buChar char="-"/>
            </a:pPr>
            <a:r>
              <a:rPr lang="et-EE" altLang="en-US" sz="2600" b="1" i="1" kern="0" dirty="0">
                <a:solidFill>
                  <a:srgbClr val="AC0000"/>
                </a:solidFill>
                <a:latin typeface="Arial"/>
              </a:rPr>
              <a:t>hoonete </a:t>
            </a:r>
            <a:r>
              <a:rPr lang="et-EE" altLang="en-US" sz="2600" b="1" i="1" kern="0" dirty="0" smtClean="0">
                <a:solidFill>
                  <a:srgbClr val="AC0000"/>
                </a:solidFill>
                <a:latin typeface="Arial"/>
              </a:rPr>
              <a:t>soojuskeskused </a:t>
            </a:r>
            <a:r>
              <a:rPr lang="et-EE" altLang="en-US" sz="2600" kern="0" dirty="0" smtClean="0">
                <a:solidFill>
                  <a:srgbClr val="000000"/>
                </a:solidFill>
                <a:latin typeface="Arial"/>
              </a:rPr>
              <a:t>(soojussõlmed) </a:t>
            </a:r>
            <a:r>
              <a:rPr lang="et-EE" altLang="en-US" sz="2400" i="1" kern="0" dirty="0" smtClean="0">
                <a:solidFill>
                  <a:srgbClr val="000000"/>
                </a:solidFill>
                <a:latin typeface="Arial"/>
              </a:rPr>
              <a:t>kaugkütte </a:t>
            </a:r>
            <a:r>
              <a:rPr lang="et-EE" altLang="en-US" sz="2400" i="1" kern="0" dirty="0">
                <a:solidFill>
                  <a:srgbClr val="000000"/>
                </a:solidFill>
                <a:latin typeface="Arial"/>
              </a:rPr>
              <a:t>firma võib hallata </a:t>
            </a:r>
            <a:r>
              <a:rPr lang="et-EE" altLang="en-US" sz="2400" i="1" kern="0" dirty="0" smtClean="0">
                <a:solidFill>
                  <a:srgbClr val="000000"/>
                </a:solidFill>
                <a:latin typeface="Arial"/>
              </a:rPr>
              <a:t>ka neid.</a:t>
            </a:r>
            <a:endParaRPr lang="et-EE" altLang="en-US" sz="2400" i="1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1" hangingPunct="1">
              <a:buNone/>
            </a:pPr>
            <a:endParaRPr lang="et-EE" altLang="en-US" sz="26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1" hangingPunct="1">
              <a:buNone/>
            </a:pPr>
            <a:endParaRPr lang="et-EE" altLang="en-US" sz="26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1" hangingPunct="1">
              <a:buNone/>
            </a:pPr>
            <a:r>
              <a:rPr lang="et-EE" altLang="en-US" sz="2600" kern="0" dirty="0" smtClean="0">
                <a:solidFill>
                  <a:srgbClr val="000000"/>
                </a:solidFill>
                <a:latin typeface="Arial"/>
              </a:rPr>
              <a:t>Kaugküttesüsteemide </a:t>
            </a:r>
            <a:r>
              <a:rPr lang="et-EE" altLang="en-US" sz="2600" kern="0" dirty="0">
                <a:solidFill>
                  <a:srgbClr val="000000"/>
                </a:solidFill>
                <a:latin typeface="Arial"/>
              </a:rPr>
              <a:t>laialdase leviku on taganud  </a:t>
            </a:r>
            <a:r>
              <a:rPr lang="et-EE" altLang="en-US" sz="2600" b="1" i="1" kern="0" dirty="0">
                <a:solidFill>
                  <a:srgbClr val="000000"/>
                </a:solidFill>
                <a:latin typeface="Arial"/>
              </a:rPr>
              <a:t>eelised</a:t>
            </a:r>
            <a:r>
              <a:rPr lang="et-EE" altLang="en-US" sz="2600" kern="0" dirty="0">
                <a:solidFill>
                  <a:srgbClr val="000000"/>
                </a:solidFill>
                <a:latin typeface="Arial"/>
              </a:rPr>
              <a:t>, mida annab tsentraliseeritud </a:t>
            </a:r>
            <a:r>
              <a:rPr lang="et-EE" altLang="en-US" sz="2600" kern="0" dirty="0" smtClean="0">
                <a:solidFill>
                  <a:srgbClr val="000000"/>
                </a:solidFill>
                <a:latin typeface="Arial"/>
              </a:rPr>
              <a:t>tootmine.</a:t>
            </a:r>
            <a:endParaRPr lang="et-EE" altLang="en-US" sz="2600" kern="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endParaRPr kumimoji="0" lang="et-EE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5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2442393"/>
            <a:ext cx="7045052" cy="3397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5656" y="6525344"/>
            <a:ext cx="7465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400" dirty="0" smtClean="0"/>
              <a:t>Allikas: </a:t>
            </a:r>
            <a:r>
              <a:rPr lang="en-US" sz="1400" dirty="0" smtClean="0"/>
              <a:t>http</a:t>
            </a:r>
            <a:r>
              <a:rPr lang="en-US" sz="1400" dirty="0"/>
              <a:t>://eur-lex.europa.eu/legal-content/EN/TXT/?uri=CELEX%3A52016SC0024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0626" y="1148551"/>
            <a:ext cx="5055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defTabSz="914400" eaLnBrk="1" hangingPunct="1">
              <a:buNone/>
            </a:pPr>
            <a:r>
              <a:rPr lang="et-EE" altLang="en-US" kern="0" dirty="0">
                <a:solidFill>
                  <a:srgbClr val="000000"/>
                </a:solidFill>
                <a:latin typeface="Arial"/>
              </a:rPr>
              <a:t>Kaugküte põhielemendid:</a:t>
            </a:r>
          </a:p>
          <a:p>
            <a:pPr lvl="0" defTabSz="914400" eaLnBrk="1" hangingPunct="1">
              <a:buFontTx/>
              <a:buChar char="-"/>
            </a:pPr>
            <a:r>
              <a:rPr lang="et-EE" altLang="en-US" b="1" i="1" kern="0" dirty="0">
                <a:solidFill>
                  <a:srgbClr val="AC0000"/>
                </a:solidFill>
                <a:latin typeface="Arial"/>
              </a:rPr>
              <a:t>tsentraalsed soojusvarustuse ettevõtted </a:t>
            </a:r>
          </a:p>
          <a:p>
            <a:pPr lvl="0" defTabSz="914400" eaLnBrk="1" hangingPunct="1">
              <a:buFontTx/>
              <a:buChar char="-"/>
            </a:pPr>
            <a:r>
              <a:rPr lang="et-EE" altLang="en-US" b="1" i="1" kern="0" dirty="0">
                <a:solidFill>
                  <a:srgbClr val="AC0000"/>
                </a:solidFill>
                <a:latin typeface="Arial"/>
              </a:rPr>
              <a:t>soojuse jaotusvõrgud, </a:t>
            </a:r>
          </a:p>
          <a:p>
            <a:pPr defTabSz="914400" eaLnBrk="1" hangingPunct="1">
              <a:buFontTx/>
              <a:buChar char="-"/>
            </a:pPr>
            <a:r>
              <a:rPr lang="et-EE" altLang="en-US" b="1" i="1" kern="0" dirty="0">
                <a:solidFill>
                  <a:srgbClr val="AC0000"/>
                </a:solidFill>
                <a:latin typeface="Arial"/>
              </a:rPr>
              <a:t>hoonete soojuskeskused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1013" y="539388"/>
            <a:ext cx="100540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Liigitus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988840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Soojusvarustussüsteemide liigitus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2570421"/>
            <a:ext cx="7881833" cy="507831"/>
          </a:xfrm>
          <a:prstGeom prst="rect">
            <a:avLst/>
          </a:prstGeom>
          <a:solidFill>
            <a:srgbClr val="AC0000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Statistika (kaugküte)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1" y="3146485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Koostootmisjaamad Eestis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Sisukord</a:t>
            </a:r>
            <a:endParaRPr lang="en-GB" alt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3726324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Kaugküte. Eelised.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4298613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Kaugküte. Puudused.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6" y="764704"/>
            <a:ext cx="3448050" cy="3486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95" y="4248090"/>
            <a:ext cx="367240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4000" dirty="0" smtClean="0">
                <a:solidFill>
                  <a:schemeClr val="accent6">
                    <a:lumMod val="75000"/>
                  </a:schemeClr>
                </a:solidFill>
              </a:rPr>
              <a:t>KAUGKÜTTE VÕRKU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403" y="1234664"/>
            <a:ext cx="4832157" cy="1184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t-EE" sz="2600" b="1" dirty="0" smtClean="0">
                <a:cs typeface="Arial" panose="020B0604020202020204" pitchFamily="34" charset="0"/>
              </a:rPr>
              <a:t>KOGU SOOJUSE TOOTMINE </a:t>
            </a:r>
          </a:p>
          <a:p>
            <a:pPr algn="r"/>
            <a:r>
              <a:rPr lang="en-US" sz="45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14 283</a:t>
            </a:r>
            <a:r>
              <a:rPr lang="et-EE" sz="45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GWh</a:t>
            </a:r>
            <a:r>
              <a:rPr lang="en-US" sz="45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45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6963" y="3986480"/>
            <a:ext cx="4864597" cy="15850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t-EE" sz="2600" b="1" cap="all" dirty="0">
                <a:cs typeface="Arial" panose="020B0604020202020204" pitchFamily="34" charset="0"/>
              </a:rPr>
              <a:t>Soojuse tootmine </a:t>
            </a:r>
            <a:r>
              <a:rPr lang="et-EE" sz="2600" b="1" cap="all" dirty="0" smtClean="0">
                <a:cs typeface="Arial" panose="020B0604020202020204" pitchFamily="34" charset="0"/>
              </a:rPr>
              <a:t>kaugküttes</a:t>
            </a:r>
          </a:p>
          <a:p>
            <a:pPr algn="r"/>
            <a:r>
              <a:rPr lang="en-US" sz="45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8 913</a:t>
            </a:r>
            <a:r>
              <a:rPr lang="et-EE" sz="45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GWh</a:t>
            </a:r>
            <a:r>
              <a:rPr lang="en-US" sz="45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45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403" y="2697771"/>
            <a:ext cx="2377848" cy="9914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5500" dirty="0" smtClean="0"/>
              <a:t>62 %</a:t>
            </a:r>
            <a:endParaRPr lang="en-US" sz="5500" dirty="0"/>
          </a:p>
        </p:txBody>
      </p:sp>
      <p:sp>
        <p:nvSpPr>
          <p:cNvPr id="9" name="Rectangle 8"/>
          <p:cNvSpPr/>
          <p:nvPr/>
        </p:nvSpPr>
        <p:spPr>
          <a:xfrm>
            <a:off x="3685350" y="6576446"/>
            <a:ext cx="54430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t-EE" sz="1000" dirty="0" smtClean="0"/>
              <a:t>Allikas: EJKÜ ja </a:t>
            </a:r>
            <a:r>
              <a:rPr lang="en-US" sz="1000" dirty="0" err="1"/>
              <a:t>Euroheat</a:t>
            </a:r>
            <a:r>
              <a:rPr lang="en-US" sz="1000" dirty="0"/>
              <a:t> &amp; Power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126" y="5817730"/>
            <a:ext cx="9154125" cy="63094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i-FI" sz="2900" dirty="0">
                <a:solidFill>
                  <a:schemeClr val="bg1"/>
                </a:solidFill>
              </a:rPr>
              <a:t>Lokaalne soojuse tootmine </a:t>
            </a:r>
            <a:r>
              <a:rPr lang="fi-FI" sz="2900" dirty="0" smtClean="0">
                <a:solidFill>
                  <a:schemeClr val="bg1"/>
                </a:solidFill>
              </a:rPr>
              <a:t>kütustest</a:t>
            </a:r>
            <a:r>
              <a:rPr lang="et-EE" sz="2900" dirty="0" smtClean="0">
                <a:solidFill>
                  <a:schemeClr val="bg1"/>
                </a:solidFill>
              </a:rPr>
              <a:t> on  </a:t>
            </a:r>
            <a:r>
              <a:rPr lang="et-EE" sz="3500" b="1" dirty="0" smtClean="0">
                <a:solidFill>
                  <a:schemeClr val="bg1"/>
                </a:solidFill>
              </a:rPr>
              <a:t>5 370</a:t>
            </a:r>
            <a:r>
              <a:rPr lang="fi-FI" sz="3500" b="1" dirty="0" smtClean="0">
                <a:solidFill>
                  <a:schemeClr val="bg1"/>
                </a:solidFill>
              </a:rPr>
              <a:t> </a:t>
            </a:r>
            <a:r>
              <a:rPr lang="fi-FI" sz="2900" dirty="0">
                <a:solidFill>
                  <a:schemeClr val="bg1"/>
                </a:solidFill>
              </a:rPr>
              <a:t>GWh</a:t>
            </a:r>
            <a:endParaRPr lang="en-US" sz="29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05828" y="539388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Statistika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05828" y="539388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Statistika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2" y="957394"/>
            <a:ext cx="7954392" cy="58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55750"/>
            <a:ext cx="8064896" cy="592814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05828" y="539388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Statistika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988840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Soojusvarustussüsteemide liigitus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2570421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Statistika (kaugküte)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1" y="3146485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Koostootmisjaamad Eestis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Sisukord</a:t>
            </a:r>
            <a:endParaRPr lang="en-GB" alt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3726324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Kaugküte. Eelised.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4298613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Kaugküte. Puudused.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9632" y="548680"/>
            <a:ext cx="1512168" cy="6230782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2007</a:t>
            </a:r>
            <a:endParaRPr lang="en-US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3808" y="548680"/>
            <a:ext cx="1656184" cy="6230782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2014</a:t>
            </a:r>
            <a:endParaRPr lang="en-US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1916832"/>
            <a:ext cx="9138084" cy="1019485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t-EE" sz="3000" dirty="0">
                <a:solidFill>
                  <a:schemeClr val="bg1"/>
                </a:solidFill>
              </a:rPr>
              <a:t>Biokütustest toodetud </a:t>
            </a:r>
            <a:endParaRPr lang="et-EE" sz="3000" dirty="0" smtClean="0">
              <a:solidFill>
                <a:schemeClr val="bg1"/>
              </a:solidFill>
            </a:endParaRPr>
          </a:p>
          <a:p>
            <a:pPr algn="r"/>
            <a:r>
              <a:rPr lang="et-EE" sz="3000" dirty="0" smtClean="0">
                <a:solidFill>
                  <a:schemeClr val="bg1"/>
                </a:solidFill>
              </a:rPr>
              <a:t>soojuse osakaal </a:t>
            </a:r>
            <a:r>
              <a:rPr lang="et-EE" sz="3000" dirty="0">
                <a:solidFill>
                  <a:schemeClr val="bg1"/>
                </a:solidFill>
              </a:rPr>
              <a:t>kaugküttes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3789040"/>
            <a:ext cx="9144000" cy="1019485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t-EE" sz="3000" dirty="0" smtClean="0">
                <a:solidFill>
                  <a:schemeClr val="bg1"/>
                </a:solidFill>
              </a:rPr>
              <a:t>Taastuvate kütuste osakaal </a:t>
            </a:r>
          </a:p>
          <a:p>
            <a:pPr algn="r"/>
            <a:r>
              <a:rPr lang="et-EE" sz="3000" dirty="0" smtClean="0">
                <a:solidFill>
                  <a:schemeClr val="bg1"/>
                </a:solidFill>
              </a:rPr>
              <a:t>koostootmisjaamades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259632" y="1700093"/>
            <a:ext cx="1512168" cy="151216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500" dirty="0" smtClean="0"/>
              <a:t>19%</a:t>
            </a:r>
            <a:endParaRPr lang="en-US" sz="3500" dirty="0"/>
          </a:p>
        </p:txBody>
      </p:sp>
      <p:sp>
        <p:nvSpPr>
          <p:cNvPr id="5" name="Oval 4"/>
          <p:cNvSpPr/>
          <p:nvPr/>
        </p:nvSpPr>
        <p:spPr>
          <a:xfrm>
            <a:off x="2771800" y="1628800"/>
            <a:ext cx="1656184" cy="16554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500" dirty="0" smtClean="0"/>
              <a:t>42%</a:t>
            </a:r>
            <a:endParaRPr lang="en-US" sz="4500" dirty="0"/>
          </a:p>
        </p:txBody>
      </p:sp>
      <p:sp>
        <p:nvSpPr>
          <p:cNvPr id="6" name="Oval 5"/>
          <p:cNvSpPr/>
          <p:nvPr/>
        </p:nvSpPr>
        <p:spPr>
          <a:xfrm>
            <a:off x="1254697" y="3571586"/>
            <a:ext cx="1512168" cy="151216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500" dirty="0" smtClean="0"/>
              <a:t>6%</a:t>
            </a:r>
            <a:endParaRPr lang="en-US" sz="3500" dirty="0"/>
          </a:p>
        </p:txBody>
      </p:sp>
      <p:sp>
        <p:nvSpPr>
          <p:cNvPr id="7" name="Oval 6"/>
          <p:cNvSpPr/>
          <p:nvPr/>
        </p:nvSpPr>
        <p:spPr>
          <a:xfrm>
            <a:off x="2766865" y="3500293"/>
            <a:ext cx="1656184" cy="16554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500" dirty="0" smtClean="0"/>
              <a:t>50%</a:t>
            </a:r>
            <a:endParaRPr lang="en-US" sz="45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05828" y="539388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Statistika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556792"/>
            <a:ext cx="68407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44444"/>
                </a:solidFill>
                <a:latin typeface="Times New Roman" panose="02020603050405020304" pitchFamily="18" charset="0"/>
              </a:rPr>
              <a:t>COMMISSION STAFF WORKING DOCUMENT</a:t>
            </a:r>
          </a:p>
          <a:p>
            <a:pPr algn="ctr"/>
            <a:r>
              <a:rPr lang="en-US" b="1" dirty="0">
                <a:solidFill>
                  <a:srgbClr val="444444"/>
                </a:solidFill>
                <a:latin typeface="Times New Roman" panose="02020603050405020304" pitchFamily="18" charset="0"/>
              </a:rPr>
              <a:t>Review of available information</a:t>
            </a:r>
          </a:p>
          <a:p>
            <a:pPr algn="ctr"/>
            <a:r>
              <a:rPr lang="en-US" b="1" i="1" dirty="0">
                <a:solidFill>
                  <a:srgbClr val="444444"/>
                </a:solidFill>
                <a:latin typeface="Times New Roman" panose="02020603050405020304" pitchFamily="18" charset="0"/>
              </a:rPr>
              <a:t>Accompanying the document</a:t>
            </a:r>
          </a:p>
          <a:p>
            <a:pPr algn="ctr"/>
            <a:r>
              <a:rPr lang="en-US" b="1" dirty="0">
                <a:solidFill>
                  <a:srgbClr val="444444"/>
                </a:solidFill>
                <a:latin typeface="Times New Roman" panose="02020603050405020304" pitchFamily="18" charset="0"/>
              </a:rPr>
              <a:t>Communication from the Commission to the European Parliament, the Council, the European Economic and Social Committee and the Committee of the Regions on an </a:t>
            </a:r>
            <a:endParaRPr lang="et-EE" b="1" dirty="0" smtClean="0">
              <a:solidFill>
                <a:srgbClr val="444444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AC0000"/>
                </a:solidFill>
                <a:latin typeface="Times New Roman" panose="02020603050405020304" pitchFamily="18" charset="0"/>
              </a:rPr>
              <a:t>EU</a:t>
            </a:r>
            <a:r>
              <a:rPr lang="en-US" sz="4000" b="1" dirty="0">
                <a:solidFill>
                  <a:srgbClr val="AC0000"/>
                </a:solidFill>
                <a:latin typeface="Times New Roman" panose="02020603050405020304" pitchFamily="18" charset="0"/>
              </a:rPr>
              <a:t> Strategy for Heating and Cooling</a:t>
            </a:r>
            <a:r>
              <a:rPr lang="en-US" sz="4000" b="1" dirty="0">
                <a:solidFill>
                  <a:srgbClr val="444444"/>
                </a:solidFill>
                <a:latin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444444"/>
                </a:solidFill>
                <a:latin typeface="Times New Roman" panose="02020603050405020304" pitchFamily="18" charset="0"/>
              </a:rPr>
            </a:br>
            <a:r>
              <a:rPr lang="en-US" b="1" dirty="0">
                <a:solidFill>
                  <a:srgbClr val="444444"/>
                </a:solidFill>
                <a:latin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444444"/>
                </a:solidFill>
                <a:latin typeface="Times New Roman" panose="02020603050405020304" pitchFamily="18" charset="0"/>
              </a:rPr>
            </a:br>
            <a:endParaRPr lang="en-US" b="1" dirty="0">
              <a:solidFill>
                <a:srgbClr val="444444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</a:rPr>
              <a:t>{COM(2016) 51 final}</a:t>
            </a:r>
            <a:endParaRPr lang="en-US" b="0" i="0" dirty="0">
              <a:solidFill>
                <a:srgbClr val="44444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05828" y="539388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Statistika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6" y="6525344"/>
            <a:ext cx="7465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400" dirty="0" smtClean="0"/>
              <a:t>Allikas: </a:t>
            </a:r>
            <a:r>
              <a:rPr lang="en-US" sz="1400" dirty="0" smtClean="0"/>
              <a:t>http</a:t>
            </a:r>
            <a:r>
              <a:rPr lang="en-US" sz="1400" dirty="0"/>
              <a:t>://eur-lex.europa.eu/legal-content/EN/TXT/?uri=CELEX%3A52016SC0024</a:t>
            </a:r>
          </a:p>
        </p:txBody>
      </p:sp>
    </p:spTree>
    <p:extLst>
      <p:ext uri="{BB962C8B-B14F-4D97-AF65-F5344CB8AC3E}">
        <p14:creationId xmlns:p14="http://schemas.microsoft.com/office/powerpoint/2010/main" val="23784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05828" y="539388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Statistika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8" name="Picture 4" descr="http://eur-lex.europa.eu/resource.html?uri=comnat:SWD_2016_0024_FIN.ENG.xhtml.03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1" y="2276872"/>
            <a:ext cx="888682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31640" y="194674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</a:rPr>
              <a:t>Percentage of the population served by district heating (2013)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91680" y="6562468"/>
            <a:ext cx="7465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400" dirty="0" smtClean="0"/>
              <a:t>Allikas: </a:t>
            </a:r>
            <a:r>
              <a:rPr lang="en-US" sz="1400" dirty="0" smtClean="0"/>
              <a:t>http</a:t>
            </a:r>
            <a:r>
              <a:rPr lang="en-US" sz="1400" dirty="0"/>
              <a:t>://eur-lex.europa.eu/legal-content/EN/TXT/?uri=CELEX%3A52016SC0024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60627" y="2564904"/>
            <a:ext cx="375069" cy="3384376"/>
          </a:xfrm>
          <a:prstGeom prst="roundRect">
            <a:avLst/>
          </a:prstGeom>
          <a:noFill/>
          <a:ln w="38100">
            <a:solidFill>
              <a:srgbClr val="A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05828" y="539388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Statistika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412776"/>
            <a:ext cx="9059690" cy="511256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15816" y="5157192"/>
            <a:ext cx="274484" cy="432048"/>
          </a:xfrm>
          <a:prstGeom prst="roundRect">
            <a:avLst/>
          </a:prstGeom>
          <a:noFill/>
          <a:ln w="28575">
            <a:solidFill>
              <a:srgbClr val="A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48064" y="5157192"/>
            <a:ext cx="576064" cy="43204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6562468"/>
            <a:ext cx="7465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400" dirty="0" smtClean="0"/>
              <a:t>Allikas: </a:t>
            </a:r>
            <a:r>
              <a:rPr lang="en-US" sz="1400" dirty="0" smtClean="0"/>
              <a:t>http</a:t>
            </a:r>
            <a:r>
              <a:rPr lang="en-US" sz="1400" dirty="0"/>
              <a:t>://eur-lex.europa.eu/legal-content/EN/TXT/?uri=CELEX%3A52016SC0024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5474"/>
            <a:ext cx="9142811" cy="39096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915816" y="2708920"/>
            <a:ext cx="1944216" cy="2570930"/>
          </a:xfrm>
          <a:prstGeom prst="roundRect">
            <a:avLst>
              <a:gd name="adj" fmla="val 8951"/>
            </a:avLst>
          </a:prstGeom>
          <a:noFill/>
          <a:ln w="38100">
            <a:solidFill>
              <a:srgbClr val="A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05828" y="539388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Statistika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7960"/>
            <a:ext cx="6732239" cy="3532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646"/>
            <a:ext cx="6228184" cy="266331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05828" y="539388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Statistika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9992" y="1204324"/>
            <a:ext cx="1440160" cy="5328592"/>
          </a:xfrm>
          <a:prstGeom prst="roundRect">
            <a:avLst>
              <a:gd name="adj" fmla="val 8630"/>
            </a:avLst>
          </a:prstGeom>
          <a:noFill/>
          <a:ln w="28575">
            <a:solidFill>
              <a:srgbClr val="A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30227" y="1204324"/>
            <a:ext cx="1440160" cy="5328592"/>
          </a:xfrm>
          <a:prstGeom prst="roundRect">
            <a:avLst>
              <a:gd name="adj" fmla="val 863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8" idx="1"/>
          </p:cNvCxnSpPr>
          <p:nvPr/>
        </p:nvCxnSpPr>
        <p:spPr>
          <a:xfrm>
            <a:off x="3370387" y="3868620"/>
            <a:ext cx="1129605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0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05828" y="539388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Statistika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376362"/>
            <a:ext cx="7748197" cy="48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05828" y="539388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Statistika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48108"/>
            <a:ext cx="9096629" cy="3925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90872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Biomass</a:t>
            </a:r>
            <a:r>
              <a:rPr lang="et-EE" dirty="0" smtClean="0"/>
              <a:t> 35% (EU16%)</a:t>
            </a:r>
            <a:endParaRPr lang="en-US" dirty="0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2267744" y="1093386"/>
            <a:ext cx="1080120" cy="11114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123728" y="825514"/>
            <a:ext cx="360040" cy="3971638"/>
          </a:xfrm>
          <a:prstGeom prst="roundRect">
            <a:avLst>
              <a:gd name="adj" fmla="val 8630"/>
            </a:avLst>
          </a:prstGeom>
          <a:noFill/>
          <a:ln w="28575">
            <a:solidFill>
              <a:srgbClr val="A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05828" y="539388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Statistika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14612"/>
            <a:ext cx="9024396" cy="4506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032289"/>
            <a:ext cx="5400600" cy="3413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84168" y="3645024"/>
            <a:ext cx="288032" cy="1368304"/>
          </a:xfrm>
          <a:prstGeom prst="roundRect">
            <a:avLst>
              <a:gd name="adj" fmla="val 8630"/>
            </a:avLst>
          </a:prstGeom>
          <a:noFill/>
          <a:ln w="28575">
            <a:solidFill>
              <a:srgbClr val="A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988840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Soojusvarustussüsteemide liigitus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2570421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Statistika (kaugküte)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1" y="3146485"/>
            <a:ext cx="7881833" cy="507831"/>
          </a:xfrm>
          <a:prstGeom prst="rect">
            <a:avLst/>
          </a:prstGeom>
          <a:solidFill>
            <a:srgbClr val="AC0000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Koostootmisjaamad Eestis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Sisukord</a:t>
            </a:r>
            <a:endParaRPr lang="en-GB" alt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3726324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Kaugküte. Eelised.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4298613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Kaugküte. Puudused.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1013" y="539388"/>
            <a:ext cx="100540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t-EE" b="1" dirty="0" smtClean="0">
                <a:solidFill>
                  <a:schemeClr val="bg1"/>
                </a:solidFill>
                <a:cs typeface="Arial" panose="020B0604020202020204" pitchFamily="34" charset="0"/>
              </a:rPr>
              <a:t>Liigitus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isu kohatäide 2"/>
          <p:cNvSpPr>
            <a:spLocks noGrp="1"/>
          </p:cNvSpPr>
          <p:nvPr>
            <p:ph idx="1"/>
          </p:nvPr>
        </p:nvSpPr>
        <p:spPr>
          <a:xfrm>
            <a:off x="1460627" y="1490804"/>
            <a:ext cx="6817610" cy="3810000"/>
          </a:xfrm>
        </p:spPr>
        <p:txBody>
          <a:bodyPr/>
          <a:lstStyle/>
          <a:p>
            <a:pPr marL="0" eaLnBrk="1" hangingPunct="1">
              <a:buFont typeface="Wingdings" panose="05000000000000000000" pitchFamily="2" charset="2"/>
              <a:buNone/>
            </a:pPr>
            <a:r>
              <a:rPr lang="et-E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Hoonete soojusvarustuse tagamiseks on võimalik kasutada erinevaid soojusvarustuse süsteeme:</a:t>
            </a:r>
          </a:p>
          <a:p>
            <a:pPr marL="0" eaLnBrk="1" hangingPunct="1"/>
            <a:endParaRPr lang="et-EE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eaLnBrk="1" hangingPunct="1"/>
            <a:r>
              <a:rPr lang="et-E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t-EE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lokaalne</a:t>
            </a:r>
            <a:r>
              <a:rPr lang="et-E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e. kohalik soojusvarustuse süsteem;</a:t>
            </a:r>
          </a:p>
          <a:p>
            <a:pPr marL="0" eaLnBrk="1" hangingPunct="1"/>
            <a:r>
              <a:rPr lang="et-E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t-EE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grupiviisilise</a:t>
            </a:r>
            <a:r>
              <a:rPr lang="et-E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soojusvarustuse süsteem; </a:t>
            </a:r>
          </a:p>
          <a:p>
            <a:pPr marL="0" eaLnBrk="1" hangingPunct="1"/>
            <a:r>
              <a:rPr lang="et-E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t-EE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kaugsoojusvarustuse</a:t>
            </a:r>
            <a:r>
              <a:rPr lang="et-E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süsteem (lühendatult nimetatud ka kaugküttesüsteemiks).</a:t>
            </a:r>
          </a:p>
          <a:p>
            <a:pPr eaLnBrk="1" hangingPunct="1"/>
            <a:endParaRPr lang="et-E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11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6017" y="539388"/>
            <a:ext cx="239039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Koostootmisjaamad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14514"/>
            <a:ext cx="6336704" cy="571985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51920" y="1916832"/>
            <a:ext cx="792088" cy="72008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9592" y="1578278"/>
            <a:ext cx="322889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2009 - TALLINNA ELEKTRIJAAM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3999" cy="5985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4048" y="-5318"/>
            <a:ext cx="4139952" cy="55399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t-EE" sz="3000" dirty="0" smtClean="0">
                <a:solidFill>
                  <a:schemeClr val="bg1"/>
                </a:solidFill>
              </a:rPr>
              <a:t>2009</a:t>
            </a:r>
            <a:r>
              <a:rPr lang="et-EE" sz="2500" dirty="0" smtClean="0">
                <a:solidFill>
                  <a:schemeClr val="bg1"/>
                </a:solidFill>
              </a:rPr>
              <a:t> - 25MW</a:t>
            </a:r>
            <a:r>
              <a:rPr lang="et-EE" sz="2500" baseline="-25000" dirty="0" smtClean="0">
                <a:solidFill>
                  <a:schemeClr val="bg1"/>
                </a:solidFill>
              </a:rPr>
              <a:t>el</a:t>
            </a:r>
            <a:r>
              <a:rPr lang="et-EE" sz="2500" dirty="0" smtClean="0">
                <a:solidFill>
                  <a:schemeClr val="bg1"/>
                </a:solidFill>
              </a:rPr>
              <a:t> </a:t>
            </a:r>
            <a:r>
              <a:rPr lang="et-EE" sz="2500" dirty="0">
                <a:solidFill>
                  <a:schemeClr val="bg1"/>
                </a:solidFill>
              </a:rPr>
              <a:t>/ 75 </a:t>
            </a:r>
            <a:r>
              <a:rPr lang="et-EE" sz="2500" dirty="0" err="1" smtClean="0">
                <a:solidFill>
                  <a:schemeClr val="bg1"/>
                </a:solidFill>
              </a:rPr>
              <a:t>MW</a:t>
            </a:r>
            <a:r>
              <a:rPr lang="et-EE" sz="2500" baseline="-25000" dirty="0" err="1" smtClean="0">
                <a:solidFill>
                  <a:schemeClr val="bg1"/>
                </a:solidFill>
              </a:rPr>
              <a:t>s</a:t>
            </a:r>
            <a:endParaRPr lang="en-US" sz="25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300191" y="6534117"/>
            <a:ext cx="28502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t-EE" sz="1400" dirty="0" err="1" smtClean="0"/>
              <a:t>allikas:www.soojus.ee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004048" y="672487"/>
            <a:ext cx="4139952" cy="55399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t-EE" sz="3000" dirty="0" smtClean="0">
                <a:solidFill>
                  <a:schemeClr val="bg1"/>
                </a:solidFill>
              </a:rPr>
              <a:t>AURUTURBIIN</a:t>
            </a:r>
            <a:endParaRPr lang="en-US" sz="2500" baseline="-25000" dirty="0"/>
          </a:p>
        </p:txBody>
      </p:sp>
    </p:spTree>
    <p:extLst>
      <p:ext uri="{BB962C8B-B14F-4D97-AF65-F5344CB8AC3E}">
        <p14:creationId xmlns:p14="http://schemas.microsoft.com/office/powerpoint/2010/main" val="16109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14514"/>
            <a:ext cx="6336704" cy="571985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51920" y="1916832"/>
            <a:ext cx="792088" cy="72008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1578278"/>
            <a:ext cx="322889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2009 - TALLINNA ELEKTRIJAAM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8532" y="3954542"/>
            <a:ext cx="293997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2009 - TARTU ELEKTRIJAAM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0169" y="4322519"/>
            <a:ext cx="648072" cy="55132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6017" y="539388"/>
            <a:ext cx="239039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Koostootmisjaamad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ortumtartu.ee/gfx/gal/pilt13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4048" y="-5318"/>
            <a:ext cx="4139952" cy="55399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t-EE" sz="3000" dirty="0" smtClean="0">
                <a:solidFill>
                  <a:schemeClr val="bg1"/>
                </a:solidFill>
              </a:rPr>
              <a:t>2009</a:t>
            </a:r>
            <a:r>
              <a:rPr lang="et-EE" sz="2500" dirty="0" smtClean="0">
                <a:solidFill>
                  <a:schemeClr val="bg1"/>
                </a:solidFill>
              </a:rPr>
              <a:t> - 25MW</a:t>
            </a:r>
            <a:r>
              <a:rPr lang="et-EE" sz="2500" baseline="-25000" dirty="0" smtClean="0">
                <a:solidFill>
                  <a:schemeClr val="bg1"/>
                </a:solidFill>
              </a:rPr>
              <a:t>el</a:t>
            </a:r>
            <a:r>
              <a:rPr lang="et-EE" sz="2500" dirty="0" smtClean="0">
                <a:solidFill>
                  <a:schemeClr val="bg1"/>
                </a:solidFill>
              </a:rPr>
              <a:t> </a:t>
            </a:r>
            <a:r>
              <a:rPr lang="et-EE" sz="2500" dirty="0">
                <a:solidFill>
                  <a:schemeClr val="bg1"/>
                </a:solidFill>
              </a:rPr>
              <a:t>/ 75 </a:t>
            </a:r>
            <a:r>
              <a:rPr lang="et-EE" sz="2500" dirty="0" err="1" smtClean="0">
                <a:solidFill>
                  <a:schemeClr val="bg1"/>
                </a:solidFill>
              </a:rPr>
              <a:t>MW</a:t>
            </a:r>
            <a:r>
              <a:rPr lang="et-EE" sz="2500" baseline="-25000" dirty="0" err="1" smtClean="0">
                <a:solidFill>
                  <a:schemeClr val="bg1"/>
                </a:solidFill>
              </a:rPr>
              <a:t>s</a:t>
            </a:r>
            <a:endParaRPr lang="en-US" sz="25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300191" y="6534117"/>
            <a:ext cx="28502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t-EE" sz="1400" dirty="0" err="1" smtClean="0">
                <a:solidFill>
                  <a:schemeClr val="bg1"/>
                </a:solidFill>
              </a:rPr>
              <a:t>allikas:www.fortumtartu.ee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4048" y="672487"/>
            <a:ext cx="4139952" cy="55399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t-EE" sz="3000" dirty="0" smtClean="0">
                <a:solidFill>
                  <a:schemeClr val="bg1"/>
                </a:solidFill>
              </a:rPr>
              <a:t>AURUTURBIIN</a:t>
            </a:r>
            <a:endParaRPr lang="en-US" sz="2500" baseline="-25000" dirty="0"/>
          </a:p>
        </p:txBody>
      </p:sp>
    </p:spTree>
    <p:extLst>
      <p:ext uri="{BB962C8B-B14F-4D97-AF65-F5344CB8AC3E}">
        <p14:creationId xmlns:p14="http://schemas.microsoft.com/office/powerpoint/2010/main" val="11562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14514"/>
            <a:ext cx="6336704" cy="571985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51920" y="1916832"/>
            <a:ext cx="792088" cy="72008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1578278"/>
            <a:ext cx="322889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2009 - TALLINNA ELEKTRIJAAM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8532" y="3954542"/>
            <a:ext cx="293997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2009 - TARTU ELEKTRIJAAM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0169" y="4322519"/>
            <a:ext cx="648072" cy="55132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4288" y="4832014"/>
            <a:ext cx="2996333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2010 - PÄRNU ELEKTRIJAAM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61700" y="4280685"/>
            <a:ext cx="648072" cy="55132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6017" y="539388"/>
            <a:ext cx="239039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Koostootmisjaamad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4048" y="-5318"/>
            <a:ext cx="4139952" cy="55399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t-EE" sz="3000" dirty="0" smtClean="0">
                <a:solidFill>
                  <a:schemeClr val="bg1"/>
                </a:solidFill>
              </a:rPr>
              <a:t>2010</a:t>
            </a:r>
            <a:r>
              <a:rPr lang="et-EE" sz="2500" dirty="0" smtClean="0">
                <a:solidFill>
                  <a:schemeClr val="bg1"/>
                </a:solidFill>
              </a:rPr>
              <a:t> - 25MW</a:t>
            </a:r>
            <a:r>
              <a:rPr lang="et-EE" sz="2500" baseline="-25000" dirty="0" smtClean="0">
                <a:solidFill>
                  <a:schemeClr val="bg1"/>
                </a:solidFill>
              </a:rPr>
              <a:t>el</a:t>
            </a:r>
            <a:r>
              <a:rPr lang="et-EE" sz="2500" dirty="0" smtClean="0">
                <a:solidFill>
                  <a:schemeClr val="bg1"/>
                </a:solidFill>
              </a:rPr>
              <a:t> </a:t>
            </a:r>
            <a:r>
              <a:rPr lang="et-EE" sz="2500" dirty="0">
                <a:solidFill>
                  <a:schemeClr val="bg1"/>
                </a:solidFill>
              </a:rPr>
              <a:t>/ </a:t>
            </a:r>
            <a:r>
              <a:rPr lang="et-EE" sz="2500" dirty="0" smtClean="0">
                <a:solidFill>
                  <a:schemeClr val="bg1"/>
                </a:solidFill>
              </a:rPr>
              <a:t>50 </a:t>
            </a:r>
            <a:r>
              <a:rPr lang="et-EE" sz="2500" dirty="0" err="1" smtClean="0">
                <a:solidFill>
                  <a:schemeClr val="bg1"/>
                </a:solidFill>
              </a:rPr>
              <a:t>MW</a:t>
            </a:r>
            <a:r>
              <a:rPr lang="et-EE" sz="2500" baseline="-25000" dirty="0" err="1" smtClean="0">
                <a:solidFill>
                  <a:schemeClr val="bg1"/>
                </a:solidFill>
              </a:rPr>
              <a:t>s</a:t>
            </a:r>
            <a:endParaRPr lang="en-US" sz="25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300191" y="6534117"/>
            <a:ext cx="28502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t-EE" sz="1400" dirty="0" err="1" smtClean="0"/>
              <a:t>allikas:www.fortum.com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357"/>
            <a:ext cx="9150462" cy="5234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4048" y="672487"/>
            <a:ext cx="4139952" cy="55399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t-EE" sz="3000" dirty="0" smtClean="0">
                <a:solidFill>
                  <a:schemeClr val="bg1"/>
                </a:solidFill>
              </a:rPr>
              <a:t>Auruturbiin</a:t>
            </a:r>
            <a:endParaRPr lang="en-US" sz="2500" baseline="-25000" dirty="0"/>
          </a:p>
        </p:txBody>
      </p:sp>
    </p:spTree>
    <p:extLst>
      <p:ext uri="{BB962C8B-B14F-4D97-AF65-F5344CB8AC3E}">
        <p14:creationId xmlns:p14="http://schemas.microsoft.com/office/powerpoint/2010/main" val="2503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14514"/>
            <a:ext cx="6336704" cy="571985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51920" y="1916832"/>
            <a:ext cx="792088" cy="72008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1578278"/>
            <a:ext cx="322889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2009 - TALLINNA ELEKTRIJAAM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8532" y="3954542"/>
            <a:ext cx="293997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2009 - TARTU ELEKTRIJAAM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0169" y="4322519"/>
            <a:ext cx="648072" cy="55132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4288" y="4870838"/>
            <a:ext cx="2996333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2010 - PÄRNU ELEKTRIJAAM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61700" y="4280685"/>
            <a:ext cx="648072" cy="55132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818" y="4183486"/>
            <a:ext cx="648072" cy="55132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5120" y="3861177"/>
            <a:ext cx="270939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2013 - KURESSAARE CHP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26017" y="539388"/>
            <a:ext cx="239039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Koostootmisjaamad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kik.ee/sites/default/files/pictures/energeetika_kuressaare_vzljast_kuressaare_sooj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7921" cy="60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8024" y="-5318"/>
            <a:ext cx="4355976" cy="55399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t-EE" sz="3000" dirty="0" smtClean="0">
                <a:solidFill>
                  <a:schemeClr val="bg1"/>
                </a:solidFill>
              </a:rPr>
              <a:t>2013</a:t>
            </a:r>
            <a:r>
              <a:rPr lang="et-EE" sz="2500" dirty="0" smtClean="0">
                <a:solidFill>
                  <a:schemeClr val="bg1"/>
                </a:solidFill>
              </a:rPr>
              <a:t> – 2,4MW</a:t>
            </a:r>
            <a:r>
              <a:rPr lang="et-EE" sz="2500" baseline="-25000" dirty="0" smtClean="0">
                <a:solidFill>
                  <a:schemeClr val="bg1"/>
                </a:solidFill>
              </a:rPr>
              <a:t>el</a:t>
            </a:r>
            <a:r>
              <a:rPr lang="et-EE" sz="2500" dirty="0" smtClean="0">
                <a:solidFill>
                  <a:schemeClr val="bg1"/>
                </a:solidFill>
              </a:rPr>
              <a:t> </a:t>
            </a:r>
            <a:r>
              <a:rPr lang="et-EE" sz="2500" dirty="0">
                <a:solidFill>
                  <a:schemeClr val="bg1"/>
                </a:solidFill>
              </a:rPr>
              <a:t>/ </a:t>
            </a:r>
            <a:r>
              <a:rPr lang="et-EE" sz="2500" dirty="0" smtClean="0">
                <a:solidFill>
                  <a:schemeClr val="bg1"/>
                </a:solidFill>
              </a:rPr>
              <a:t>9,6 </a:t>
            </a:r>
            <a:r>
              <a:rPr lang="et-EE" sz="2500" dirty="0" err="1" smtClean="0">
                <a:solidFill>
                  <a:schemeClr val="bg1"/>
                </a:solidFill>
              </a:rPr>
              <a:t>MW</a:t>
            </a:r>
            <a:r>
              <a:rPr lang="et-EE" sz="2500" baseline="-25000" dirty="0" err="1" smtClean="0">
                <a:solidFill>
                  <a:schemeClr val="bg1"/>
                </a:solidFill>
              </a:rPr>
              <a:t>s</a:t>
            </a:r>
            <a:endParaRPr lang="en-US" sz="25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300191" y="6534117"/>
            <a:ext cx="28502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t-EE" sz="1400" dirty="0" err="1" smtClean="0"/>
              <a:t>allikas:www.kik.ee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788024" y="672487"/>
            <a:ext cx="4355976" cy="55399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t-EE" sz="3000" dirty="0" smtClean="0">
                <a:solidFill>
                  <a:schemeClr val="bg1"/>
                </a:solidFill>
              </a:rPr>
              <a:t>ORC TEHNOLOOGIA</a:t>
            </a:r>
            <a:endParaRPr lang="en-US" sz="2500" baseline="-25000" dirty="0"/>
          </a:p>
        </p:txBody>
      </p:sp>
    </p:spTree>
    <p:extLst>
      <p:ext uri="{BB962C8B-B14F-4D97-AF65-F5344CB8AC3E}">
        <p14:creationId xmlns:p14="http://schemas.microsoft.com/office/powerpoint/2010/main" val="29270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14514"/>
            <a:ext cx="6336704" cy="571985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51920" y="1916832"/>
            <a:ext cx="792088" cy="72008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1578278"/>
            <a:ext cx="322889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2009 - TALLINNA ELEKTRIJAAM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8532" y="3954542"/>
            <a:ext cx="293997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2009 - TARTU ELEKTRIJAAM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0169" y="4322519"/>
            <a:ext cx="648072" cy="55132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4288" y="4870838"/>
            <a:ext cx="2996333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2010 - PÄRNU ELEKTRIJAAM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61700" y="4280685"/>
            <a:ext cx="648072" cy="55132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818" y="4183486"/>
            <a:ext cx="648072" cy="55132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5120" y="3861177"/>
            <a:ext cx="270939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2013 - KURESSAARE CHP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1186037"/>
            <a:ext cx="245131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2013 – IRU WTE PLANT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6017" y="539388"/>
            <a:ext cx="239039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Koostootmisjaamad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.err.ee/gridfs/AF17F67F14FE8A7AB0A492A6875C21175D5EE6B90A77D4885E9BB097382A8D90.jpg?width=7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77796" cy="51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9992" y="-5318"/>
            <a:ext cx="4644008" cy="55399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t-EE" sz="3000" dirty="0" smtClean="0">
                <a:solidFill>
                  <a:schemeClr val="bg1"/>
                </a:solidFill>
              </a:rPr>
              <a:t>2013</a:t>
            </a:r>
            <a:r>
              <a:rPr lang="et-EE" sz="2500" dirty="0" smtClean="0">
                <a:solidFill>
                  <a:schemeClr val="bg1"/>
                </a:solidFill>
              </a:rPr>
              <a:t> – 17 </a:t>
            </a:r>
            <a:r>
              <a:rPr lang="et-EE" sz="2500" dirty="0" err="1" smtClean="0">
                <a:solidFill>
                  <a:schemeClr val="bg1"/>
                </a:solidFill>
              </a:rPr>
              <a:t>MW</a:t>
            </a:r>
            <a:r>
              <a:rPr lang="et-EE" sz="2500" baseline="-25000" dirty="0" err="1" smtClean="0">
                <a:solidFill>
                  <a:schemeClr val="bg1"/>
                </a:solidFill>
              </a:rPr>
              <a:t>el</a:t>
            </a:r>
            <a:r>
              <a:rPr lang="et-EE" sz="2500" dirty="0" smtClean="0">
                <a:solidFill>
                  <a:schemeClr val="bg1"/>
                </a:solidFill>
              </a:rPr>
              <a:t> </a:t>
            </a:r>
            <a:r>
              <a:rPr lang="et-EE" sz="2500" dirty="0">
                <a:solidFill>
                  <a:schemeClr val="bg1"/>
                </a:solidFill>
              </a:rPr>
              <a:t>/ </a:t>
            </a:r>
            <a:r>
              <a:rPr lang="et-EE" sz="2500" dirty="0" smtClean="0">
                <a:solidFill>
                  <a:schemeClr val="bg1"/>
                </a:solidFill>
              </a:rPr>
              <a:t>50 </a:t>
            </a:r>
            <a:r>
              <a:rPr lang="et-EE" sz="2500" dirty="0" err="1" smtClean="0">
                <a:solidFill>
                  <a:schemeClr val="bg1"/>
                </a:solidFill>
              </a:rPr>
              <a:t>MW</a:t>
            </a:r>
            <a:r>
              <a:rPr lang="et-EE" sz="2500" baseline="-25000" dirty="0" err="1" smtClean="0">
                <a:solidFill>
                  <a:schemeClr val="bg1"/>
                </a:solidFill>
              </a:rPr>
              <a:t>s</a:t>
            </a:r>
            <a:endParaRPr lang="en-US" sz="25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300191" y="6534117"/>
            <a:ext cx="28502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t-EE" sz="1400" dirty="0" err="1" smtClean="0"/>
              <a:t>Allikas:www.uudised.err.ee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499992" y="672487"/>
            <a:ext cx="4644008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t-EE" sz="3000" dirty="0" smtClean="0">
                <a:solidFill>
                  <a:schemeClr val="bg1"/>
                </a:solidFill>
              </a:rPr>
              <a:t>WTE (prügipõletusjaam). AURUTURBIIN</a:t>
            </a:r>
            <a:endParaRPr lang="en-US" sz="2500" baseline="-25000" dirty="0"/>
          </a:p>
        </p:txBody>
      </p:sp>
    </p:spTree>
    <p:extLst>
      <p:ext uri="{BB962C8B-B14F-4D97-AF65-F5344CB8AC3E}">
        <p14:creationId xmlns:p14="http://schemas.microsoft.com/office/powerpoint/2010/main" val="12334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1013" y="539388"/>
            <a:ext cx="100540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schemeClr val="bg1"/>
                </a:solidFill>
                <a:cs typeface="Arial" panose="020B0604020202020204" pitchFamily="34" charset="0"/>
              </a:rPr>
              <a:t>Liigitus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1012666"/>
            <a:ext cx="27363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t-EE" sz="2000" dirty="0" smtClean="0"/>
              <a:t>Lokaalne 1/2</a:t>
            </a:r>
            <a:endParaRPr lang="en-US" sz="2000" dirty="0"/>
          </a:p>
        </p:txBody>
      </p:sp>
      <p:sp>
        <p:nvSpPr>
          <p:cNvPr id="7" name="Sisu kohatäide 2"/>
          <p:cNvSpPr>
            <a:spLocks noGrp="1"/>
          </p:cNvSpPr>
          <p:nvPr>
            <p:ph idx="1"/>
          </p:nvPr>
        </p:nvSpPr>
        <p:spPr>
          <a:xfrm>
            <a:off x="1460627" y="1923256"/>
            <a:ext cx="6855790" cy="3810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Lokaalne e. kohalik soojusvarustuse süsteem tähendab </a:t>
            </a:r>
            <a:r>
              <a:rPr lang="et-EE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soojusvarustust antud hoones paikneva või ainult antud hoonet soojusega varustavast katlast või katlamajast.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t-EE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Kohalik e. lokaalne soojusvarustuse süsteem on kasutusel põhiselt maal, külades, aga ka asulates ja linnades nn. ühepere-elamute piirkonnas.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422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14514"/>
            <a:ext cx="6336704" cy="571985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51920" y="1916832"/>
            <a:ext cx="792088" cy="72008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1578278"/>
            <a:ext cx="322889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2009 - TALLINNA ELEKTRIJAAM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8532" y="3954542"/>
            <a:ext cx="293997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2009 - TARTU ELEKTRIJAAM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0169" y="4322519"/>
            <a:ext cx="648072" cy="55132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4288" y="4870838"/>
            <a:ext cx="2996333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2010 - PÄRNU ELEKTRIJAAM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94450" y="4280685"/>
            <a:ext cx="648072" cy="55132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818" y="4183486"/>
            <a:ext cx="648072" cy="55132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5120" y="3861177"/>
            <a:ext cx="270939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2013 - KURESSAARE CHP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88024" y="3140968"/>
            <a:ext cx="648072" cy="551329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6532" y="2227974"/>
            <a:ext cx="648072" cy="551329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22154" y="2152015"/>
            <a:ext cx="648072" cy="551329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38061" y="4428725"/>
            <a:ext cx="394179" cy="323428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91680" y="1186037"/>
            <a:ext cx="245131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2013 – IRU WTE PLANT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26017" y="539388"/>
            <a:ext cx="239039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Koostootmisjaamad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988840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Soojusvarustussüsteemide liigitus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2570421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Statistika (kaugküte)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1" y="3146485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Koostootmisjaamad Eestis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Sisukord</a:t>
            </a:r>
            <a:endParaRPr lang="en-GB" alt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3726324"/>
            <a:ext cx="7881833" cy="507831"/>
          </a:xfrm>
          <a:prstGeom prst="rect">
            <a:avLst/>
          </a:prstGeom>
          <a:solidFill>
            <a:srgbClr val="AC0000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Kaugküte. Eelised.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4298613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Kaugküte. Puudused.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23836" y="539388"/>
            <a:ext cx="992580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Eelised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isu kohatäide 2"/>
          <p:cNvSpPr txBox="1">
            <a:spLocks/>
          </p:cNvSpPr>
          <p:nvPr/>
        </p:nvSpPr>
        <p:spPr bwMode="auto">
          <a:xfrm>
            <a:off x="1259632" y="1204117"/>
            <a:ext cx="815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endParaRPr kumimoji="0" lang="et-EE" alt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t-EE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võimalik  tsentraalselt </a:t>
            </a:r>
            <a:r>
              <a:rPr kumimoji="0" lang="et-EE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kontrollida heitmete ja saasteainete emissiooni </a:t>
            </a:r>
            <a:r>
              <a:rPr kumimoji="0" lang="et-EE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atmosfääri ja vette, on võimalik  paremini hajutada atmosfääri suunatavad heitmeid;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endParaRPr kumimoji="0" lang="et-EE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t-EE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kõrgem varustuskindlus kui kohalikul kütmisel, </a:t>
            </a:r>
            <a:r>
              <a:rPr kumimoji="0" lang="et-EE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reservkütuse kasutamise võimalus;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endParaRPr kumimoji="0" lang="et-EE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t-EE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paremad võimalused </a:t>
            </a:r>
            <a:r>
              <a:rPr kumimoji="0" lang="et-EE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soojuse – ja elektri koostootmiseks </a:t>
            </a:r>
            <a:r>
              <a:rPr kumimoji="0" lang="et-EE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kui lokaalse soojusvarustuse kasutamisel;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endParaRPr kumimoji="0" lang="et-EE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t-EE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potentsiaalne võimalus </a:t>
            </a:r>
            <a:r>
              <a:rPr kumimoji="0" lang="et-EE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kasutada tööstuse madalapotentsiaalset heitsoojust</a:t>
            </a:r>
            <a:r>
              <a:rPr kumimoji="0" lang="et-EE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võimalus rakendada soojuspumpi soojuse väljastuse tagamiseks madalapotentsiaalse soojusallika soojuse arvel.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endParaRPr kumimoji="0" lang="et-EE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endParaRPr kumimoji="0" lang="et-EE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988840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Soojusvarustussüsteemide liigitus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2570421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Statistika (kaugküte)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1" y="3146485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Koostootmisjaamad Eestis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Sisukord</a:t>
            </a:r>
            <a:endParaRPr lang="en-GB" alt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3726324"/>
            <a:ext cx="7881833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Kaugküte. Eelised.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4298613"/>
            <a:ext cx="7881833" cy="507831"/>
          </a:xfrm>
          <a:prstGeom prst="rect">
            <a:avLst/>
          </a:prstGeom>
          <a:solidFill>
            <a:srgbClr val="AC0000"/>
          </a:solidFill>
        </p:spPr>
        <p:txBody>
          <a:bodyPr wrap="square">
            <a:spAutoFit/>
          </a:bodyPr>
          <a:lstStyle/>
          <a:p>
            <a:pPr algn="r"/>
            <a:r>
              <a:rPr lang="et-EE" sz="27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Kaugküte. Puudused.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37238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1339" y="539388"/>
            <a:ext cx="1685077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Puudused 1/2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isu kohatäide 2"/>
          <p:cNvSpPr txBox="1">
            <a:spLocks/>
          </p:cNvSpPr>
          <p:nvPr/>
        </p:nvSpPr>
        <p:spPr bwMode="auto">
          <a:xfrm>
            <a:off x="1187623" y="1194846"/>
            <a:ext cx="738655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Nõukogude ajal ehitatud </a:t>
            </a:r>
            <a:r>
              <a:rPr kumimoji="0" lang="et-EE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kaugküttesüsteemideled</a:t>
            </a: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endParaRPr kumimoji="0" lang="et-EE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t-EE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vähene elektri- ja soojuse koostootmisseadme kasutamine </a:t>
            </a: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linnade ja asulate soojusetarbe rahuldamiseks;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endParaRPr kumimoji="0" lang="et-EE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kaugküttekatlamajades </a:t>
            </a:r>
            <a:r>
              <a:rPr kumimoji="0" lang="et-EE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kasutati</a:t>
            </a: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(ja kasutatakse enamikul juhul siiani) </a:t>
            </a:r>
            <a:r>
              <a:rPr kumimoji="0" lang="et-EE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suures enamuses fossiilseid kütuseid </a:t>
            </a: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(maagaasi, rasket või kerget kütteõli, põlevkiviõli), milliste kasutamine grupikatlamajas või kohalikus katlas võib toimuda sama edukalt, kuid sealjuures ilma soojusvõrgu soojuskadudeta ja pikkade soojustrasside hoolduskuludeta;</a:t>
            </a:r>
          </a:p>
        </p:txBody>
      </p:sp>
    </p:spTree>
    <p:extLst>
      <p:ext uri="{BB962C8B-B14F-4D97-AF65-F5344CB8AC3E}">
        <p14:creationId xmlns:p14="http://schemas.microsoft.com/office/powerpoint/2010/main" val="3933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98806" y="25259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1338" y="539388"/>
            <a:ext cx="168507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Puudused 2/2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isu kohatäide 2"/>
          <p:cNvSpPr txBox="1">
            <a:spLocks/>
          </p:cNvSpPr>
          <p:nvPr/>
        </p:nvSpPr>
        <p:spPr bwMode="auto">
          <a:xfrm>
            <a:off x="1259632" y="980728"/>
            <a:ext cx="743332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defTabSz="914400" eaLnBrk="1" hangingPunct="1"/>
            <a:r>
              <a:rPr lang="et-EE" altLang="en-US" sz="2400" kern="0" dirty="0">
                <a:solidFill>
                  <a:srgbClr val="000000"/>
                </a:solidFill>
                <a:latin typeface="Arial"/>
              </a:rPr>
              <a:t>suurenenud soojuskaod;</a:t>
            </a:r>
          </a:p>
          <a:p>
            <a:pPr lvl="0" defTabSz="914400" eaLnBrk="1" hangingPunct="1"/>
            <a:r>
              <a:rPr lang="et-EE" altLang="en-US" sz="2400" kern="0" dirty="0">
                <a:solidFill>
                  <a:srgbClr val="000000"/>
                </a:solidFill>
                <a:latin typeface="Arial"/>
              </a:rPr>
              <a:t>soojuskandja </a:t>
            </a:r>
            <a:r>
              <a:rPr lang="et-EE" altLang="en-US" sz="2400" b="1" i="1" kern="0" dirty="0">
                <a:solidFill>
                  <a:srgbClr val="AC0000"/>
                </a:solidFill>
                <a:latin typeface="Arial"/>
              </a:rPr>
              <a:t>kõrge temperatuuri </a:t>
            </a:r>
            <a:r>
              <a:rPr lang="et-EE" altLang="en-US" sz="2400" b="1" i="1" kern="0" dirty="0" smtClean="0">
                <a:solidFill>
                  <a:srgbClr val="AC0000"/>
                </a:solidFill>
                <a:latin typeface="Arial"/>
              </a:rPr>
              <a:t>tõttu:</a:t>
            </a:r>
          </a:p>
          <a:p>
            <a:pPr marL="0" lvl="0" indent="0" defTabSz="914400" eaLnBrk="1" hangingPunct="1">
              <a:buNone/>
            </a:pPr>
            <a:endParaRPr lang="et-EE" altLang="en-US" sz="2400" b="1" i="1" kern="0" dirty="0" smtClean="0">
              <a:solidFill>
                <a:srgbClr val="AC0000"/>
              </a:solidFill>
              <a:latin typeface="Arial"/>
            </a:endParaRPr>
          </a:p>
          <a:p>
            <a:pPr lvl="0" defTabSz="914400" eaLnBrk="1" hangingPunct="1">
              <a:buFontTx/>
              <a:buChar char="-"/>
            </a:pPr>
            <a:r>
              <a:rPr lang="et-EE" altLang="en-US" sz="2400" b="1" i="1" kern="0" dirty="0" smtClean="0">
                <a:solidFill>
                  <a:srgbClr val="AC0000"/>
                </a:solidFill>
                <a:latin typeface="Arial"/>
              </a:rPr>
              <a:t>ei </a:t>
            </a:r>
            <a:r>
              <a:rPr lang="et-EE" altLang="en-US" sz="2400" b="1" i="1" kern="0" dirty="0">
                <a:solidFill>
                  <a:srgbClr val="AC0000"/>
                </a:solidFill>
                <a:latin typeface="Arial"/>
              </a:rPr>
              <a:t>õnnestu efektiivselt kasutada tööstuse </a:t>
            </a:r>
            <a:r>
              <a:rPr lang="et-EE" altLang="en-US" sz="2400" b="1" i="1" kern="0" dirty="0" smtClean="0">
                <a:solidFill>
                  <a:srgbClr val="AC0000"/>
                </a:solidFill>
                <a:latin typeface="Arial"/>
              </a:rPr>
              <a:t>heitsoojust</a:t>
            </a:r>
            <a:r>
              <a:rPr lang="et-EE" altLang="en-US" sz="2400" kern="0" dirty="0" smtClean="0">
                <a:solidFill>
                  <a:srgbClr val="000000"/>
                </a:solidFill>
                <a:latin typeface="Arial"/>
              </a:rPr>
              <a:t>;</a:t>
            </a:r>
          </a:p>
          <a:p>
            <a:pPr lvl="0" defTabSz="914400" eaLnBrk="1" hangingPunct="1">
              <a:buFontTx/>
              <a:buChar char="-"/>
            </a:pPr>
            <a:r>
              <a:rPr lang="et-EE" altLang="en-US" sz="2400" kern="0" dirty="0" smtClean="0">
                <a:solidFill>
                  <a:srgbClr val="000000"/>
                </a:solidFill>
                <a:latin typeface="Arial"/>
              </a:rPr>
              <a:t>jääb </a:t>
            </a:r>
            <a:r>
              <a:rPr lang="et-EE" altLang="en-US" sz="2400" b="1" i="1" kern="0" dirty="0">
                <a:solidFill>
                  <a:srgbClr val="AC0000"/>
                </a:solidFill>
                <a:latin typeface="Arial"/>
              </a:rPr>
              <a:t>soojuspumpade efektiivsus madalaks</a:t>
            </a:r>
            <a:r>
              <a:rPr lang="et-EE" altLang="en-US" sz="2400" kern="0" dirty="0">
                <a:solidFill>
                  <a:srgbClr val="000000"/>
                </a:solidFill>
                <a:latin typeface="Arial"/>
              </a:rPr>
              <a:t>, kui neid tahetakse </a:t>
            </a:r>
            <a:r>
              <a:rPr lang="et-EE" altLang="en-US" sz="2400" kern="0" dirty="0" smtClean="0">
                <a:solidFill>
                  <a:srgbClr val="000000"/>
                </a:solidFill>
                <a:latin typeface="Arial"/>
              </a:rPr>
              <a:t>kasutada;</a:t>
            </a:r>
          </a:p>
          <a:p>
            <a:pPr lvl="0" defTabSz="914400" eaLnBrk="1" hangingPunct="1">
              <a:buFontTx/>
              <a:buChar char="-"/>
            </a:pPr>
            <a:r>
              <a:rPr lang="et-EE" altLang="en-US" sz="2400" b="1" i="1" kern="0" dirty="0" smtClean="0">
                <a:solidFill>
                  <a:srgbClr val="AC0000"/>
                </a:solidFill>
                <a:latin typeface="Arial"/>
              </a:rPr>
              <a:t>koostootmisagregaatide</a:t>
            </a:r>
            <a:r>
              <a:rPr lang="et-EE" altLang="en-US" sz="2400" kern="0" dirty="0" smtClean="0">
                <a:solidFill>
                  <a:srgbClr val="AC0000"/>
                </a:solidFill>
                <a:latin typeface="Arial"/>
              </a:rPr>
              <a:t> </a:t>
            </a:r>
            <a:r>
              <a:rPr lang="et-EE" altLang="en-US" sz="2400" kern="0" dirty="0">
                <a:solidFill>
                  <a:srgbClr val="000000"/>
                </a:solidFill>
                <a:latin typeface="Arial"/>
              </a:rPr>
              <a:t>rakendamisel seadmete </a:t>
            </a:r>
            <a:r>
              <a:rPr lang="et-EE" altLang="en-US" sz="2400" b="1" i="1" kern="0" dirty="0">
                <a:solidFill>
                  <a:srgbClr val="AC0000"/>
                </a:solidFill>
                <a:latin typeface="Arial"/>
              </a:rPr>
              <a:t>efektiivsus väiksem</a:t>
            </a:r>
            <a:r>
              <a:rPr lang="et-EE" altLang="en-US" sz="2400" kern="0" dirty="0">
                <a:solidFill>
                  <a:srgbClr val="AC0000"/>
                </a:solidFill>
                <a:latin typeface="Arial"/>
              </a:rPr>
              <a:t>, </a:t>
            </a:r>
            <a:r>
              <a:rPr lang="et-EE" altLang="en-US" sz="2400" kern="0" dirty="0">
                <a:solidFill>
                  <a:srgbClr val="000000"/>
                </a:solidFill>
                <a:latin typeface="Arial"/>
              </a:rPr>
              <a:t>kui ta võiks olla madala soojuskandja temperatuuri korral.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endParaRPr kumimoji="0" lang="et-EE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isu kohatäide 2"/>
          <p:cNvSpPr txBox="1">
            <a:spLocks/>
          </p:cNvSpPr>
          <p:nvPr/>
        </p:nvSpPr>
        <p:spPr bwMode="auto">
          <a:xfrm>
            <a:off x="899592" y="4659560"/>
            <a:ext cx="815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t-EE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Kaugkütte soojus tuleb tarbijale kätte kallina</a:t>
            </a: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seda põhiliselt vanade soojusvõrkude suurte hooldus- ja remondikulude tõttu, aga ka soojusvõrkude suurte soojuskadude tõttu.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endParaRPr kumimoji="0" lang="et-EE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1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98806" y="25259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3152" y="539388"/>
            <a:ext cx="3493264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prstClr val="white"/>
                </a:solidFill>
                <a:cs typeface="Arial" panose="020B0604020202020204" pitchFamily="34" charset="0"/>
              </a:rPr>
              <a:t>Kohati likvideeritud puudused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isu kohatäide 2"/>
          <p:cNvSpPr txBox="1">
            <a:spLocks/>
          </p:cNvSpPr>
          <p:nvPr/>
        </p:nvSpPr>
        <p:spPr bwMode="auto">
          <a:xfrm>
            <a:off x="1259631" y="1124744"/>
            <a:ext cx="789605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Üldised puudused, kohati on need tänaseks päevaks likvideeritud, kohati mitte:</a:t>
            </a:r>
            <a:r>
              <a:rPr kumimoji="0" lang="et-EE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t-EE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endParaRPr kumimoji="0" lang="et-EE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soojusvõrgu torude </a:t>
            </a:r>
            <a:r>
              <a:rPr kumimoji="0" lang="et-EE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halb soojusisolatsioon</a:t>
            </a: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isoleerimata või halvasti isoleeritud armatuur kambrites, torude veepoolne ja isolatsioonipoolne korrosioon jne.;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endParaRPr kumimoji="0" lang="et-EE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t-EE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soojusisolatsiooni kattekiht </a:t>
            </a: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(selleks oli tihti  ruberoid) ebakvaliteetne, ei ole välistatud isolatsioonikihi niiskumine;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endParaRPr kumimoji="0" lang="et-EE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välja ehitamata (korrastamata) ja </a:t>
            </a:r>
            <a:r>
              <a:rPr kumimoji="0" lang="et-EE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ebaefektiivne kanalite drenaažisüsteem.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endParaRPr kumimoji="0" lang="et-EE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2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1013" y="539388"/>
            <a:ext cx="100540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schemeClr val="bg1"/>
                </a:solidFill>
                <a:cs typeface="Arial" panose="020B0604020202020204" pitchFamily="34" charset="0"/>
              </a:rPr>
              <a:t>Liigitus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1012666"/>
            <a:ext cx="27363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t-EE" sz="2000" dirty="0" smtClean="0"/>
              <a:t>Lokaalne 2/2</a:t>
            </a:r>
            <a:endParaRPr lang="en-US" sz="2000" dirty="0"/>
          </a:p>
        </p:txBody>
      </p:sp>
      <p:sp>
        <p:nvSpPr>
          <p:cNvPr id="7" name="Sisu kohatäide 2"/>
          <p:cNvSpPr>
            <a:spLocks noGrp="1"/>
          </p:cNvSpPr>
          <p:nvPr>
            <p:ph idx="1"/>
          </p:nvPr>
        </p:nvSpPr>
        <p:spPr>
          <a:xfrm>
            <a:off x="1460627" y="1923256"/>
            <a:ext cx="6855790" cy="381000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t-E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Lokaalne soojusvarustus võib olla </a:t>
            </a:r>
            <a:r>
              <a:rPr lang="et-EE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realiseeritud väikekatla baasil kuid ka ahjusid, kaminaid, pliite ja soemüüre kasutades.</a:t>
            </a:r>
          </a:p>
          <a:p>
            <a:pPr marL="0">
              <a:spcBef>
                <a:spcPts val="0"/>
              </a:spcBef>
            </a:pPr>
            <a:r>
              <a:rPr lang="et-E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>
              <a:spcBef>
                <a:spcPts val="0"/>
              </a:spcBef>
            </a:pPr>
            <a:r>
              <a:rPr lang="et-E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Põhimõtteliselt </a:t>
            </a:r>
            <a:r>
              <a:rPr lang="et-E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ka teised soojusvarustuse allikad on kasutatavad, näit soojuspumbad – paraku soojuspumbad ei kata tavaliselt kogu soojusetarvet, vaid teatud osa sellest ja seetõttu kasutatakse neid koos teiste energiaallikatega.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142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1013" y="539388"/>
            <a:ext cx="100540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schemeClr val="bg1"/>
                </a:solidFill>
                <a:cs typeface="Arial" panose="020B0604020202020204" pitchFamily="34" charset="0"/>
              </a:rPr>
              <a:t>Liigitus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1012666"/>
            <a:ext cx="27363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t-EE" sz="2000" dirty="0" smtClean="0"/>
              <a:t>Grupiviisiline</a:t>
            </a:r>
            <a:endParaRPr lang="en-US" sz="2000" dirty="0"/>
          </a:p>
        </p:txBody>
      </p:sp>
      <p:sp>
        <p:nvSpPr>
          <p:cNvPr id="7" name="Sisu kohatäide 2"/>
          <p:cNvSpPr>
            <a:spLocks noGrp="1"/>
          </p:cNvSpPr>
          <p:nvPr>
            <p:ph idx="1"/>
          </p:nvPr>
        </p:nvSpPr>
        <p:spPr>
          <a:xfrm>
            <a:off x="1460627" y="1923256"/>
            <a:ext cx="6855790" cy="381000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t-E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Grupiviisilise soojusvarustuse süsteemi korral </a:t>
            </a:r>
            <a:r>
              <a:rPr lang="et-EE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toimub </a:t>
            </a:r>
            <a:r>
              <a:rPr lang="et-EE" altLang="en-US" sz="24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ühest </a:t>
            </a:r>
            <a:r>
              <a:rPr lang="et-EE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soojusvarustuse allikast </a:t>
            </a:r>
            <a:r>
              <a:rPr lang="et-E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(nn. grupikatlamajast) teatud </a:t>
            </a:r>
            <a:r>
              <a:rPr lang="et-EE" altLang="en-US" sz="24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hoonete grupi </a:t>
            </a:r>
            <a:r>
              <a:rPr lang="et-EE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varustamine soojusega. </a:t>
            </a:r>
          </a:p>
          <a:p>
            <a:pPr marL="0">
              <a:spcBef>
                <a:spcPts val="0"/>
              </a:spcBef>
            </a:pPr>
            <a:endParaRPr lang="et-E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t-E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Grupiviisilise soojusvarustuse süsteemi korral on </a:t>
            </a:r>
            <a:r>
              <a:rPr lang="et-EE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tavaliselt tegemist </a:t>
            </a:r>
            <a:r>
              <a:rPr lang="et-EE" altLang="en-US" sz="24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suhteliselt väikese </a:t>
            </a:r>
            <a:r>
              <a:rPr lang="et-EE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katlamajaga</a:t>
            </a:r>
            <a:r>
              <a:rPr lang="et-E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(näit. konteinerkatlamajaga), millest toimub lähedal asuva </a:t>
            </a:r>
            <a:r>
              <a:rPr lang="et-EE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hoonetegrupi</a:t>
            </a:r>
            <a:r>
              <a:rPr lang="et-E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varustamine soojusega.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440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1013" y="539388"/>
            <a:ext cx="100540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schemeClr val="bg1"/>
                </a:solidFill>
                <a:cs typeface="Arial" panose="020B0604020202020204" pitchFamily="34" charset="0"/>
              </a:rPr>
              <a:t>Liigitus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1012666"/>
            <a:ext cx="30963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t-EE" sz="2000" dirty="0" err="1" smtClean="0"/>
              <a:t>Kaugsoojusvarustus</a:t>
            </a:r>
            <a:r>
              <a:rPr lang="et-EE" sz="2000" dirty="0" smtClean="0"/>
              <a:t> 1/8</a:t>
            </a:r>
            <a:endParaRPr lang="en-US" sz="2000" dirty="0"/>
          </a:p>
        </p:txBody>
      </p:sp>
      <p:sp>
        <p:nvSpPr>
          <p:cNvPr id="7" name="Sisu kohatäide 2"/>
          <p:cNvSpPr txBox="1">
            <a:spLocks/>
          </p:cNvSpPr>
          <p:nvPr/>
        </p:nvSpPr>
        <p:spPr bwMode="auto">
          <a:xfrm>
            <a:off x="1460626" y="2139280"/>
            <a:ext cx="708806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None/>
              <a:tabLst/>
              <a:defRPr/>
            </a:pPr>
            <a:r>
              <a:rPr kumimoji="0" lang="et-EE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Kaugsoojusvarustuse korral toimub </a:t>
            </a:r>
            <a:r>
              <a:rPr kumimoji="0" lang="et-EE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suure hulga hoonete varustamine</a:t>
            </a:r>
            <a:r>
              <a:rPr kumimoji="0" lang="et-EE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soojusega tsentraalsest soojusvarustuse ettevõttest või mitmest tsentraalsest soojusvarustuse ettevõttest, millised </a:t>
            </a:r>
            <a:r>
              <a:rPr kumimoji="0" lang="et-EE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võivad omada ühist soojuse transpordi ja jaotusvõrku</a:t>
            </a:r>
            <a:r>
              <a:rPr kumimoji="0" lang="et-EE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endParaRPr kumimoji="0" lang="et-EE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3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1013" y="539388"/>
            <a:ext cx="100540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schemeClr val="bg1"/>
                </a:solidFill>
                <a:cs typeface="Arial" panose="020B0604020202020204" pitchFamily="34" charset="0"/>
              </a:rPr>
              <a:t>Liigitus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1012666"/>
            <a:ext cx="30963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t-EE" sz="2000" dirty="0" err="1" smtClean="0"/>
              <a:t>Kaugsoojusvarustus</a:t>
            </a:r>
            <a:r>
              <a:rPr lang="et-EE" sz="2000" dirty="0" smtClean="0"/>
              <a:t> 2/8</a:t>
            </a:r>
            <a:endParaRPr lang="en-US" sz="2000" dirty="0"/>
          </a:p>
        </p:txBody>
      </p:sp>
      <p:sp>
        <p:nvSpPr>
          <p:cNvPr id="8" name="Sisu kohatäide 2"/>
          <p:cNvSpPr txBox="1">
            <a:spLocks/>
          </p:cNvSpPr>
          <p:nvPr/>
        </p:nvSpPr>
        <p:spPr bwMode="auto">
          <a:xfrm>
            <a:off x="1460627" y="1988840"/>
            <a:ext cx="695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None/>
              <a:tabLst/>
              <a:defRPr/>
            </a:pP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Kaugsoojusvarustuse süsteemi korral </a:t>
            </a:r>
            <a:r>
              <a:rPr kumimoji="0" lang="et-EE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soojuse tootmine toimub tsentraalses soojusvarustuse allikaga</a:t>
            </a: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selleks võib olla katlamaja (katlamajad), soojuselektrijaam, tööstusettevõte, soojuse- ja elektri koostootmisagregaat jne.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endParaRPr kumimoji="0" lang="et-EE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None/>
              <a:tabLst/>
              <a:defRPr/>
            </a:pP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Kaugsoojusvarustuse süsteemid (kaugküttesüsteemid) omavad </a:t>
            </a:r>
            <a:r>
              <a:rPr kumimoji="0" lang="et-EE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tavaliselt  suurt, hargnevat soojuse transpordi ja jaotusvõrku</a:t>
            </a:r>
            <a:r>
              <a:rPr kumimoji="0" lang="et-E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ja on ette nähtud  suure tarbijate grupi varustamiseks soojusega.  </a:t>
            </a:r>
          </a:p>
        </p:txBody>
      </p:sp>
    </p:spTree>
    <p:extLst>
      <p:ext uri="{BB962C8B-B14F-4D97-AF65-F5344CB8AC3E}">
        <p14:creationId xmlns:p14="http://schemas.microsoft.com/office/powerpoint/2010/main" val="8187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60627" y="0"/>
            <a:ext cx="6817610" cy="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Soojusvarustuse süsteemid</a:t>
            </a:r>
            <a:endParaRPr lang="en-GB" alt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1013" y="539388"/>
            <a:ext cx="100540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t-EE" b="1" dirty="0" smtClean="0">
                <a:solidFill>
                  <a:schemeClr val="bg1"/>
                </a:solidFill>
                <a:cs typeface="Arial" panose="020B0604020202020204" pitchFamily="34" charset="0"/>
              </a:rPr>
              <a:t>Liigitus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1012666"/>
            <a:ext cx="30963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t-EE" sz="2000" dirty="0" err="1" smtClean="0"/>
              <a:t>Kaugsoojusvarustus</a:t>
            </a:r>
            <a:r>
              <a:rPr lang="et-EE" sz="2000" dirty="0" smtClean="0"/>
              <a:t> 3/8</a:t>
            </a:r>
            <a:endParaRPr lang="en-US" sz="2000" dirty="0"/>
          </a:p>
        </p:txBody>
      </p:sp>
      <p:sp>
        <p:nvSpPr>
          <p:cNvPr id="9" name="Sisu kohatäide 2"/>
          <p:cNvSpPr txBox="1">
            <a:spLocks/>
          </p:cNvSpPr>
          <p:nvPr/>
        </p:nvSpPr>
        <p:spPr bwMode="auto">
          <a:xfrm>
            <a:off x="1460626" y="1628775"/>
            <a:ext cx="708806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None/>
              <a:tabLst/>
              <a:defRPr/>
            </a:pPr>
            <a:r>
              <a:rPr kumimoji="0" lang="et-EE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Selget üleminekupiiri grupiviisilise soojusvarustuse süsteemi ja </a:t>
            </a:r>
            <a:r>
              <a:rPr kumimoji="0" lang="et-EE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kaugsoojusvarustuse</a:t>
            </a:r>
            <a:r>
              <a:rPr kumimoji="0" lang="et-EE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süsteemi vahel </a:t>
            </a:r>
            <a:r>
              <a:rPr kumimoji="0" lang="et-EE" altLang="en-US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 ole</a:t>
            </a:r>
            <a:r>
              <a:rPr kumimoji="0" lang="et-EE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t-EE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mõlemad neist omavad soojuse jaotusvõrku – </a:t>
            </a:r>
            <a:r>
              <a:rPr kumimoji="0" lang="et-EE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grupiviisilise kütte kasutamisel see on väike ja kohaliku tähtsusega</a:t>
            </a:r>
            <a:r>
              <a:rPr kumimoji="0" lang="et-EE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t-EE" altLang="en-US" sz="2800" b="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kaugkütte süsteemi jaotusvõrk võib hõlmata linnaosa, suurt osa alevikust või linnast.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None/>
              <a:tabLst/>
              <a:defRPr/>
            </a:pPr>
            <a:endParaRPr lang="et-EE" altLang="en-US" i="1" u="sng" kern="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50000"/>
              <a:buNone/>
              <a:tabLst/>
              <a:defRPr/>
            </a:pPr>
            <a:r>
              <a:rPr kumimoji="0" lang="et-EE" altLang="en-US" sz="2400" b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Võib eeldada,</a:t>
            </a:r>
            <a:r>
              <a:rPr kumimoji="0" lang="et-EE" altLang="en-US" sz="2400" b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kaugküte  korral on tegemist võrgupiirkonnaga Kaugküte seaduse mõistes.</a:t>
            </a:r>
            <a:endParaRPr kumimoji="0" lang="et-EE" altLang="en-US" sz="2400" b="0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TY_esitluse pohi_EST_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Presentatsiooni_pohi_EST</Template>
  <TotalTime>2617</TotalTime>
  <Words>1048</Words>
  <Application>Microsoft Office PowerPoint</Application>
  <PresentationFormat>On-screen Show (4:3)</PresentationFormat>
  <Paragraphs>256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Times New Roman</vt:lpstr>
      <vt:lpstr>Verdana</vt:lpstr>
      <vt:lpstr>Wingdings</vt:lpstr>
      <vt:lpstr>TTY_esitluse pohi_EST_2011</vt:lpstr>
      <vt:lpstr>EIS4120 – Soojus- ja külmavarustussüsteemid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98</cp:revision>
  <dcterms:created xsi:type="dcterms:W3CDTF">2015-08-30T11:50:39Z</dcterms:created>
  <dcterms:modified xsi:type="dcterms:W3CDTF">2019-02-07T11:43:15Z</dcterms:modified>
</cp:coreProperties>
</file>