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49"/>
  </p:notesMasterIdLst>
  <p:sldIdLst>
    <p:sldId id="256" r:id="rId2"/>
    <p:sldId id="413" r:id="rId3"/>
    <p:sldId id="405" r:id="rId4"/>
    <p:sldId id="406" r:id="rId5"/>
    <p:sldId id="324" r:id="rId6"/>
    <p:sldId id="371" r:id="rId7"/>
    <p:sldId id="397" r:id="rId8"/>
    <p:sldId id="398" r:id="rId9"/>
    <p:sldId id="382" r:id="rId10"/>
    <p:sldId id="399" r:id="rId11"/>
    <p:sldId id="404" r:id="rId12"/>
    <p:sldId id="401" r:id="rId13"/>
    <p:sldId id="402" r:id="rId14"/>
    <p:sldId id="407" r:id="rId15"/>
    <p:sldId id="311" r:id="rId16"/>
    <p:sldId id="313" r:id="rId17"/>
    <p:sldId id="315" r:id="rId18"/>
    <p:sldId id="418" r:id="rId19"/>
    <p:sldId id="355" r:id="rId20"/>
    <p:sldId id="342" r:id="rId21"/>
    <p:sldId id="354" r:id="rId22"/>
    <p:sldId id="346" r:id="rId23"/>
    <p:sldId id="351" r:id="rId24"/>
    <p:sldId id="352" r:id="rId25"/>
    <p:sldId id="332" r:id="rId26"/>
    <p:sldId id="331" r:id="rId27"/>
    <p:sldId id="336" r:id="rId28"/>
    <p:sldId id="335" r:id="rId29"/>
    <p:sldId id="376" r:id="rId30"/>
    <p:sldId id="377" r:id="rId31"/>
    <p:sldId id="348" r:id="rId32"/>
    <p:sldId id="383" r:id="rId33"/>
    <p:sldId id="412" r:id="rId34"/>
    <p:sldId id="409" r:id="rId35"/>
    <p:sldId id="410" r:id="rId36"/>
    <p:sldId id="411" r:id="rId37"/>
    <p:sldId id="416" r:id="rId38"/>
    <p:sldId id="415" r:id="rId39"/>
    <p:sldId id="425" r:id="rId40"/>
    <p:sldId id="421" r:id="rId41"/>
    <p:sldId id="422" r:id="rId42"/>
    <p:sldId id="423" r:id="rId43"/>
    <p:sldId id="424" r:id="rId44"/>
    <p:sldId id="426" r:id="rId45"/>
    <p:sldId id="427" r:id="rId46"/>
    <p:sldId id="292" r:id="rId47"/>
    <p:sldId id="276" r:id="rId4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4F"/>
    <a:srgbClr val="4F4C4E"/>
    <a:srgbClr val="808285"/>
    <a:srgbClr val="4D4D4F"/>
    <a:srgbClr val="C9C9C9"/>
    <a:srgbClr val="D385A9"/>
    <a:srgbClr val="C25B88"/>
    <a:srgbClr val="C7C8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Kujunduslaad 1 – rõhk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Kujunduslaad 1 – rõhk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6" autoAdjust="0"/>
    <p:restoredTop sz="94674"/>
  </p:normalViewPr>
  <p:slideViewPr>
    <p:cSldViewPr snapToGrid="0" snapToObjects="1" showGuides="1">
      <p:cViewPr varScale="1">
        <p:scale>
          <a:sx n="86" d="100"/>
          <a:sy n="86" d="100"/>
        </p:scale>
        <p:origin x="763"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'Projekti plaan ja Gantt'!$D$7</c:f>
              <c:strCache>
                <c:ptCount val="1"/>
                <c:pt idx="0">
                  <c:v>Algus</c:v>
                </c:pt>
              </c:strCache>
            </c:strRef>
          </c:tx>
          <c:spPr>
            <a:noFill/>
            <a:ln>
              <a:noFill/>
            </a:ln>
            <a:effectLst/>
          </c:spPr>
          <c:invertIfNegative val="0"/>
          <c:cat>
            <c:strRef>
              <c:f>'Projekti plaan ja Gantt'!$B$8:$B$19</c:f>
              <c:strCache>
                <c:ptCount val="12"/>
                <c:pt idx="0">
                  <c:v>Projekti plaan</c:v>
                </c:pt>
                <c:pt idx="1">
                  <c:v>Konstrueerimise lähteülesanne ja olulised nõuded</c:v>
                </c:pt>
                <c:pt idx="2">
                  <c:v>Seadme ohutus ja CE-märk. Ohutus ja töökindlus</c:v>
                </c:pt>
                <c:pt idx="3">
                  <c:v>Majandustasuvus. Seadme kontseptuaalne lahend</c:v>
                </c:pt>
                <c:pt idx="4">
                  <c:v>Konstrueerimine. Laagerdused</c:v>
                </c:pt>
                <c:pt idx="5">
                  <c:v>Konstrueerimine.  Sidurid </c:v>
                </c:pt>
                <c:pt idx="6">
                  <c:v>Konstrueerimine. Võllide konstruktsioon ja tugevusarvutused </c:v>
                </c:pt>
                <c:pt idx="7">
                  <c:v>Konstrueerimine. Pöörlevate detailide kinnitus võllil (liistliited, pressliited jm)</c:v>
                </c:pt>
                <c:pt idx="8">
                  <c:v>Konstrueerimine. Ülekanded</c:v>
                </c:pt>
                <c:pt idx="9">
                  <c:v>Koostejoonised</c:v>
                </c:pt>
                <c:pt idx="10">
                  <c:v>Detailijoonised</c:v>
                </c:pt>
                <c:pt idx="11">
                  <c:v>Lõpp</c:v>
                </c:pt>
              </c:strCache>
            </c:strRef>
          </c:cat>
          <c:val>
            <c:numRef>
              <c:f>'Projekti plaan ja Gantt'!$D$8:$D$19</c:f>
              <c:numCache>
                <c:formatCode>m/d/yyyy</c:formatCode>
                <c:ptCount val="12"/>
                <c:pt idx="0">
                  <c:v>43498</c:v>
                </c:pt>
                <c:pt idx="1">
                  <c:v>43499</c:v>
                </c:pt>
                <c:pt idx="2">
                  <c:v>43503</c:v>
                </c:pt>
                <c:pt idx="3">
                  <c:v>43505</c:v>
                </c:pt>
                <c:pt idx="4">
                  <c:v>43507</c:v>
                </c:pt>
                <c:pt idx="5">
                  <c:v>43516</c:v>
                </c:pt>
                <c:pt idx="6">
                  <c:v>43521</c:v>
                </c:pt>
                <c:pt idx="7">
                  <c:v>43529</c:v>
                </c:pt>
                <c:pt idx="8">
                  <c:v>43539</c:v>
                </c:pt>
                <c:pt idx="9">
                  <c:v>43554</c:v>
                </c:pt>
                <c:pt idx="10">
                  <c:v>43570</c:v>
                </c:pt>
                <c:pt idx="11" formatCode="d\.mm\.yyyy;@">
                  <c:v>43590</c:v>
                </c:pt>
              </c:numCache>
            </c:numRef>
          </c:val>
          <c:extLst>
            <c:ext xmlns:c16="http://schemas.microsoft.com/office/drawing/2014/chart" uri="{C3380CC4-5D6E-409C-BE32-E72D297353CC}">
              <c16:uniqueId val="{00000000-5F06-4361-91BB-14B33FE97385}"/>
            </c:ext>
          </c:extLst>
        </c:ser>
        <c:ser>
          <c:idx val="1"/>
          <c:order val="1"/>
          <c:tx>
            <c:strRef>
              <c:f>'Projekti plaan ja Gantt'!$F$7</c:f>
              <c:strCache>
                <c:ptCount val="1"/>
                <c:pt idx="0">
                  <c:v>Kestus</c:v>
                </c:pt>
              </c:strCache>
            </c:strRef>
          </c:tx>
          <c:spPr>
            <a:effectLst>
              <a:outerShdw blurRad="50800" dist="38100" dir="2700000" algn="tl" rotWithShape="0">
                <a:prstClr val="black">
                  <a:alpha val="40000"/>
                </a:prstClr>
              </a:outerShdw>
            </a:effectLst>
          </c:spPr>
          <c:invertIfNegative val="0"/>
          <c:dPt>
            <c:idx val="0"/>
            <c:invertIfNegative val="0"/>
            <c:bubble3D val="0"/>
            <c:spPr>
              <a:solidFill>
                <a:srgbClr val="0000FF"/>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2-5F06-4361-91BB-14B33FE97385}"/>
              </c:ext>
            </c:extLst>
          </c:dPt>
          <c:dPt>
            <c:idx val="1"/>
            <c:invertIfNegative val="0"/>
            <c:bubble3D val="0"/>
            <c:spPr>
              <a:solidFill>
                <a:srgbClr val="0000FF"/>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4-5F06-4361-91BB-14B33FE97385}"/>
              </c:ext>
            </c:extLst>
          </c:dPt>
          <c:dPt>
            <c:idx val="2"/>
            <c:invertIfNegative val="0"/>
            <c:bubble3D val="0"/>
            <c:spPr>
              <a:solidFill>
                <a:srgbClr val="008000"/>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6-5F06-4361-91BB-14B33FE97385}"/>
              </c:ext>
            </c:extLst>
          </c:dPt>
          <c:dPt>
            <c:idx val="3"/>
            <c:invertIfNegative val="0"/>
            <c:bubble3D val="0"/>
            <c:spPr>
              <a:solidFill>
                <a:srgbClr val="008000"/>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8-5F06-4361-91BB-14B33FE97385}"/>
              </c:ext>
            </c:extLst>
          </c:dPt>
          <c:dPt>
            <c:idx val="4"/>
            <c:invertIfNegative val="0"/>
            <c:bubble3D val="0"/>
            <c:spPr>
              <a:solidFill>
                <a:srgbClr val="008000"/>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A-5F06-4361-91BB-14B33FE97385}"/>
              </c:ext>
            </c:extLst>
          </c:dPt>
          <c:dPt>
            <c:idx val="5"/>
            <c:invertIfNegative val="0"/>
            <c:bubble3D val="0"/>
            <c:spPr>
              <a:solidFill>
                <a:srgbClr val="008000"/>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C-5F06-4361-91BB-14B33FE97385}"/>
              </c:ext>
            </c:extLst>
          </c:dPt>
          <c:dPt>
            <c:idx val="6"/>
            <c:invertIfNegative val="0"/>
            <c:bubble3D val="0"/>
            <c:spPr>
              <a:solidFill>
                <a:srgbClr val="008000"/>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E-5F06-4361-91BB-14B33FE97385}"/>
              </c:ext>
            </c:extLst>
          </c:dPt>
          <c:dPt>
            <c:idx val="7"/>
            <c:invertIfNegative val="0"/>
            <c:bubble3D val="0"/>
            <c:spPr>
              <a:solidFill>
                <a:srgbClr val="008000"/>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10-5F06-4361-91BB-14B33FE97385}"/>
              </c:ext>
            </c:extLst>
          </c:dPt>
          <c:dPt>
            <c:idx val="8"/>
            <c:invertIfNegative val="0"/>
            <c:bubble3D val="0"/>
            <c:spPr>
              <a:solidFill>
                <a:srgbClr val="008000"/>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12-5F06-4361-91BB-14B33FE97385}"/>
              </c:ext>
            </c:extLst>
          </c:dPt>
          <c:dPt>
            <c:idx val="9"/>
            <c:invertIfNegative val="0"/>
            <c:bubble3D val="0"/>
            <c:spPr>
              <a:solidFill>
                <a:srgbClr val="FF6600"/>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14-5F06-4361-91BB-14B33FE97385}"/>
              </c:ext>
            </c:extLst>
          </c:dPt>
          <c:dPt>
            <c:idx val="10"/>
            <c:invertIfNegative val="0"/>
            <c:bubble3D val="0"/>
            <c:spPr>
              <a:solidFill>
                <a:srgbClr val="FF6600"/>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16-5F06-4361-91BB-14B33FE97385}"/>
              </c:ext>
            </c:extLst>
          </c:dPt>
          <c:dPt>
            <c:idx val="11"/>
            <c:invertIfNegative val="0"/>
            <c:bubble3D val="0"/>
            <c:spPr>
              <a:solidFill>
                <a:srgbClr val="FF6600"/>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18-5F06-4361-91BB-14B33FE97385}"/>
              </c:ext>
            </c:extLst>
          </c:dPt>
          <c:dPt>
            <c:idx val="12"/>
            <c:invertIfNegative val="0"/>
            <c:bubble3D val="0"/>
            <c:spPr>
              <a:solidFill>
                <a:srgbClr val="FF6600"/>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1A-5F06-4361-91BB-14B33FE97385}"/>
              </c:ext>
            </c:extLst>
          </c:dPt>
          <c:dPt>
            <c:idx val="13"/>
            <c:invertIfNegative val="0"/>
            <c:bubble3D val="0"/>
            <c:spPr>
              <a:solidFill>
                <a:srgbClr val="FF6600"/>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1C-5F06-4361-91BB-14B33FE97385}"/>
              </c:ext>
            </c:extLst>
          </c:dPt>
          <c:dPt>
            <c:idx val="14"/>
            <c:invertIfNegative val="0"/>
            <c:bubble3D val="0"/>
            <c:spPr>
              <a:solidFill>
                <a:srgbClr val="660066"/>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1E-5F06-4361-91BB-14B33FE9738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'Projekti plaan ja Gantt'!$B$8:$B$19</c:f>
              <c:strCache>
                <c:ptCount val="12"/>
                <c:pt idx="0">
                  <c:v>Projekti plaan</c:v>
                </c:pt>
                <c:pt idx="1">
                  <c:v>Konstrueerimise lähteülesanne ja olulised nõuded</c:v>
                </c:pt>
                <c:pt idx="2">
                  <c:v>Seadme ohutus ja CE-märk. Ohutus ja töökindlus</c:v>
                </c:pt>
                <c:pt idx="3">
                  <c:v>Majandustasuvus. Seadme kontseptuaalne lahend</c:v>
                </c:pt>
                <c:pt idx="4">
                  <c:v>Konstrueerimine. Laagerdused</c:v>
                </c:pt>
                <c:pt idx="5">
                  <c:v>Konstrueerimine.  Sidurid </c:v>
                </c:pt>
                <c:pt idx="6">
                  <c:v>Konstrueerimine. Võllide konstruktsioon ja tugevusarvutused </c:v>
                </c:pt>
                <c:pt idx="7">
                  <c:v>Konstrueerimine. Pöörlevate detailide kinnitus võllil (liistliited, pressliited jm)</c:v>
                </c:pt>
                <c:pt idx="8">
                  <c:v>Konstrueerimine. Ülekanded</c:v>
                </c:pt>
                <c:pt idx="9">
                  <c:v>Koostejoonised</c:v>
                </c:pt>
                <c:pt idx="10">
                  <c:v>Detailijoonised</c:v>
                </c:pt>
                <c:pt idx="11">
                  <c:v>Lõpp</c:v>
                </c:pt>
              </c:strCache>
            </c:strRef>
          </c:cat>
          <c:val>
            <c:numRef>
              <c:f>'Projekti plaan ja Gantt'!$F$8:$F$19</c:f>
              <c:numCache>
                <c:formatCode>General</c:formatCode>
                <c:ptCount val="12"/>
                <c:pt idx="0">
                  <c:v>1</c:v>
                </c:pt>
                <c:pt idx="1">
                  <c:v>4</c:v>
                </c:pt>
                <c:pt idx="2">
                  <c:v>5</c:v>
                </c:pt>
                <c:pt idx="3">
                  <c:v>2</c:v>
                </c:pt>
                <c:pt idx="4">
                  <c:v>9</c:v>
                </c:pt>
                <c:pt idx="5">
                  <c:v>5</c:v>
                </c:pt>
                <c:pt idx="6">
                  <c:v>8</c:v>
                </c:pt>
                <c:pt idx="7">
                  <c:v>10</c:v>
                </c:pt>
                <c:pt idx="8">
                  <c:v>15</c:v>
                </c:pt>
                <c:pt idx="9">
                  <c:v>16</c:v>
                </c:pt>
                <c:pt idx="10">
                  <c:v>20</c:v>
                </c:pt>
                <c:pt idx="11">
                  <c:v>5</c:v>
                </c:pt>
              </c:numCache>
            </c:numRef>
          </c:val>
          <c:extLst>
            <c:ext xmlns:c16="http://schemas.microsoft.com/office/drawing/2014/chart" uri="{C3380CC4-5D6E-409C-BE32-E72D297353CC}">
              <c16:uniqueId val="{0000001F-5F06-4361-91BB-14B33FE97385}"/>
            </c:ext>
          </c:extLst>
        </c:ser>
        <c:dLbls>
          <c:showLegendKey val="0"/>
          <c:showVal val="0"/>
          <c:showCatName val="0"/>
          <c:showSerName val="0"/>
          <c:showPercent val="0"/>
          <c:showBubbleSize val="0"/>
        </c:dLbls>
        <c:gapWidth val="84"/>
        <c:overlap val="100"/>
        <c:axId val="287746768"/>
        <c:axId val="287747328"/>
      </c:barChart>
      <c:catAx>
        <c:axId val="287746768"/>
        <c:scaling>
          <c:orientation val="maxMin"/>
        </c:scaling>
        <c:delete val="0"/>
        <c:axPos val="l"/>
        <c:numFmt formatCode="General" sourceLinked="0"/>
        <c:majorTickMark val="out"/>
        <c:minorTickMark val="none"/>
        <c:tickLblPos val="nextTo"/>
        <c:spPr>
          <a:ln>
            <a:solidFill>
              <a:schemeClr val="bg1">
                <a:lumMod val="75000"/>
              </a:schemeClr>
            </a:solidFill>
          </a:ln>
        </c:spPr>
        <c:crossAx val="287747328"/>
        <c:crosses val="autoZero"/>
        <c:auto val="1"/>
        <c:lblAlgn val="ctr"/>
        <c:lblOffset val="100"/>
        <c:noMultiLvlLbl val="0"/>
      </c:catAx>
      <c:valAx>
        <c:axId val="287747328"/>
        <c:scaling>
          <c:orientation val="minMax"/>
          <c:min val="43498"/>
        </c:scaling>
        <c:delete val="0"/>
        <c:axPos val="t"/>
        <c:majorGridlines>
          <c:spPr>
            <a:ln>
              <a:solidFill>
                <a:schemeClr val="bg1">
                  <a:lumMod val="75000"/>
                </a:schemeClr>
              </a:solidFill>
            </a:ln>
          </c:spPr>
        </c:majorGridlines>
        <c:numFmt formatCode="m/d/yyyy" sourceLinked="1"/>
        <c:majorTickMark val="out"/>
        <c:minorTickMark val="none"/>
        <c:tickLblPos val="nextTo"/>
        <c:crossAx val="287746768"/>
        <c:crosses val="autoZero"/>
        <c:crossBetween val="between"/>
        <c:majorUnit val="20"/>
        <c:minorUnit val="3"/>
      </c:valAx>
    </c:plotArea>
    <c:plotVisOnly val="1"/>
    <c:dispBlanksAs val="gap"/>
    <c:showDLblsOverMax val="0"/>
  </c:chart>
  <c:spPr>
    <a:ln>
      <a:noFill/>
    </a:ln>
  </c:spPr>
  <c:txPr>
    <a:bodyPr/>
    <a:lstStyle/>
    <a:p>
      <a:pPr>
        <a:defRPr>
          <a:latin typeface="Century Gothic" panose="020B0502020202020204" pitchFamily="34" charset="0"/>
        </a:defRPr>
      </a:pPr>
      <a:endParaRPr lang="et-EE"/>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A5CFB8B-B9EB-4E3F-B143-7BE1A009C8C1}" type="datetimeFigureOut">
              <a:rPr lang="en-US"/>
              <a:pPr>
                <a:defRPr/>
              </a:pPr>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9D10C4C-EAC2-4D66-B9F8-E052F2E25BCC}" type="slidenum">
              <a:rPr lang="en-US" altLang="et-EE"/>
              <a:pPr>
                <a:defRPr/>
              </a:pPr>
              <a:t>‹#›</a:t>
            </a:fld>
            <a:endParaRPr lang="en-US" altLang="et-EE"/>
          </a:p>
        </p:txBody>
      </p:sp>
    </p:spTree>
    <p:extLst>
      <p:ext uri="{BB962C8B-B14F-4D97-AF65-F5344CB8AC3E}">
        <p14:creationId xmlns:p14="http://schemas.microsoft.com/office/powerpoint/2010/main" val="2034850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vaslaid argine">
    <p:spTree>
      <p:nvGrpSpPr>
        <p:cNvPr id="1" name=""/>
        <p:cNvGrpSpPr/>
        <p:nvPr/>
      </p:nvGrpSpPr>
      <p:grpSpPr>
        <a:xfrm>
          <a:off x="0" y="0"/>
          <a:ext cx="0" cy="0"/>
          <a:chOff x="0" y="0"/>
          <a:chExt cx="0" cy="0"/>
        </a:xfrm>
      </p:grpSpPr>
      <p:pic>
        <p:nvPicPr>
          <p:cNvPr id="2" name="Pilt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4" cy="6858000"/>
          </a:xfrm>
          <a:prstGeom prst="rect">
            <a:avLst/>
          </a:prstGeom>
        </p:spPr>
      </p:pic>
      <p:pic>
        <p:nvPicPr>
          <p:cNvPr id="17"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66097"/>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a:p>
        </p:txBody>
      </p:sp>
      <p:sp>
        <p:nvSpPr>
          <p:cNvPr id="11" name="Text Placeholder 17"/>
          <p:cNvSpPr>
            <a:spLocks noGrp="1"/>
          </p:cNvSpPr>
          <p:nvPr>
            <p:ph type="body" sz="quarter" idx="12"/>
          </p:nvPr>
        </p:nvSpPr>
        <p:spPr>
          <a:xfrm>
            <a:off x="838200" y="4797425"/>
            <a:ext cx="8892396" cy="852877"/>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accent3"/>
                </a:solidFill>
                <a:latin typeface="Verdana" charset="0"/>
              </a:defRPr>
            </a:lvl1pPr>
          </a:lstStyle>
          <a:p>
            <a:pPr lvl="0"/>
            <a:r>
              <a:rPr lang="et-EE"/>
              <a:t>Redigeerige juhteksemplari tekstilaade</a:t>
            </a:r>
          </a:p>
        </p:txBody>
      </p:sp>
      <p:sp>
        <p:nvSpPr>
          <p:cNvPr id="12" name="Text Placeholder 19"/>
          <p:cNvSpPr>
            <a:spLocks noGrp="1"/>
          </p:cNvSpPr>
          <p:nvPr>
            <p:ph type="body" sz="quarter" idx="13" hasCustomPrompt="1"/>
          </p:nvPr>
        </p:nvSpPr>
        <p:spPr>
          <a:xfrm>
            <a:off x="838200" y="5865962"/>
            <a:ext cx="4738535" cy="707979"/>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000" baseline="0">
                <a:solidFill>
                  <a:schemeClr val="accent2"/>
                </a:solidFill>
                <a:latin typeface="Verdana" charset="0"/>
              </a:defRPr>
            </a:lvl1pPr>
          </a:lstStyle>
          <a:p>
            <a:pPr lvl="0"/>
            <a:r>
              <a:rPr lang="et-EE" dirty="0"/>
              <a:t>Redigeeri juhtslaidi </a:t>
            </a:r>
            <a:br>
              <a:rPr lang="et-EE" dirty="0"/>
            </a:br>
            <a:r>
              <a:rPr lang="et-EE" dirty="0"/>
              <a:t>tekstilaade</a:t>
            </a:r>
          </a:p>
        </p:txBody>
      </p:sp>
    </p:spTree>
    <p:extLst>
      <p:ext uri="{BB962C8B-B14F-4D97-AF65-F5344CB8AC3E}">
        <p14:creationId xmlns:p14="http://schemas.microsoft.com/office/powerpoint/2010/main" val="3580372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lt 2">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656886" cy="844415"/>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chemeClr val="accent2"/>
                </a:solidFill>
                <a:latin typeface="Verdana" charset="0"/>
              </a:defRPr>
            </a:lvl1pPr>
          </a:lstStyle>
          <a:p>
            <a:pPr lvl="0"/>
            <a:r>
              <a:rPr lang="en-US" dirty="0"/>
              <a:t>Click to edit Master</a:t>
            </a:r>
            <a:br>
              <a:rPr lang="et-EE" dirty="0"/>
            </a:br>
            <a:r>
              <a:rPr lang="en-US" dirty="0"/>
              <a:t>text styles</a:t>
            </a:r>
          </a:p>
        </p:txBody>
      </p:sp>
      <p:sp>
        <p:nvSpPr>
          <p:cNvPr id="12" name="Text Placeholder 11"/>
          <p:cNvSpPr>
            <a:spLocks noGrp="1"/>
          </p:cNvSpPr>
          <p:nvPr>
            <p:ph type="body" sz="quarter" idx="14"/>
          </p:nvPr>
        </p:nvSpPr>
        <p:spPr>
          <a:xfrm>
            <a:off x="2171700" y="1628775"/>
            <a:ext cx="8964612" cy="627315"/>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600" baseline="0">
                <a:solidFill>
                  <a:srgbClr val="4F4C4E"/>
                </a:solidFill>
                <a:latin typeface="Verdana" charset="0"/>
              </a:defRPr>
            </a:lvl1pPr>
          </a:lstStyle>
          <a:p>
            <a:pPr lvl="0"/>
            <a:r>
              <a:rPr lang="et-EE"/>
              <a:t>Redigeerige juhteksemplari tekstilaade</a:t>
            </a:r>
          </a:p>
        </p:txBody>
      </p:sp>
      <p:sp>
        <p:nvSpPr>
          <p:cNvPr id="3" name="Picture Placeholder 2"/>
          <p:cNvSpPr>
            <a:spLocks noGrp="1"/>
          </p:cNvSpPr>
          <p:nvPr>
            <p:ph type="pic" sz="quarter" idx="16"/>
          </p:nvPr>
        </p:nvSpPr>
        <p:spPr>
          <a:xfrm>
            <a:off x="2171700" y="2491175"/>
            <a:ext cx="8964611" cy="3854063"/>
          </a:xfrm>
          <a:prstGeom prst="rect">
            <a:avLst/>
          </a:prstGeom>
        </p:spPr>
        <p:txBody>
          <a:bodyPr/>
          <a:lstStyle>
            <a:lvl1pPr marL="228600" indent="-228600">
              <a:buFont typeface="Wingdings" panose="05000000000000000000" pitchFamily="2" charset="2"/>
              <a:buChar char="§"/>
              <a:defRPr sz="1400"/>
            </a:lvl1pPr>
          </a:lstStyle>
          <a:p>
            <a:pPr lvl="0"/>
            <a:r>
              <a:rPr lang="et-EE" noProof="0"/>
              <a:t>Pildi lisamiseks klõpsake ikooni</a:t>
            </a:r>
            <a:endParaRPr lang="en-US" noProof="0" dirty="0"/>
          </a:p>
        </p:txBody>
      </p:sp>
    </p:spTree>
    <p:extLst>
      <p:ext uri="{BB962C8B-B14F-4D97-AF65-F5344CB8AC3E}">
        <p14:creationId xmlns:p14="http://schemas.microsoft.com/office/powerpoint/2010/main" val="375227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aheslaid">
    <p:spTree>
      <p:nvGrpSpPr>
        <p:cNvPr id="1" name=""/>
        <p:cNvGrpSpPr/>
        <p:nvPr/>
      </p:nvGrpSpPr>
      <p:grpSpPr>
        <a:xfrm>
          <a:off x="0" y="0"/>
          <a:ext cx="0" cy="0"/>
          <a:chOff x="0" y="0"/>
          <a:chExt cx="0" cy="0"/>
        </a:xfrm>
      </p:grpSpPr>
      <p:pic>
        <p:nvPicPr>
          <p:cNvPr id="4" name="Pil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4" cy="6858000"/>
          </a:xfrm>
          <a:prstGeom prst="rect">
            <a:avLst/>
          </a:prstGeom>
        </p:spPr>
      </p:pic>
      <p:pic>
        <p:nvPicPr>
          <p:cNvPr id="8"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57388"/>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7"/>
          <p:cNvSpPr>
            <a:spLocks noGrp="1"/>
          </p:cNvSpPr>
          <p:nvPr>
            <p:ph type="body" sz="quarter" idx="10"/>
          </p:nvPr>
        </p:nvSpPr>
        <p:spPr>
          <a:xfrm>
            <a:off x="974221" y="4813635"/>
            <a:ext cx="10162092" cy="1325461"/>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accent3"/>
                </a:solidFill>
                <a:latin typeface="Verdana" charset="0"/>
              </a:defRPr>
            </a:lvl1pPr>
          </a:lstStyle>
          <a:p>
            <a:pPr lvl="0"/>
            <a:r>
              <a:rPr lang="et-EE"/>
              <a:t>Redigeerige juhteksemplari tekstilaade</a:t>
            </a:r>
          </a:p>
        </p:txBody>
      </p:sp>
    </p:spTree>
    <p:extLst>
      <p:ext uri="{BB962C8B-B14F-4D97-AF65-F5344CB8AC3E}">
        <p14:creationId xmlns:p14="http://schemas.microsoft.com/office/powerpoint/2010/main" val="323683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imane slaid">
    <p:spTree>
      <p:nvGrpSpPr>
        <p:cNvPr id="1" name=""/>
        <p:cNvGrpSpPr/>
        <p:nvPr/>
      </p:nvGrpSpPr>
      <p:grpSpPr>
        <a:xfrm>
          <a:off x="0" y="0"/>
          <a:ext cx="0" cy="0"/>
          <a:chOff x="0" y="0"/>
          <a:chExt cx="0" cy="0"/>
        </a:xfrm>
      </p:grpSpPr>
      <p:pic>
        <p:nvPicPr>
          <p:cNvPr id="2" name="Pilt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4" cy="6858000"/>
          </a:xfrm>
          <a:prstGeom prst="rect">
            <a:avLst/>
          </a:prstGeom>
        </p:spPr>
      </p:pic>
      <p:sp>
        <p:nvSpPr>
          <p:cNvPr id="5" name="TextBox 4"/>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a:p>
        </p:txBody>
      </p:sp>
      <p:sp>
        <p:nvSpPr>
          <p:cNvPr id="8" name="Text Placeholder 19"/>
          <p:cNvSpPr>
            <a:spLocks noGrp="1"/>
          </p:cNvSpPr>
          <p:nvPr>
            <p:ph type="body" sz="quarter" idx="11" hasCustomPrompt="1"/>
          </p:nvPr>
        </p:nvSpPr>
        <p:spPr>
          <a:xfrm>
            <a:off x="668077" y="4770910"/>
            <a:ext cx="10159444" cy="1996129"/>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cap="all" baseline="0">
                <a:solidFill>
                  <a:schemeClr val="accent3"/>
                </a:solidFill>
                <a:latin typeface="Verdana" charset="0"/>
              </a:defRPr>
            </a:lvl1pPr>
            <a:lvl2pPr marL="0" indent="0">
              <a:spcBef>
                <a:spcPts val="1000"/>
              </a:spcBef>
              <a:buFontTx/>
              <a:buNone/>
              <a:defRPr sz="1600" b="0">
                <a:solidFill>
                  <a:schemeClr val="accent2"/>
                </a:solidFill>
              </a:defRPr>
            </a:lvl2pPr>
          </a:lstStyle>
          <a:p>
            <a:pPr lvl="0"/>
            <a:r>
              <a:rPr lang="et-EE" dirty="0"/>
              <a:t>Tallinna tehnikaülikool</a:t>
            </a:r>
          </a:p>
          <a:p>
            <a:pPr lvl="1"/>
            <a:r>
              <a:rPr lang="et-EE" dirty="0"/>
              <a:t>Ehitajate tee 5, 19086 Tallinn, Tel 620 2002 (E-R 8,30–17.00)</a:t>
            </a:r>
            <a:endParaRPr lang="et-EE" sz="1800" b="1" dirty="0">
              <a:solidFill>
                <a:srgbClr val="E4067E"/>
              </a:solidFill>
              <a:latin typeface="Verdana" panose="020B0604030504040204" pitchFamily="34" charset="0"/>
            </a:endParaRPr>
          </a:p>
          <a:p>
            <a:pPr lvl="1"/>
            <a:r>
              <a:rPr lang="et-EE" sz="1800" b="1" dirty="0">
                <a:solidFill>
                  <a:srgbClr val="E4067E"/>
                </a:solidFill>
                <a:latin typeface="Verdana" panose="020B0604030504040204" pitchFamily="34" charset="0"/>
              </a:rPr>
              <a:t>Taltech.ee</a:t>
            </a:r>
            <a:endParaRPr lang="et-EE" dirty="0"/>
          </a:p>
        </p:txBody>
      </p:sp>
      <p:pic>
        <p:nvPicPr>
          <p:cNvPr id="9"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57388"/>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513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4" y="549275"/>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chemeClr val="accent2"/>
                </a:solidFill>
                <a:latin typeface="Verdana" charset="0"/>
              </a:defRPr>
            </a:lvl1pPr>
          </a:lstStyle>
          <a:p>
            <a:pPr lvl="0"/>
            <a:r>
              <a:rPr lang="en-US" dirty="0"/>
              <a:t>Click to edit Master </a:t>
            </a:r>
            <a:br>
              <a:rPr lang="et-EE" dirty="0"/>
            </a:br>
            <a:r>
              <a:rPr lang="en-US" dirty="0"/>
              <a:t>text styles</a:t>
            </a:r>
          </a:p>
        </p:txBody>
      </p:sp>
      <p:sp>
        <p:nvSpPr>
          <p:cNvPr id="21" name="Text Placeholder 11"/>
          <p:cNvSpPr>
            <a:spLocks noGrp="1"/>
          </p:cNvSpPr>
          <p:nvPr>
            <p:ph type="body" sz="quarter" idx="14"/>
          </p:nvPr>
        </p:nvSpPr>
        <p:spPr>
          <a:xfrm>
            <a:off x="2171700" y="1628775"/>
            <a:ext cx="8802242" cy="4716463"/>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1600" baseline="0">
                <a:solidFill>
                  <a:schemeClr val="tx1"/>
                </a:solidFill>
                <a:latin typeface="Verdana" charset="0"/>
              </a:defRPr>
            </a:lvl1pPr>
          </a:lstStyle>
          <a:p>
            <a:pPr lvl="0"/>
            <a:r>
              <a:rPr lang="et-EE"/>
              <a:t>Redigeerige juhteksemplari tekstilaade</a:t>
            </a:r>
          </a:p>
        </p:txBody>
      </p:sp>
    </p:spTree>
    <p:extLst>
      <p:ext uri="{BB962C8B-B14F-4D97-AF65-F5344CB8AC3E}">
        <p14:creationId xmlns:p14="http://schemas.microsoft.com/office/powerpoint/2010/main" val="2611767682"/>
      </p:ext>
    </p:extLst>
  </p:cSld>
  <p:clrMapOvr>
    <a:masterClrMapping/>
  </p:clrMapOvr>
  <p:extLst>
    <p:ext uri="{DCECCB84-F9BA-43D5-87BE-67443E8EF086}">
      <p15:sldGuideLst xmlns:p15="http://schemas.microsoft.com/office/powerpoint/2012/main">
        <p15:guide id="2" orient="horz" pos="1026" userDrawn="1">
          <p15:clr>
            <a:srgbClr val="FBAE40"/>
          </p15:clr>
        </p15:guide>
        <p15:guide id="3" pos="13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ja graafik">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494517" cy="80277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chemeClr val="accent2"/>
                </a:solidFill>
                <a:latin typeface="Verdana" charset="0"/>
              </a:defRPr>
            </a:lvl1pPr>
            <a:lvl2pPr>
              <a:defRPr sz="2500"/>
            </a:lvl2pPr>
          </a:lstStyle>
          <a:p>
            <a:pPr lvl="0"/>
            <a:r>
              <a:rPr lang="en-US" dirty="0"/>
              <a:t>Click to edit Master</a:t>
            </a:r>
            <a:br>
              <a:rPr lang="et-EE" dirty="0"/>
            </a:br>
            <a:r>
              <a:rPr lang="en-US" dirty="0"/>
              <a:t>text styles</a:t>
            </a:r>
          </a:p>
        </p:txBody>
      </p:sp>
      <p:sp>
        <p:nvSpPr>
          <p:cNvPr id="14" name="Chart Placeholder 13"/>
          <p:cNvSpPr>
            <a:spLocks noGrp="1"/>
          </p:cNvSpPr>
          <p:nvPr>
            <p:ph type="chart" sz="quarter" idx="15"/>
          </p:nvPr>
        </p:nvSpPr>
        <p:spPr>
          <a:xfrm>
            <a:off x="2171700" y="3042303"/>
            <a:ext cx="8790444" cy="3302935"/>
          </a:xfrm>
          <a:prstGeom prst="rect">
            <a:avLst/>
          </a:prstGeom>
        </p:spPr>
        <p:txBody>
          <a:bodyPr/>
          <a:lstStyle>
            <a:lvl1pPr marL="228600" indent="-228600">
              <a:buFont typeface="Wingdings" panose="05000000000000000000" pitchFamily="2" charset="2"/>
              <a:buChar char="§"/>
              <a:defRPr sz="1400"/>
            </a:lvl1pPr>
          </a:lstStyle>
          <a:p>
            <a:pPr lvl="0"/>
            <a:r>
              <a:rPr lang="et-EE" noProof="0"/>
              <a:t>Diagrammi lisamiseks klõpsake ikooni</a:t>
            </a:r>
            <a:endParaRPr lang="en-US" noProof="0" dirty="0"/>
          </a:p>
        </p:txBody>
      </p:sp>
      <p:sp>
        <p:nvSpPr>
          <p:cNvPr id="16" name="Text Placeholder 15"/>
          <p:cNvSpPr>
            <a:spLocks noGrp="1"/>
          </p:cNvSpPr>
          <p:nvPr>
            <p:ph type="body" sz="quarter" idx="16"/>
          </p:nvPr>
        </p:nvSpPr>
        <p:spPr>
          <a:xfrm>
            <a:off x="2171700" y="2144994"/>
            <a:ext cx="8790444" cy="777668"/>
          </a:xfrm>
          <a:prstGeom prst="rect">
            <a:avLst/>
          </a:prstGeom>
        </p:spPr>
        <p:txBody>
          <a:bodyPr lIns="0" tIns="0" rIns="0" bIns="0"/>
          <a:lstStyle>
            <a:lvl1pPr marL="228600" indent="-228600">
              <a:buClr>
                <a:schemeClr val="accent1"/>
              </a:buClr>
              <a:buFont typeface="Wingdings" panose="05000000000000000000" pitchFamily="2" charset="2"/>
              <a:buChar char="§"/>
              <a:defRPr sz="1600" baseline="0">
                <a:solidFill>
                  <a:schemeClr val="tx1"/>
                </a:solidFill>
                <a:latin typeface="Verdana" charset="0"/>
              </a:defRPr>
            </a:lvl1pPr>
            <a:lvl2pPr marL="685800" indent="-228600">
              <a:buFont typeface="Verdana" panose="020B0604030504040204" pitchFamily="34" charset="0"/>
              <a:buChar char="–"/>
              <a:defRPr sz="1400">
                <a:solidFill>
                  <a:schemeClr val="tx1"/>
                </a:solidFill>
              </a:defRPr>
            </a:lvl2pPr>
            <a:lvl3pPr marL="1143000" indent="-228600">
              <a:buFont typeface="Verdana" panose="020B0604030504040204" pitchFamily="34" charset="0"/>
              <a:buChar char="–"/>
              <a:defRPr sz="1200"/>
            </a:lvl3pPr>
            <a:lvl4pPr marL="1371600" indent="0">
              <a:buFont typeface="Verdana" panose="020B0604030504040204" pitchFamily="34" charset="0"/>
              <a:buNone/>
              <a:defRPr/>
            </a:lvl4pPr>
          </a:lstStyle>
          <a:p>
            <a:pPr lvl="0"/>
            <a:r>
              <a:rPr lang="et-EE"/>
              <a:t>Redigeerige juhteksemplari tekstilaade</a:t>
            </a:r>
          </a:p>
          <a:p>
            <a:pPr lvl="1"/>
            <a:r>
              <a:rPr lang="et-EE"/>
              <a:t>Teine tase</a:t>
            </a:r>
          </a:p>
          <a:p>
            <a:pPr lvl="2"/>
            <a:r>
              <a:rPr lang="et-EE"/>
              <a:t>Kolmas tase</a:t>
            </a:r>
          </a:p>
        </p:txBody>
      </p:sp>
      <p:sp>
        <p:nvSpPr>
          <p:cNvPr id="7" name="Text Placeholder 11"/>
          <p:cNvSpPr>
            <a:spLocks noGrp="1"/>
          </p:cNvSpPr>
          <p:nvPr>
            <p:ph type="body" sz="quarter" idx="18"/>
          </p:nvPr>
        </p:nvSpPr>
        <p:spPr>
          <a:xfrm>
            <a:off x="2171700" y="1628776"/>
            <a:ext cx="8790444" cy="413669"/>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1600" baseline="0">
                <a:solidFill>
                  <a:schemeClr val="tx1"/>
                </a:solidFill>
                <a:latin typeface="Verdana" charset="0"/>
              </a:defRPr>
            </a:lvl1pPr>
          </a:lstStyle>
          <a:p>
            <a:pPr lvl="0"/>
            <a:r>
              <a:rPr lang="et-EE"/>
              <a:t>Redigeerige juhteksemplari tekstilaade</a:t>
            </a:r>
          </a:p>
        </p:txBody>
      </p:sp>
    </p:spTree>
    <p:extLst>
      <p:ext uri="{BB962C8B-B14F-4D97-AF65-F5344CB8AC3E}">
        <p14:creationId xmlns:p14="http://schemas.microsoft.com/office/powerpoint/2010/main" val="4102421693"/>
      </p:ext>
    </p:extLst>
  </p:cSld>
  <p:clrMapOvr>
    <a:masterClrMapping/>
  </p:clrMapOvr>
  <p:extLst>
    <p:ext uri="{DCECCB84-F9BA-43D5-87BE-67443E8EF086}">
      <p15:sldGuideLst xmlns:p15="http://schemas.microsoft.com/office/powerpoint/2012/main">
        <p15:guide id="2" orient="horz" pos="1026" userDrawn="1">
          <p15:clr>
            <a:srgbClr val="FBAE40"/>
          </p15:clr>
        </p15:guide>
        <p15:guide id="3" orient="horz" pos="39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lt">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4" y="549275"/>
            <a:ext cx="10656887" cy="810887"/>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chemeClr val="accent2"/>
                </a:solidFill>
                <a:latin typeface="Verdana" charset="0"/>
              </a:defRPr>
            </a:lvl1pPr>
          </a:lstStyle>
          <a:p>
            <a:pPr lvl="0"/>
            <a:r>
              <a:rPr lang="en-US" dirty="0"/>
              <a:t>Click to edit Master</a:t>
            </a:r>
            <a:br>
              <a:rPr lang="et-EE" dirty="0"/>
            </a:br>
            <a:r>
              <a:rPr lang="en-US" dirty="0"/>
              <a:t>text styles</a:t>
            </a:r>
          </a:p>
        </p:txBody>
      </p:sp>
      <p:sp>
        <p:nvSpPr>
          <p:cNvPr id="12" name="Text Placeholder 11"/>
          <p:cNvSpPr>
            <a:spLocks noGrp="1"/>
          </p:cNvSpPr>
          <p:nvPr>
            <p:ph type="body" sz="quarter" idx="14"/>
          </p:nvPr>
        </p:nvSpPr>
        <p:spPr>
          <a:xfrm>
            <a:off x="2171700" y="1628776"/>
            <a:ext cx="8964612" cy="388032"/>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600" baseline="0">
                <a:solidFill>
                  <a:srgbClr val="4F4C4E"/>
                </a:solidFill>
                <a:latin typeface="Verdana" charset="0"/>
              </a:defRPr>
            </a:lvl1pPr>
          </a:lstStyle>
          <a:p>
            <a:pPr lvl="0"/>
            <a:r>
              <a:rPr lang="et-EE"/>
              <a:t>Redigeerige juhteksemplari tekstilaade</a:t>
            </a:r>
          </a:p>
        </p:txBody>
      </p:sp>
      <p:sp>
        <p:nvSpPr>
          <p:cNvPr id="3" name="Picture Placeholder 2"/>
          <p:cNvSpPr>
            <a:spLocks noGrp="1"/>
          </p:cNvSpPr>
          <p:nvPr>
            <p:ph type="pic" sz="quarter" idx="16"/>
          </p:nvPr>
        </p:nvSpPr>
        <p:spPr>
          <a:xfrm>
            <a:off x="2171700" y="2196269"/>
            <a:ext cx="8964613" cy="4148969"/>
          </a:xfrm>
          <a:prstGeom prst="rect">
            <a:avLst/>
          </a:prstGeom>
        </p:spPr>
        <p:txBody>
          <a:bodyPr/>
          <a:lstStyle>
            <a:lvl1pPr marL="228600" indent="-228600">
              <a:buFont typeface="Wingdings" panose="05000000000000000000" pitchFamily="2" charset="2"/>
              <a:buChar char="§"/>
              <a:defRPr sz="1400">
                <a:latin typeface="+mn-lt"/>
              </a:defRPr>
            </a:lvl1pPr>
          </a:lstStyle>
          <a:p>
            <a:pPr lvl="0"/>
            <a:r>
              <a:rPr lang="et-EE" noProof="0"/>
              <a:t>Pildi lisamiseks klõpsake ikooni</a:t>
            </a:r>
            <a:endParaRPr lang="en-US" noProof="0" dirty="0"/>
          </a:p>
        </p:txBody>
      </p:sp>
    </p:spTree>
    <p:extLst>
      <p:ext uri="{BB962C8B-B14F-4D97-AF65-F5344CB8AC3E}">
        <p14:creationId xmlns:p14="http://schemas.microsoft.com/office/powerpoint/2010/main" val="2335592993"/>
      </p:ext>
    </p:extLst>
  </p:cSld>
  <p:clrMapOvr>
    <a:masterClrMapping/>
  </p:clrMapOvr>
  <p:extLst>
    <p:ext uri="{DCECCB84-F9BA-43D5-87BE-67443E8EF086}">
      <p15:sldGuideLst xmlns:p15="http://schemas.microsoft.com/office/powerpoint/2012/main">
        <p15:guide id="2" orient="horz" pos="3997" userDrawn="1">
          <p15:clr>
            <a:srgbClr val="FBAE40"/>
          </p15:clr>
        </p15:guide>
        <p15:guide id="3" orient="horz" pos="102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ja graafik 2">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7" y="549275"/>
            <a:ext cx="6044004"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chemeClr val="accent2"/>
                </a:solidFill>
                <a:latin typeface="Verdana" charset="0"/>
              </a:defRPr>
            </a:lvl1pPr>
          </a:lstStyle>
          <a:p>
            <a:pPr lvl="0"/>
            <a:r>
              <a:rPr lang="en-US" dirty="0"/>
              <a:t>Click to edit Master text</a:t>
            </a:r>
            <a:br>
              <a:rPr lang="et-EE" dirty="0"/>
            </a:br>
            <a:r>
              <a:rPr lang="en-US" dirty="0"/>
              <a:t>styles</a:t>
            </a:r>
          </a:p>
        </p:txBody>
      </p:sp>
      <p:sp>
        <p:nvSpPr>
          <p:cNvPr id="12" name="Chart Placeholder 13"/>
          <p:cNvSpPr>
            <a:spLocks noGrp="1"/>
          </p:cNvSpPr>
          <p:nvPr>
            <p:ph type="chart" sz="quarter" idx="15"/>
          </p:nvPr>
        </p:nvSpPr>
        <p:spPr>
          <a:xfrm>
            <a:off x="6888163" y="549275"/>
            <a:ext cx="4248151" cy="5795963"/>
          </a:xfrm>
          <a:prstGeom prst="rect">
            <a:avLst/>
          </a:prstGeom>
        </p:spPr>
        <p:txBody>
          <a:bodyPr/>
          <a:lstStyle>
            <a:lvl1pPr marL="228600" indent="-228600">
              <a:buFont typeface="Wingdings" panose="05000000000000000000" pitchFamily="2" charset="2"/>
              <a:buChar char="§"/>
              <a:defRPr sz="1400">
                <a:latin typeface="+mn-lt"/>
              </a:defRPr>
            </a:lvl1pPr>
          </a:lstStyle>
          <a:p>
            <a:pPr lvl="0"/>
            <a:r>
              <a:rPr lang="et-EE" noProof="0"/>
              <a:t>Diagrammi lisamiseks klõpsake ikooni</a:t>
            </a:r>
            <a:endParaRPr lang="en-US" noProof="0" dirty="0"/>
          </a:p>
        </p:txBody>
      </p:sp>
      <p:sp>
        <p:nvSpPr>
          <p:cNvPr id="17" name="Text Placeholder 11"/>
          <p:cNvSpPr>
            <a:spLocks noGrp="1"/>
          </p:cNvSpPr>
          <p:nvPr>
            <p:ph type="body" sz="quarter" idx="16"/>
          </p:nvPr>
        </p:nvSpPr>
        <p:spPr>
          <a:xfrm>
            <a:off x="2171700" y="1628776"/>
            <a:ext cx="4351731" cy="4716462"/>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600" baseline="0">
                <a:solidFill>
                  <a:srgbClr val="4F4C4E"/>
                </a:solidFill>
                <a:latin typeface="Verdana" charset="0"/>
              </a:defRPr>
            </a:lvl1pPr>
          </a:lstStyle>
          <a:p>
            <a:pPr lvl="0"/>
            <a:r>
              <a:rPr lang="et-EE"/>
              <a:t>Redigeerige juhteksemplari tekstilaade</a:t>
            </a:r>
          </a:p>
        </p:txBody>
      </p:sp>
    </p:spTree>
    <p:extLst>
      <p:ext uri="{BB962C8B-B14F-4D97-AF65-F5344CB8AC3E}">
        <p14:creationId xmlns:p14="http://schemas.microsoft.com/office/powerpoint/2010/main" val="1097222815"/>
      </p:ext>
    </p:extLst>
  </p:cSld>
  <p:clrMapOvr>
    <a:masterClrMapping/>
  </p:clrMapOvr>
  <p:extLst>
    <p:ext uri="{DCECCB84-F9BA-43D5-87BE-67443E8EF086}">
      <p15:sldGuideLst xmlns:p15="http://schemas.microsoft.com/office/powerpoint/2012/main">
        <p15:guide id="1" pos="433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ja pilt">
    <p:spTree>
      <p:nvGrpSpPr>
        <p:cNvPr id="1" name=""/>
        <p:cNvGrpSpPr/>
        <p:nvPr/>
      </p:nvGrpSpPr>
      <p:grpSpPr>
        <a:xfrm>
          <a:off x="0" y="0"/>
          <a:ext cx="0" cy="0"/>
          <a:chOff x="0" y="0"/>
          <a:chExt cx="0" cy="0"/>
        </a:xfrm>
      </p:grpSpPr>
      <p:sp>
        <p:nvSpPr>
          <p:cNvPr id="12" name="Text Placeholder 9"/>
          <p:cNvSpPr>
            <a:spLocks noGrp="1"/>
          </p:cNvSpPr>
          <p:nvPr>
            <p:ph type="body" sz="quarter" idx="13" hasCustomPrompt="1"/>
          </p:nvPr>
        </p:nvSpPr>
        <p:spPr>
          <a:xfrm>
            <a:off x="479425" y="549275"/>
            <a:ext cx="6044006"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chemeClr val="accent2"/>
                </a:solidFill>
                <a:latin typeface="Verdana" charset="0"/>
              </a:defRPr>
            </a:lvl1pPr>
            <a:lvl2pPr>
              <a:defRPr sz="2200" b="1" i="0"/>
            </a:lvl2pPr>
          </a:lstStyle>
          <a:p>
            <a:pPr lvl="0"/>
            <a:r>
              <a:rPr lang="en-US" dirty="0"/>
              <a:t>Click to edit Master text</a:t>
            </a:r>
            <a:br>
              <a:rPr lang="et-EE" dirty="0"/>
            </a:br>
            <a:r>
              <a:rPr lang="en-US" dirty="0"/>
              <a:t>styles</a:t>
            </a:r>
          </a:p>
        </p:txBody>
      </p:sp>
      <p:sp>
        <p:nvSpPr>
          <p:cNvPr id="18" name="Text Placeholder 11"/>
          <p:cNvSpPr>
            <a:spLocks noGrp="1"/>
          </p:cNvSpPr>
          <p:nvPr>
            <p:ph type="body" sz="quarter" idx="16"/>
          </p:nvPr>
        </p:nvSpPr>
        <p:spPr>
          <a:xfrm>
            <a:off x="2171700" y="1628776"/>
            <a:ext cx="4351731" cy="4716462"/>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600" baseline="0">
                <a:solidFill>
                  <a:srgbClr val="4F4C4E"/>
                </a:solidFill>
                <a:latin typeface="Verdana" charset="0"/>
              </a:defRPr>
            </a:lvl1pPr>
          </a:lstStyle>
          <a:p>
            <a:pPr lvl="0"/>
            <a:r>
              <a:rPr lang="et-EE"/>
              <a:t>Redigeerige juhteksemplari tekstilaade</a:t>
            </a:r>
          </a:p>
        </p:txBody>
      </p:sp>
      <p:sp>
        <p:nvSpPr>
          <p:cNvPr id="20" name="Picture Placeholder 19"/>
          <p:cNvSpPr>
            <a:spLocks noGrp="1"/>
          </p:cNvSpPr>
          <p:nvPr>
            <p:ph type="pic" sz="quarter" idx="17"/>
          </p:nvPr>
        </p:nvSpPr>
        <p:spPr>
          <a:xfrm>
            <a:off x="6888163" y="549275"/>
            <a:ext cx="4248151" cy="5795963"/>
          </a:xfrm>
          <a:prstGeom prst="rect">
            <a:avLst/>
          </a:prstGeom>
        </p:spPr>
        <p:txBody>
          <a:bodyPr/>
          <a:lstStyle>
            <a:lvl1pPr marL="228600" indent="-228600">
              <a:buFont typeface="Wingdings" panose="05000000000000000000" pitchFamily="2" charset="2"/>
              <a:buChar char="§"/>
              <a:defRPr sz="1400"/>
            </a:lvl1pPr>
          </a:lstStyle>
          <a:p>
            <a:pPr lvl="0"/>
            <a:r>
              <a:rPr lang="et-EE" noProof="0"/>
              <a:t>Pildi lisamiseks klõpsake ikooni</a:t>
            </a:r>
            <a:endParaRPr lang="en-US" noProof="0" dirty="0"/>
          </a:p>
        </p:txBody>
      </p:sp>
    </p:spTree>
    <p:extLst>
      <p:ext uri="{BB962C8B-B14F-4D97-AF65-F5344CB8AC3E}">
        <p14:creationId xmlns:p14="http://schemas.microsoft.com/office/powerpoint/2010/main" val="239501077"/>
      </p:ext>
    </p:extLst>
  </p:cSld>
  <p:clrMapOvr>
    <a:masterClrMapping/>
  </p:clrMapOvr>
  <p:extLst>
    <p:ext uri="{DCECCB84-F9BA-43D5-87BE-67443E8EF086}">
      <p15:sldGuideLst xmlns:p15="http://schemas.microsoft.com/office/powerpoint/2012/main">
        <p15:guide id="1" pos="433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graafikut">
    <p:spTree>
      <p:nvGrpSpPr>
        <p:cNvPr id="1" name=""/>
        <p:cNvGrpSpPr/>
        <p:nvPr/>
      </p:nvGrpSpPr>
      <p:grpSpPr>
        <a:xfrm>
          <a:off x="0" y="0"/>
          <a:ext cx="0" cy="0"/>
          <a:chOff x="0" y="0"/>
          <a:chExt cx="0" cy="0"/>
        </a:xfrm>
      </p:grpSpPr>
      <p:sp>
        <p:nvSpPr>
          <p:cNvPr id="14" name="Text Placeholder 11"/>
          <p:cNvSpPr>
            <a:spLocks noGrp="1"/>
          </p:cNvSpPr>
          <p:nvPr>
            <p:ph type="body" sz="quarter" idx="17"/>
          </p:nvPr>
        </p:nvSpPr>
        <p:spPr>
          <a:xfrm>
            <a:off x="2171700" y="5204389"/>
            <a:ext cx="4351731" cy="1140849"/>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600" baseline="0">
                <a:solidFill>
                  <a:srgbClr val="4F4C4E"/>
                </a:solidFill>
                <a:latin typeface="Verdana" charset="0"/>
              </a:defRPr>
            </a:lvl1pPr>
          </a:lstStyle>
          <a:p>
            <a:pPr lvl="0"/>
            <a:r>
              <a:rPr lang="et-EE"/>
              <a:t>Redigeerige juhteksemplari tekstilaade</a:t>
            </a:r>
          </a:p>
        </p:txBody>
      </p:sp>
      <p:sp>
        <p:nvSpPr>
          <p:cNvPr id="8" name="Text Placeholder 9"/>
          <p:cNvSpPr>
            <a:spLocks noGrp="1"/>
          </p:cNvSpPr>
          <p:nvPr>
            <p:ph type="body" sz="quarter" idx="13" hasCustomPrompt="1"/>
          </p:nvPr>
        </p:nvSpPr>
        <p:spPr>
          <a:xfrm>
            <a:off x="479424" y="558471"/>
            <a:ext cx="10657281"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chemeClr val="accent2"/>
                </a:solidFill>
                <a:latin typeface="Verdana" charset="0"/>
              </a:defRPr>
            </a:lvl1pPr>
          </a:lstStyle>
          <a:p>
            <a:pPr lvl="0"/>
            <a:r>
              <a:rPr lang="en-US" dirty="0"/>
              <a:t>Click to edit Master text </a:t>
            </a:r>
            <a:br>
              <a:rPr lang="et-EE" dirty="0"/>
            </a:br>
            <a:r>
              <a:rPr lang="en-US" dirty="0"/>
              <a:t>styles</a:t>
            </a:r>
          </a:p>
        </p:txBody>
      </p:sp>
      <p:sp>
        <p:nvSpPr>
          <p:cNvPr id="20" name="Text Placeholder 11"/>
          <p:cNvSpPr>
            <a:spLocks noGrp="1"/>
          </p:cNvSpPr>
          <p:nvPr>
            <p:ph type="body" sz="quarter" idx="21"/>
          </p:nvPr>
        </p:nvSpPr>
        <p:spPr>
          <a:xfrm>
            <a:off x="6888164" y="5204389"/>
            <a:ext cx="4248542" cy="1140849"/>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600" baseline="0">
                <a:solidFill>
                  <a:srgbClr val="4F4C4E"/>
                </a:solidFill>
                <a:latin typeface="Verdana" charset="0"/>
              </a:defRPr>
            </a:lvl1pPr>
          </a:lstStyle>
          <a:p>
            <a:pPr lvl="0"/>
            <a:r>
              <a:rPr lang="et-EE"/>
              <a:t>Redigeerige juhteksemplari tekstilaade</a:t>
            </a:r>
          </a:p>
        </p:txBody>
      </p:sp>
      <p:sp>
        <p:nvSpPr>
          <p:cNvPr id="3" name="Chart Placeholder 2"/>
          <p:cNvSpPr>
            <a:spLocks noGrp="1"/>
          </p:cNvSpPr>
          <p:nvPr>
            <p:ph type="chart" sz="quarter" idx="22"/>
          </p:nvPr>
        </p:nvSpPr>
        <p:spPr>
          <a:xfrm>
            <a:off x="2171701" y="1628776"/>
            <a:ext cx="4351338" cy="3336330"/>
          </a:xfrm>
          <a:prstGeom prst="rect">
            <a:avLst/>
          </a:prstGeom>
        </p:spPr>
        <p:txBody>
          <a:bodyPr/>
          <a:lstStyle>
            <a:lvl1pPr marL="228600" indent="-228600">
              <a:buFont typeface="Wingdings" panose="05000000000000000000" pitchFamily="2" charset="2"/>
              <a:buChar char="§"/>
              <a:defRPr sz="1400"/>
            </a:lvl1pPr>
          </a:lstStyle>
          <a:p>
            <a:pPr lvl="0"/>
            <a:r>
              <a:rPr lang="et-EE" noProof="0"/>
              <a:t>Diagrammi lisamiseks klõpsake ikooni</a:t>
            </a:r>
            <a:endParaRPr lang="en-US" noProof="0" dirty="0"/>
          </a:p>
        </p:txBody>
      </p:sp>
      <p:sp>
        <p:nvSpPr>
          <p:cNvPr id="5" name="Chart Placeholder 4"/>
          <p:cNvSpPr>
            <a:spLocks noGrp="1"/>
          </p:cNvSpPr>
          <p:nvPr>
            <p:ph type="chart" sz="quarter" idx="23"/>
          </p:nvPr>
        </p:nvSpPr>
        <p:spPr>
          <a:xfrm>
            <a:off x="6888163" y="1628775"/>
            <a:ext cx="4248150" cy="3336331"/>
          </a:xfrm>
          <a:prstGeom prst="rect">
            <a:avLst/>
          </a:prstGeom>
        </p:spPr>
        <p:txBody>
          <a:bodyPr/>
          <a:lstStyle>
            <a:lvl1pPr marL="228600" indent="-228600">
              <a:buFont typeface="Wingdings" panose="05000000000000000000" pitchFamily="2" charset="2"/>
              <a:buChar char="§"/>
              <a:defRPr sz="1400"/>
            </a:lvl1pPr>
          </a:lstStyle>
          <a:p>
            <a:pPr lvl="0"/>
            <a:r>
              <a:rPr lang="et-EE" noProof="0"/>
              <a:t>Diagrammi lisamiseks klõpsake ikooni</a:t>
            </a:r>
            <a:endParaRPr lang="en-US" noProof="0" dirty="0"/>
          </a:p>
        </p:txBody>
      </p:sp>
    </p:spTree>
    <p:extLst>
      <p:ext uri="{BB962C8B-B14F-4D97-AF65-F5344CB8AC3E}">
        <p14:creationId xmlns:p14="http://schemas.microsoft.com/office/powerpoint/2010/main" val="314055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lm pilti">
    <p:spTree>
      <p:nvGrpSpPr>
        <p:cNvPr id="1" name=""/>
        <p:cNvGrpSpPr/>
        <p:nvPr/>
      </p:nvGrpSpPr>
      <p:grpSpPr>
        <a:xfrm>
          <a:off x="0" y="0"/>
          <a:ext cx="0" cy="0"/>
          <a:chOff x="0" y="0"/>
          <a:chExt cx="0" cy="0"/>
        </a:xfrm>
      </p:grpSpPr>
      <p:sp>
        <p:nvSpPr>
          <p:cNvPr id="7" name="Picture Placeholder 19"/>
          <p:cNvSpPr>
            <a:spLocks noGrp="1"/>
          </p:cNvSpPr>
          <p:nvPr>
            <p:ph type="pic" sz="quarter" idx="17"/>
          </p:nvPr>
        </p:nvSpPr>
        <p:spPr>
          <a:xfrm>
            <a:off x="2171700" y="549275"/>
            <a:ext cx="5109317" cy="5795963"/>
          </a:xfrm>
          <a:prstGeom prst="rect">
            <a:avLst/>
          </a:prstGeom>
        </p:spPr>
        <p:txBody>
          <a:bodyPr/>
          <a:lstStyle>
            <a:lvl1pPr marL="228600" indent="-228600">
              <a:buFont typeface="Wingdings" panose="05000000000000000000" pitchFamily="2" charset="2"/>
              <a:buChar char="§"/>
              <a:defRPr sz="1400"/>
            </a:lvl1pPr>
          </a:lstStyle>
          <a:p>
            <a:pPr lvl="0"/>
            <a:r>
              <a:rPr lang="et-EE" noProof="0"/>
              <a:t>Pildi lisamiseks klõpsake ikooni</a:t>
            </a:r>
            <a:endParaRPr lang="en-US" noProof="0"/>
          </a:p>
        </p:txBody>
      </p:sp>
      <p:sp>
        <p:nvSpPr>
          <p:cNvPr id="10" name="Picture Placeholder 19"/>
          <p:cNvSpPr>
            <a:spLocks noGrp="1"/>
          </p:cNvSpPr>
          <p:nvPr>
            <p:ph type="pic" sz="quarter" idx="19"/>
          </p:nvPr>
        </p:nvSpPr>
        <p:spPr>
          <a:xfrm>
            <a:off x="7511753" y="3459344"/>
            <a:ext cx="3624561" cy="2885893"/>
          </a:xfrm>
          <a:prstGeom prst="rect">
            <a:avLst/>
          </a:prstGeom>
        </p:spPr>
        <p:txBody>
          <a:bodyPr/>
          <a:lstStyle>
            <a:lvl1pPr marL="228600" indent="-228600">
              <a:buFont typeface="Wingdings" panose="05000000000000000000" pitchFamily="2" charset="2"/>
              <a:buChar char="§"/>
              <a:defRPr sz="1400"/>
            </a:lvl1pPr>
          </a:lstStyle>
          <a:p>
            <a:pPr lvl="0"/>
            <a:r>
              <a:rPr lang="et-EE" noProof="0"/>
              <a:t>Pildi lisamiseks klõpsake ikooni</a:t>
            </a:r>
            <a:endParaRPr lang="en-US" noProof="0"/>
          </a:p>
        </p:txBody>
      </p:sp>
      <p:sp>
        <p:nvSpPr>
          <p:cNvPr id="11" name="Picture Placeholder 19"/>
          <p:cNvSpPr>
            <a:spLocks noGrp="1"/>
          </p:cNvSpPr>
          <p:nvPr>
            <p:ph type="pic" sz="quarter" idx="20"/>
          </p:nvPr>
        </p:nvSpPr>
        <p:spPr>
          <a:xfrm>
            <a:off x="7511753" y="549275"/>
            <a:ext cx="3624561" cy="2709564"/>
          </a:xfrm>
          <a:prstGeom prst="rect">
            <a:avLst/>
          </a:prstGeom>
        </p:spPr>
        <p:txBody>
          <a:bodyPr/>
          <a:lstStyle>
            <a:lvl1pPr marL="228600" indent="-228600">
              <a:buFont typeface="Wingdings" panose="05000000000000000000" pitchFamily="2" charset="2"/>
              <a:buChar char="§"/>
              <a:defRPr sz="1400"/>
            </a:lvl1pPr>
          </a:lstStyle>
          <a:p>
            <a:pPr lvl="0"/>
            <a:r>
              <a:rPr lang="et-EE" noProof="0"/>
              <a:t>Pildi lisamiseks klõpsake ikooni</a:t>
            </a:r>
            <a:endParaRPr lang="en-US" noProof="0" dirty="0"/>
          </a:p>
        </p:txBody>
      </p:sp>
    </p:spTree>
    <p:extLst>
      <p:ext uri="{BB962C8B-B14F-4D97-AF65-F5344CB8AC3E}">
        <p14:creationId xmlns:p14="http://schemas.microsoft.com/office/powerpoint/2010/main" val="1804787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479425" y="551545"/>
            <a:ext cx="10656888" cy="836666"/>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chemeClr val="accent2"/>
                </a:solidFill>
                <a:latin typeface="Verdana" charset="0"/>
              </a:defRPr>
            </a:lvl1pPr>
            <a:lvl2pPr>
              <a:defRPr sz="2500" b="1" i="0"/>
            </a:lvl2pPr>
          </a:lstStyle>
          <a:p>
            <a:pPr lvl="0"/>
            <a:r>
              <a:rPr lang="en-US" dirty="0"/>
              <a:t>Click to edit Master </a:t>
            </a:r>
            <a:br>
              <a:rPr lang="et-EE" dirty="0"/>
            </a:br>
            <a:r>
              <a:rPr lang="en-US" dirty="0"/>
              <a:t>text styles</a:t>
            </a:r>
          </a:p>
        </p:txBody>
      </p:sp>
      <p:sp>
        <p:nvSpPr>
          <p:cNvPr id="7" name="Table Placeholder 6"/>
          <p:cNvSpPr>
            <a:spLocks noGrp="1"/>
          </p:cNvSpPr>
          <p:nvPr>
            <p:ph type="tbl" sz="quarter" idx="23"/>
          </p:nvPr>
        </p:nvSpPr>
        <p:spPr>
          <a:xfrm>
            <a:off x="2171700" y="1628775"/>
            <a:ext cx="8964613" cy="4716463"/>
          </a:xfrm>
          <a:prstGeom prst="rect">
            <a:avLst/>
          </a:prstGeom>
        </p:spPr>
        <p:txBody>
          <a:bodyPr/>
          <a:lstStyle>
            <a:lvl1pPr>
              <a:defRPr sz="1800" baseline="0">
                <a:solidFill>
                  <a:schemeClr val="bg1"/>
                </a:solidFill>
                <a:latin typeface="Verdana" charset="0"/>
              </a:defRPr>
            </a:lvl1pPr>
          </a:lstStyle>
          <a:p>
            <a:pPr lvl="0"/>
            <a:r>
              <a:rPr lang="et-EE" noProof="0"/>
              <a:t>Tabeli lisamiseks klõpsake ikooni</a:t>
            </a:r>
            <a:endParaRPr lang="en-US" noProof="0" dirty="0"/>
          </a:p>
        </p:txBody>
      </p:sp>
    </p:spTree>
    <p:extLst>
      <p:ext uri="{BB962C8B-B14F-4D97-AF65-F5344CB8AC3E}">
        <p14:creationId xmlns:p14="http://schemas.microsoft.com/office/powerpoint/2010/main" val="1499663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lt 3"/>
          <p:cNvPicPr>
            <a:picLocks noChangeAspect="1"/>
          </p:cNvPicPr>
          <p:nvPr userDrawn="1"/>
        </p:nvPicPr>
        <p:blipFill rotWithShape="1">
          <a:blip r:embed="rId14">
            <a:extLst>
              <a:ext uri="{28A0092B-C50C-407E-A947-70E740481C1C}">
                <a14:useLocalDpi xmlns:a14="http://schemas.microsoft.com/office/drawing/2010/main" val="0"/>
              </a:ext>
            </a:extLst>
          </a:blip>
          <a:srcRect l="11835" t="19052" r="15651" b="26172"/>
          <a:stretch/>
        </p:blipFill>
        <p:spPr>
          <a:xfrm>
            <a:off x="462334" y="5732251"/>
            <a:ext cx="1085205" cy="648000"/>
          </a:xfrm>
          <a:prstGeom prst="rect">
            <a:avLst/>
          </a:prstGeom>
        </p:spPr>
      </p:pic>
    </p:spTree>
  </p:cSld>
  <p:clrMap bg1="lt1" tx1="dk1" bg2="lt2" tx2="dk2" accent1="accent1" accent2="accent2" accent3="accent3" accent4="accent4" accent5="accent5" accent6="accent6" hlink="hlink" folHlink="folHlink"/>
  <p:sldLayoutIdLst>
    <p:sldLayoutId id="214748391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9" r:id="rId11"/>
    <p:sldLayoutId id="2147483920" r:id="rId12"/>
  </p:sldLayoutIdLst>
  <p:hf hdr="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Verdana" charset="0"/>
        </a:defRPr>
      </a:lvl2pPr>
      <a:lvl3pPr algn="l" rtl="0" eaLnBrk="1" fontAlgn="base" hangingPunct="1">
        <a:lnSpc>
          <a:spcPct val="90000"/>
        </a:lnSpc>
        <a:spcBef>
          <a:spcPct val="0"/>
        </a:spcBef>
        <a:spcAft>
          <a:spcPct val="0"/>
        </a:spcAft>
        <a:defRPr sz="4400">
          <a:solidFill>
            <a:schemeClr val="tx1"/>
          </a:solidFill>
          <a:latin typeface="Verdana" charset="0"/>
        </a:defRPr>
      </a:lvl3pPr>
      <a:lvl4pPr algn="l" rtl="0" eaLnBrk="1" fontAlgn="base" hangingPunct="1">
        <a:lnSpc>
          <a:spcPct val="90000"/>
        </a:lnSpc>
        <a:spcBef>
          <a:spcPct val="0"/>
        </a:spcBef>
        <a:spcAft>
          <a:spcPct val="0"/>
        </a:spcAft>
        <a:defRPr sz="4400">
          <a:solidFill>
            <a:schemeClr val="tx1"/>
          </a:solidFill>
          <a:latin typeface="Verdana" charset="0"/>
        </a:defRPr>
      </a:lvl4pPr>
      <a:lvl5pPr algn="l" rtl="0" eaLnBrk="1" fontAlgn="base" hangingPunct="1">
        <a:lnSpc>
          <a:spcPct val="90000"/>
        </a:lnSpc>
        <a:spcBef>
          <a:spcPct val="0"/>
        </a:spcBef>
        <a:spcAft>
          <a:spcPct val="0"/>
        </a:spcAft>
        <a:defRPr sz="4400">
          <a:solidFill>
            <a:schemeClr val="tx1"/>
          </a:solidFill>
          <a:latin typeface="Verdana"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34" userDrawn="1">
          <p15:clr>
            <a:srgbClr val="F26B43"/>
          </p15:clr>
        </p15:guide>
        <p15:guide id="2" pos="302" userDrawn="1">
          <p15:clr>
            <a:srgbClr val="F26B43"/>
          </p15:clr>
        </p15:guide>
        <p15:guide id="3" pos="1368" userDrawn="1">
          <p15:clr>
            <a:srgbClr val="F26B43"/>
          </p15:clr>
        </p15:guide>
        <p15:guide id="4" orient="horz" pos="3997" userDrawn="1">
          <p15:clr>
            <a:srgbClr val="F26B43"/>
          </p15:clr>
        </p15:guide>
        <p15:guide id="5" orient="horz" pos="1026" userDrawn="1">
          <p15:clr>
            <a:srgbClr val="F26B43"/>
          </p15:clr>
        </p15:guide>
        <p15:guide id="6"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hse.gov.uk/pUbns/priced/l64.pdf"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mechzoneblog.files.wordpress.com/2017/08/machines-and-mechanisms.pdf" TargetMode="External"/><Relationship Id="rId2" Type="http://schemas.openxmlformats.org/officeDocument/2006/relationships/hyperlink" Target="https://www.villanovau.com/resources/project-management/5-phases-project-management-lifecycle/#.WhgC47puLIW"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 kohatäide 4"/>
          <p:cNvSpPr>
            <a:spLocks noGrp="1"/>
          </p:cNvSpPr>
          <p:nvPr>
            <p:ph type="body" sz="quarter" idx="12"/>
          </p:nvPr>
        </p:nvSpPr>
        <p:spPr>
          <a:xfrm>
            <a:off x="693821" y="3944548"/>
            <a:ext cx="11049000" cy="1814568"/>
          </a:xfrm>
        </p:spPr>
        <p:txBody>
          <a:bodyPr/>
          <a:lstStyle/>
          <a:p>
            <a:pPr fontAlgn="base">
              <a:spcAft>
                <a:spcPct val="0"/>
              </a:spcAft>
            </a:pPr>
            <a:r>
              <a:rPr lang="et-EE" altLang="en-US" dirty="0"/>
              <a:t>MOODUL 1. Projekti </a:t>
            </a:r>
            <a:r>
              <a:rPr lang="en-GB" dirty="0" err="1"/>
              <a:t>Eeluuring</a:t>
            </a:r>
            <a:r>
              <a:rPr lang="en-GB" dirty="0"/>
              <a:t> </a:t>
            </a:r>
            <a:r>
              <a:rPr lang="en-GB" dirty="0" err="1"/>
              <a:t>ja</a:t>
            </a:r>
            <a:r>
              <a:rPr lang="en-GB" dirty="0"/>
              <a:t> </a:t>
            </a:r>
            <a:r>
              <a:rPr lang="en-GB" dirty="0" err="1"/>
              <a:t>algusetapid</a:t>
            </a:r>
            <a:endParaRPr lang="et-EE" dirty="0"/>
          </a:p>
          <a:p>
            <a:pPr fontAlgn="base">
              <a:spcAft>
                <a:spcPct val="0"/>
              </a:spcAft>
            </a:pPr>
            <a:r>
              <a:rPr lang="et-EE" sz="2400" dirty="0"/>
              <a:t>Õppeaine: MES0210 Masinaelemendid-projekt</a:t>
            </a:r>
          </a:p>
          <a:p>
            <a:endParaRPr lang="et-EE" dirty="0"/>
          </a:p>
        </p:txBody>
      </p:sp>
      <p:sp>
        <p:nvSpPr>
          <p:cNvPr id="6" name="Teksti kohatäide 5"/>
          <p:cNvSpPr>
            <a:spLocks noGrp="1"/>
          </p:cNvSpPr>
          <p:nvPr>
            <p:ph type="body" sz="quarter" idx="13"/>
          </p:nvPr>
        </p:nvSpPr>
        <p:spPr>
          <a:xfrm>
            <a:off x="693822" y="5865962"/>
            <a:ext cx="11049000" cy="707979"/>
          </a:xfrm>
        </p:spPr>
        <p:txBody>
          <a:bodyPr/>
          <a:lstStyle/>
          <a:p>
            <a:pPr fontAlgn="base">
              <a:spcAft>
                <a:spcPct val="0"/>
              </a:spcAft>
            </a:pPr>
            <a:r>
              <a:rPr lang="et-EE" altLang="en-US" dirty="0">
                <a:latin typeface="Verdana" pitchFamily="34" charset="0"/>
              </a:rPr>
              <a:t>Lektor PhD Alina </a:t>
            </a:r>
            <a:r>
              <a:rPr lang="et-EE" altLang="en-US" dirty="0" err="1">
                <a:latin typeface="Verdana" pitchFamily="34" charset="0"/>
              </a:rPr>
              <a:t>Sivitski</a:t>
            </a:r>
            <a:endParaRPr lang="en-US" altLang="en-US" dirty="0">
              <a:latin typeface="Verdana" pitchFamily="34" charset="0"/>
            </a:endParaRPr>
          </a:p>
          <a:p>
            <a:pPr fontAlgn="base">
              <a:spcAft>
                <a:spcPct val="0"/>
              </a:spcAft>
            </a:pPr>
            <a:r>
              <a:rPr lang="et-EE" altLang="en-US" dirty="0">
                <a:latin typeface="Verdana" pitchFamily="34" charset="0"/>
              </a:rPr>
              <a:t>Inseneriteaduskond/Mehaanika ja </a:t>
            </a:r>
            <a:r>
              <a:rPr lang="et-EE" altLang="en-US" dirty="0" err="1">
                <a:latin typeface="Verdana" pitchFamily="34" charset="0"/>
              </a:rPr>
              <a:t>TDepartment</a:t>
            </a:r>
            <a:r>
              <a:rPr lang="et-EE" altLang="en-US" dirty="0">
                <a:latin typeface="Verdana" pitchFamily="34" charset="0"/>
              </a:rPr>
              <a:t> of </a:t>
            </a:r>
            <a:r>
              <a:rPr lang="et-EE" altLang="en-US" dirty="0" err="1">
                <a:latin typeface="Verdana" pitchFamily="34" charset="0"/>
              </a:rPr>
              <a:t>Mechanical</a:t>
            </a:r>
            <a:r>
              <a:rPr lang="et-EE" altLang="en-US" dirty="0">
                <a:latin typeface="Verdana" pitchFamily="34" charset="0"/>
              </a:rPr>
              <a:t> and Industrial Engineering</a:t>
            </a:r>
            <a:endParaRPr lang="en-US" altLang="en-US" dirty="0">
              <a:latin typeface="Verdan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46058F23-6F9B-43BB-AF8E-93DF5364FFC0}"/>
              </a:ext>
            </a:extLst>
          </p:cNvPr>
          <p:cNvSpPr>
            <a:spLocks noGrp="1"/>
          </p:cNvSpPr>
          <p:nvPr>
            <p:ph type="body" sz="quarter" idx="13"/>
          </p:nvPr>
        </p:nvSpPr>
        <p:spPr>
          <a:xfrm>
            <a:off x="479424" y="143831"/>
            <a:ext cx="10494517" cy="810888"/>
          </a:xfrm>
        </p:spPr>
        <p:txBody>
          <a:bodyPr/>
          <a:lstStyle/>
          <a:p>
            <a:r>
              <a:rPr lang="et-EE" altLang="en-US" sz="2400" dirty="0">
                <a:solidFill>
                  <a:schemeClr val="tx1"/>
                </a:solidFill>
                <a:latin typeface="Verdana Bold"/>
              </a:rPr>
              <a:t>Moodul 1.</a:t>
            </a:r>
            <a:r>
              <a:rPr lang="en-GB" sz="2400" dirty="0"/>
              <a:t> </a:t>
            </a:r>
            <a:r>
              <a:rPr lang="en-GB" sz="2400" dirty="0" err="1">
                <a:solidFill>
                  <a:schemeClr val="tx1"/>
                </a:solidFill>
                <a:latin typeface="Verdana Bold"/>
              </a:rPr>
              <a:t>Eeluuring</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a:t>
            </a:r>
            <a:r>
              <a:rPr lang="en-GB" sz="2400" dirty="0" err="1">
                <a:solidFill>
                  <a:schemeClr val="tx1"/>
                </a:solidFill>
                <a:latin typeface="Verdana Bold"/>
              </a:rPr>
              <a:t>algusetapid</a:t>
            </a:r>
            <a:r>
              <a:rPr lang="en-GB" sz="2400" dirty="0">
                <a:solidFill>
                  <a:schemeClr val="tx1"/>
                </a:solidFill>
                <a:latin typeface="Verdana Bold"/>
              </a:rPr>
              <a:t>. </a:t>
            </a:r>
            <a:endParaRPr lang="et-EE" sz="2400" dirty="0">
              <a:solidFill>
                <a:schemeClr val="tx1"/>
              </a:solidFill>
              <a:latin typeface="Verdana Bold"/>
            </a:endParaRPr>
          </a:p>
          <a:p>
            <a:r>
              <a:rPr lang="en-GB" sz="2400" dirty="0" err="1">
                <a:solidFill>
                  <a:schemeClr val="tx1"/>
                </a:solidFill>
                <a:latin typeface="Verdana Bold"/>
              </a:rPr>
              <a:t>Seadme</a:t>
            </a:r>
            <a:r>
              <a:rPr lang="en-GB" sz="2400" dirty="0">
                <a:solidFill>
                  <a:schemeClr val="tx1"/>
                </a:solidFill>
                <a:latin typeface="Verdana Bold"/>
              </a:rPr>
              <a:t> </a:t>
            </a:r>
            <a:r>
              <a:rPr lang="en-GB" sz="2400" dirty="0" err="1">
                <a:solidFill>
                  <a:schemeClr val="tx1"/>
                </a:solidFill>
                <a:latin typeface="Verdana Bold"/>
              </a:rPr>
              <a:t>ohutus</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CE-</a:t>
            </a:r>
            <a:r>
              <a:rPr lang="en-GB" sz="2400" dirty="0" err="1">
                <a:solidFill>
                  <a:schemeClr val="tx1"/>
                </a:solidFill>
                <a:latin typeface="Verdana Bold"/>
              </a:rPr>
              <a:t>märk</a:t>
            </a:r>
            <a:r>
              <a:rPr lang="en-GB" sz="2400" dirty="0">
                <a:solidFill>
                  <a:schemeClr val="tx1"/>
                </a:solidFill>
                <a:latin typeface="Verdana Bold"/>
              </a:rPr>
              <a:t>. </a:t>
            </a:r>
            <a:r>
              <a:rPr lang="en-GB" sz="2400" dirty="0" err="1">
                <a:solidFill>
                  <a:schemeClr val="tx1"/>
                </a:solidFill>
                <a:latin typeface="Verdana Bold"/>
              </a:rPr>
              <a:t>Ohutus</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a:t>
            </a:r>
            <a:r>
              <a:rPr lang="en-GB" sz="2400" dirty="0" err="1">
                <a:solidFill>
                  <a:schemeClr val="tx1"/>
                </a:solidFill>
                <a:latin typeface="Verdana Bold"/>
              </a:rPr>
              <a:t>töökindlus</a:t>
            </a:r>
            <a:endParaRPr lang="et-EE" sz="2400" dirty="0">
              <a:solidFill>
                <a:schemeClr val="tx1"/>
              </a:solidFill>
              <a:latin typeface="Verdana Bold"/>
            </a:endParaRPr>
          </a:p>
        </p:txBody>
      </p:sp>
      <p:sp>
        <p:nvSpPr>
          <p:cNvPr id="3" name="Teksti kohatäide 2">
            <a:extLst>
              <a:ext uri="{FF2B5EF4-FFF2-40B4-BE49-F238E27FC236}">
                <a16:creationId xmlns:a16="http://schemas.microsoft.com/office/drawing/2014/main" id="{2B084320-FB2E-4BF1-A560-3FAF805A4DB4}"/>
              </a:ext>
            </a:extLst>
          </p:cNvPr>
          <p:cNvSpPr>
            <a:spLocks noGrp="1"/>
          </p:cNvSpPr>
          <p:nvPr>
            <p:ph type="body" sz="quarter" idx="14"/>
          </p:nvPr>
        </p:nvSpPr>
        <p:spPr>
          <a:xfrm>
            <a:off x="3603337" y="1066799"/>
            <a:ext cx="8062191" cy="4716463"/>
          </a:xfrm>
        </p:spPr>
        <p:txBody>
          <a:bodyPr/>
          <a:lstStyle/>
          <a:p>
            <a:pPr algn="just"/>
            <a:r>
              <a:rPr lang="et-EE" b="1" dirty="0"/>
              <a:t>CE märk on nõutud </a:t>
            </a:r>
            <a:r>
              <a:rPr lang="et-EE" dirty="0"/>
              <a:t>kui toode peab vastama mõnele kindlale Euroopa direktiivile ja seda toodet müüakse EEA (</a:t>
            </a:r>
            <a:r>
              <a:rPr lang="et-EE" dirty="0" err="1"/>
              <a:t>European</a:t>
            </a:r>
            <a:r>
              <a:rPr lang="et-EE" dirty="0"/>
              <a:t> </a:t>
            </a:r>
            <a:r>
              <a:rPr lang="et-EE" dirty="0" err="1"/>
              <a:t>Economic</a:t>
            </a:r>
            <a:r>
              <a:rPr lang="et-EE" dirty="0"/>
              <a:t> Area) või türgi turul. EEA on kõik 28 Euroopa liidu liikmesriiki ning lisaks Island, Norra ja Liechtenstein.</a:t>
            </a:r>
          </a:p>
          <a:p>
            <a:endParaRPr lang="et-EE" dirty="0"/>
          </a:p>
          <a:p>
            <a:r>
              <a:rPr lang="et-EE" b="1" dirty="0"/>
              <a:t>CE märk ei ole nõutud </a:t>
            </a:r>
            <a:r>
              <a:rPr lang="et-EE" dirty="0"/>
              <a:t>kui toode on:  </a:t>
            </a:r>
          </a:p>
          <a:p>
            <a:r>
              <a:rPr lang="et-EE" dirty="0"/>
              <a:t>• Toodetud isiklikuks kasutamiseks, mitte müümiseks.  </a:t>
            </a:r>
          </a:p>
          <a:p>
            <a:r>
              <a:rPr lang="et-EE" dirty="0"/>
              <a:t>• Tarbija poolt ostetud </a:t>
            </a:r>
            <a:r>
              <a:rPr lang="et-EE" dirty="0" err="1"/>
              <a:t>väljaspoolt</a:t>
            </a:r>
            <a:r>
              <a:rPr lang="et-EE" dirty="0"/>
              <a:t> Euroopa liitu ning toodud Euroopa liitu isiklikuks kasutamiseks.  </a:t>
            </a:r>
          </a:p>
          <a:p>
            <a:r>
              <a:rPr lang="et-EE" dirty="0"/>
              <a:t>• Saadetud tootjalt </a:t>
            </a:r>
            <a:r>
              <a:rPr lang="et-EE" dirty="0" err="1"/>
              <a:t>väljaspoolt</a:t>
            </a:r>
            <a:r>
              <a:rPr lang="et-EE" dirty="0"/>
              <a:t> </a:t>
            </a:r>
            <a:r>
              <a:rPr lang="et-EE" dirty="0" err="1"/>
              <a:t>EU-d</a:t>
            </a:r>
            <a:r>
              <a:rPr lang="et-EE" dirty="0"/>
              <a:t> </a:t>
            </a:r>
            <a:r>
              <a:rPr lang="et-EE" dirty="0" err="1"/>
              <a:t>EU-sse</a:t>
            </a:r>
            <a:r>
              <a:rPr lang="et-EE" dirty="0"/>
              <a:t> autoriseeritud esindajale.  </a:t>
            </a:r>
          </a:p>
          <a:p>
            <a:r>
              <a:rPr lang="et-EE" dirty="0"/>
              <a:t>• Toodud kolmandast EU riigist. </a:t>
            </a:r>
          </a:p>
          <a:p>
            <a:r>
              <a:rPr lang="et-EE" dirty="0"/>
              <a:t>• Toodetud müümiseks väljaspool </a:t>
            </a:r>
            <a:r>
              <a:rPr lang="et-EE" dirty="0" err="1"/>
              <a:t>EU-d</a:t>
            </a:r>
            <a:r>
              <a:rPr lang="et-EE" dirty="0"/>
              <a:t>.  </a:t>
            </a:r>
          </a:p>
          <a:p>
            <a:r>
              <a:rPr lang="et-EE" dirty="0"/>
              <a:t>• Tootmisjärgus ja toodud </a:t>
            </a:r>
            <a:r>
              <a:rPr lang="et-EE" dirty="0" err="1"/>
              <a:t>EU-sse</a:t>
            </a:r>
            <a:r>
              <a:rPr lang="et-EE" dirty="0"/>
              <a:t> testimiseks või valideerimiseks.  </a:t>
            </a:r>
          </a:p>
          <a:p>
            <a:r>
              <a:rPr lang="et-EE" dirty="0"/>
              <a:t>• Väljapanek või seda käitatakse müügimessidel või väljapanekutel.  </a:t>
            </a:r>
          </a:p>
          <a:p>
            <a:r>
              <a:rPr lang="et-EE" dirty="0"/>
              <a:t>• Tootja, autoriseeritud esindaja või maaletooja laos olev toode ennem toote müüki.</a:t>
            </a:r>
          </a:p>
        </p:txBody>
      </p:sp>
      <p:sp>
        <p:nvSpPr>
          <p:cNvPr id="4" name="TextBox 3">
            <a:extLst>
              <a:ext uri="{FF2B5EF4-FFF2-40B4-BE49-F238E27FC236}">
                <a16:creationId xmlns:a16="http://schemas.microsoft.com/office/drawing/2014/main" id="{8FDEDE11-3430-4550-BF3A-5D6E14259D3E}"/>
              </a:ext>
            </a:extLst>
          </p:cNvPr>
          <p:cNvSpPr txBox="1"/>
          <p:nvPr/>
        </p:nvSpPr>
        <p:spPr>
          <a:xfrm>
            <a:off x="291707" y="948690"/>
            <a:ext cx="2950257" cy="4985980"/>
          </a:xfrm>
          <a:prstGeom prst="rect">
            <a:avLst/>
          </a:prstGeom>
          <a:noFill/>
          <a:ln>
            <a:solidFill>
              <a:schemeClr val="accent1"/>
            </a:solidFill>
          </a:ln>
        </p:spPr>
        <p:txBody>
          <a:bodyPr wrap="square" rtlCol="0">
            <a:spAutoFit/>
          </a:bodyPr>
          <a:lstStyle/>
          <a:p>
            <a:r>
              <a:rPr lang="en-US" sz="1200" b="1" dirty="0"/>
              <a:t>CE </a:t>
            </a:r>
            <a:r>
              <a:rPr lang="et-EE" sz="1200" b="1" dirty="0"/>
              <a:t>märgistus on nõutud järgmiste toodete puhul:</a:t>
            </a:r>
            <a:endParaRPr lang="en-US" sz="1200" b="1" dirty="0"/>
          </a:p>
          <a:p>
            <a:pPr marL="171450" indent="-171450">
              <a:buFont typeface="Arial" panose="020B0604020202020204" pitchFamily="34" charset="0"/>
              <a:buChar char="•"/>
            </a:pPr>
            <a:r>
              <a:rPr lang="en-US" sz="1200" dirty="0"/>
              <a:t>Toys</a:t>
            </a:r>
          </a:p>
          <a:p>
            <a:pPr marL="171450" indent="-171450">
              <a:buFont typeface="Arial" panose="020B0604020202020204" pitchFamily="34" charset="0"/>
              <a:buChar char="•"/>
            </a:pPr>
            <a:r>
              <a:rPr lang="en-US" sz="1200" b="1" dirty="0"/>
              <a:t>Machinery</a:t>
            </a:r>
          </a:p>
          <a:p>
            <a:pPr marL="171450" indent="-171450">
              <a:buFont typeface="Arial" panose="020B0604020202020204" pitchFamily="34" charset="0"/>
              <a:buChar char="•"/>
            </a:pPr>
            <a:r>
              <a:rPr lang="en-US" sz="1200" dirty="0"/>
              <a:t>Electrical equipment</a:t>
            </a:r>
          </a:p>
          <a:p>
            <a:pPr marL="171450" indent="-171450">
              <a:buFont typeface="Arial" panose="020B0604020202020204" pitchFamily="34" charset="0"/>
              <a:buChar char="•"/>
            </a:pPr>
            <a:r>
              <a:rPr lang="en-US" sz="1200" dirty="0"/>
              <a:t>Electronic equipment</a:t>
            </a:r>
          </a:p>
          <a:p>
            <a:pPr marL="171450" indent="-171450">
              <a:buFont typeface="Arial" panose="020B0604020202020204" pitchFamily="34" charset="0"/>
              <a:buChar char="•"/>
            </a:pPr>
            <a:r>
              <a:rPr lang="en-US" sz="1200" dirty="0"/>
              <a:t>Personal protective equipment</a:t>
            </a:r>
          </a:p>
          <a:p>
            <a:pPr marL="171450" indent="-171450">
              <a:buFont typeface="Arial" panose="020B0604020202020204" pitchFamily="34" charset="0"/>
              <a:buChar char="•"/>
            </a:pPr>
            <a:r>
              <a:rPr lang="en-US" sz="1200" dirty="0"/>
              <a:t>Pressure equipment</a:t>
            </a:r>
          </a:p>
          <a:p>
            <a:pPr marL="171450" indent="-171450">
              <a:buFont typeface="Arial" panose="020B0604020202020204" pitchFamily="34" charset="0"/>
              <a:buChar char="•"/>
            </a:pPr>
            <a:r>
              <a:rPr lang="en-US" sz="1200" dirty="0"/>
              <a:t>Medical devices</a:t>
            </a:r>
          </a:p>
          <a:p>
            <a:pPr marL="171450" indent="-171450">
              <a:buFont typeface="Arial" panose="020B0604020202020204" pitchFamily="34" charset="0"/>
              <a:buChar char="•"/>
            </a:pPr>
            <a:r>
              <a:rPr lang="en-US" sz="1200" dirty="0"/>
              <a:t>Active implantable medical devices</a:t>
            </a:r>
          </a:p>
          <a:p>
            <a:pPr marL="171450" indent="-171450">
              <a:buFont typeface="Arial" panose="020B0604020202020204" pitchFamily="34" charset="0"/>
              <a:buChar char="•"/>
            </a:pPr>
            <a:r>
              <a:rPr lang="en-US" sz="1200" dirty="0"/>
              <a:t>In vitro </a:t>
            </a:r>
            <a:r>
              <a:rPr lang="en-US" sz="1200" dirty="0" err="1"/>
              <a:t>diagnostica</a:t>
            </a:r>
            <a:endParaRPr lang="en-US" sz="1200" dirty="0"/>
          </a:p>
          <a:p>
            <a:pPr marL="171450" indent="-171450">
              <a:buFont typeface="Arial" panose="020B0604020202020204" pitchFamily="34" charset="0"/>
              <a:buChar char="•"/>
            </a:pPr>
            <a:r>
              <a:rPr lang="en-US" sz="1200" dirty="0"/>
              <a:t>Radio and Telecommunications terminal equipment</a:t>
            </a:r>
          </a:p>
          <a:p>
            <a:pPr marL="171450" indent="-171450">
              <a:buFont typeface="Arial" panose="020B0604020202020204" pitchFamily="34" charset="0"/>
              <a:buChar char="•"/>
            </a:pPr>
            <a:r>
              <a:rPr lang="en-US" sz="1200" dirty="0"/>
              <a:t>Simple pressure vessels</a:t>
            </a:r>
          </a:p>
          <a:p>
            <a:pPr marL="171450" indent="-171450">
              <a:buFont typeface="Arial" panose="020B0604020202020204" pitchFamily="34" charset="0"/>
              <a:buChar char="•"/>
            </a:pPr>
            <a:r>
              <a:rPr lang="en-US" sz="1200" dirty="0"/>
              <a:t>Gas appliances</a:t>
            </a:r>
          </a:p>
          <a:p>
            <a:pPr marL="171450" indent="-171450">
              <a:buFont typeface="Arial" panose="020B0604020202020204" pitchFamily="34" charset="0"/>
              <a:buChar char="•"/>
            </a:pPr>
            <a:r>
              <a:rPr lang="en-US" sz="1200" dirty="0"/>
              <a:t>Lifts</a:t>
            </a:r>
          </a:p>
          <a:p>
            <a:pPr marL="171450" indent="-171450">
              <a:buFont typeface="Arial" panose="020B0604020202020204" pitchFamily="34" charset="0"/>
              <a:buChar char="•"/>
            </a:pPr>
            <a:r>
              <a:rPr lang="en-US" sz="1200" dirty="0"/>
              <a:t>Recreational craft</a:t>
            </a:r>
          </a:p>
          <a:p>
            <a:pPr marL="171450" indent="-171450">
              <a:buFont typeface="Arial" panose="020B0604020202020204" pitchFamily="34" charset="0"/>
              <a:buChar char="•"/>
            </a:pPr>
            <a:r>
              <a:rPr lang="en-US" sz="1200" dirty="0"/>
              <a:t>Equipment and protective systems for use in explosive atmospheres</a:t>
            </a:r>
          </a:p>
          <a:p>
            <a:pPr marL="171450" indent="-171450">
              <a:buFont typeface="Arial" panose="020B0604020202020204" pitchFamily="34" charset="0"/>
              <a:buChar char="•"/>
            </a:pPr>
            <a:r>
              <a:rPr lang="en-US" sz="1200" dirty="0"/>
              <a:t>Non-automatic weighing instruments</a:t>
            </a:r>
          </a:p>
          <a:p>
            <a:pPr marL="171450" indent="-171450">
              <a:buFont typeface="Arial" panose="020B0604020202020204" pitchFamily="34" charset="0"/>
              <a:buChar char="•"/>
            </a:pPr>
            <a:r>
              <a:rPr lang="en-US" sz="1200" dirty="0"/>
              <a:t>Cableways</a:t>
            </a:r>
          </a:p>
          <a:p>
            <a:pPr marL="171450" indent="-171450">
              <a:buFont typeface="Arial" panose="020B0604020202020204" pitchFamily="34" charset="0"/>
              <a:buChar char="•"/>
            </a:pPr>
            <a:r>
              <a:rPr lang="en-US" sz="1200" dirty="0"/>
              <a:t>Construction products</a:t>
            </a:r>
          </a:p>
          <a:p>
            <a:pPr marL="171450" indent="-171450">
              <a:buFont typeface="Arial" panose="020B0604020202020204" pitchFamily="34" charset="0"/>
              <a:buChar char="•"/>
            </a:pPr>
            <a:r>
              <a:rPr lang="en-US" sz="1200" dirty="0"/>
              <a:t>Explosives for civil use</a:t>
            </a:r>
          </a:p>
          <a:p>
            <a:pPr marL="171450" indent="-171450">
              <a:buFont typeface="Arial" panose="020B0604020202020204" pitchFamily="34" charset="0"/>
              <a:buChar char="•"/>
            </a:pPr>
            <a:r>
              <a:rPr lang="en-US" sz="1200" dirty="0"/>
              <a:t>New hot water boilers</a:t>
            </a:r>
          </a:p>
          <a:p>
            <a:pPr marL="171450" indent="-171450">
              <a:buFont typeface="Arial" panose="020B0604020202020204" pitchFamily="34" charset="0"/>
              <a:buChar char="•"/>
            </a:pPr>
            <a:r>
              <a:rPr lang="en-US" sz="1200" dirty="0"/>
              <a:t>Measuring Equipment</a:t>
            </a:r>
          </a:p>
          <a:p>
            <a:endParaRPr lang="et-EE" dirty="0"/>
          </a:p>
        </p:txBody>
      </p:sp>
    </p:spTree>
    <p:extLst>
      <p:ext uri="{BB962C8B-B14F-4D97-AF65-F5344CB8AC3E}">
        <p14:creationId xmlns:p14="http://schemas.microsoft.com/office/powerpoint/2010/main" val="2681841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46058F23-6F9B-43BB-AF8E-93DF5364FFC0}"/>
              </a:ext>
            </a:extLst>
          </p:cNvPr>
          <p:cNvSpPr>
            <a:spLocks noGrp="1"/>
          </p:cNvSpPr>
          <p:nvPr>
            <p:ph type="body" sz="quarter" idx="13"/>
          </p:nvPr>
        </p:nvSpPr>
        <p:spPr/>
        <p:txBody>
          <a:bodyPr/>
          <a:lstStyle/>
          <a:p>
            <a:r>
              <a:rPr lang="et-EE" altLang="en-US" sz="2400" dirty="0">
                <a:solidFill>
                  <a:schemeClr val="tx1"/>
                </a:solidFill>
                <a:latin typeface="Verdana Bold"/>
              </a:rPr>
              <a:t>Moodul 1.</a:t>
            </a:r>
            <a:r>
              <a:rPr lang="en-GB" sz="2400" dirty="0"/>
              <a:t> </a:t>
            </a:r>
            <a:r>
              <a:rPr lang="en-GB" sz="2400" dirty="0" err="1">
                <a:solidFill>
                  <a:schemeClr val="tx1"/>
                </a:solidFill>
                <a:latin typeface="Verdana Bold"/>
              </a:rPr>
              <a:t>Eeluuring</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a:t>
            </a:r>
            <a:r>
              <a:rPr lang="en-GB" sz="2400" dirty="0" err="1">
                <a:solidFill>
                  <a:schemeClr val="tx1"/>
                </a:solidFill>
                <a:latin typeface="Verdana Bold"/>
              </a:rPr>
              <a:t>algusetapid</a:t>
            </a:r>
            <a:r>
              <a:rPr lang="en-GB" sz="2400" dirty="0">
                <a:solidFill>
                  <a:schemeClr val="tx1"/>
                </a:solidFill>
                <a:latin typeface="Verdana Bold"/>
              </a:rPr>
              <a:t>. </a:t>
            </a:r>
            <a:endParaRPr lang="et-EE" sz="2400" dirty="0">
              <a:solidFill>
                <a:schemeClr val="tx1"/>
              </a:solidFill>
              <a:latin typeface="Verdana Bold"/>
            </a:endParaRPr>
          </a:p>
          <a:p>
            <a:r>
              <a:rPr lang="en-GB" sz="2400" dirty="0" err="1">
                <a:solidFill>
                  <a:schemeClr val="tx1"/>
                </a:solidFill>
                <a:latin typeface="Verdana Bold"/>
              </a:rPr>
              <a:t>Seadme</a:t>
            </a:r>
            <a:r>
              <a:rPr lang="en-GB" sz="2400" dirty="0">
                <a:solidFill>
                  <a:schemeClr val="tx1"/>
                </a:solidFill>
                <a:latin typeface="Verdana Bold"/>
              </a:rPr>
              <a:t> </a:t>
            </a:r>
            <a:r>
              <a:rPr lang="en-GB" sz="2400" dirty="0" err="1">
                <a:solidFill>
                  <a:schemeClr val="tx1"/>
                </a:solidFill>
                <a:latin typeface="Verdana Bold"/>
              </a:rPr>
              <a:t>ohutus</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CE-</a:t>
            </a:r>
            <a:r>
              <a:rPr lang="en-GB" sz="2400" dirty="0" err="1">
                <a:solidFill>
                  <a:schemeClr val="tx1"/>
                </a:solidFill>
                <a:latin typeface="Verdana Bold"/>
              </a:rPr>
              <a:t>märk</a:t>
            </a:r>
            <a:r>
              <a:rPr lang="en-GB" sz="2400" dirty="0">
                <a:solidFill>
                  <a:schemeClr val="tx1"/>
                </a:solidFill>
                <a:latin typeface="Verdana Bold"/>
              </a:rPr>
              <a:t>. </a:t>
            </a:r>
            <a:r>
              <a:rPr lang="en-GB" sz="2400" dirty="0" err="1">
                <a:solidFill>
                  <a:schemeClr val="tx1"/>
                </a:solidFill>
                <a:latin typeface="Verdana Bold"/>
              </a:rPr>
              <a:t>Ohutus</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a:t>
            </a:r>
            <a:r>
              <a:rPr lang="en-GB" sz="2400" dirty="0" err="1">
                <a:solidFill>
                  <a:schemeClr val="tx1"/>
                </a:solidFill>
                <a:latin typeface="Verdana Bold"/>
              </a:rPr>
              <a:t>töökindlus</a:t>
            </a:r>
            <a:endParaRPr lang="et-EE" sz="2400" dirty="0">
              <a:solidFill>
                <a:schemeClr val="tx1"/>
              </a:solidFill>
              <a:latin typeface="Verdana Bold"/>
            </a:endParaRPr>
          </a:p>
        </p:txBody>
      </p:sp>
      <p:sp>
        <p:nvSpPr>
          <p:cNvPr id="3" name="Teksti kohatäide 2">
            <a:extLst>
              <a:ext uri="{FF2B5EF4-FFF2-40B4-BE49-F238E27FC236}">
                <a16:creationId xmlns:a16="http://schemas.microsoft.com/office/drawing/2014/main" id="{2B084320-FB2E-4BF1-A560-3FAF805A4DB4}"/>
              </a:ext>
            </a:extLst>
          </p:cNvPr>
          <p:cNvSpPr>
            <a:spLocks noGrp="1"/>
          </p:cNvSpPr>
          <p:nvPr>
            <p:ph type="body" sz="quarter" idx="14"/>
          </p:nvPr>
        </p:nvSpPr>
        <p:spPr/>
        <p:txBody>
          <a:bodyPr/>
          <a:lstStyle/>
          <a:p>
            <a:pPr algn="just"/>
            <a:r>
              <a:rPr lang="et-EE" b="1" dirty="0"/>
              <a:t>Tootja sammud, mida tuleb ette võtta CE märgistuse taotlemisel:</a:t>
            </a:r>
          </a:p>
          <a:p>
            <a:pPr marL="342900" indent="-342900" algn="just">
              <a:buAutoNum type="arabicParenR"/>
            </a:pPr>
            <a:r>
              <a:rPr lang="et-EE" dirty="0"/>
              <a:t>Teha kindlaks EU direktiivid ja/või regulatsioonid (Harmoneeritud standardid), mis kehtivad antud tootele.  </a:t>
            </a:r>
          </a:p>
          <a:p>
            <a:pPr marL="342900" indent="-342900" algn="just">
              <a:buAutoNum type="arabicParenR"/>
            </a:pPr>
            <a:r>
              <a:rPr lang="et-EE" dirty="0"/>
              <a:t>Teada ja järgida olulisi nõudeid tootele.</a:t>
            </a:r>
          </a:p>
          <a:p>
            <a:pPr marL="342900" indent="-342900" algn="just">
              <a:buAutoNum type="arabicParenR"/>
            </a:pPr>
            <a:r>
              <a:rPr lang="et-EE" dirty="0"/>
              <a:t>Teha kindlaks kas vajatakse kolmanda osapoole sertifitseerimist.  </a:t>
            </a:r>
          </a:p>
          <a:p>
            <a:pPr marL="342900" indent="-342900" algn="just">
              <a:buAutoNum type="arabicParenR"/>
            </a:pPr>
            <a:r>
              <a:rPr lang="et-EE" dirty="0"/>
              <a:t>Hinnata toote vastavust nõuetele (sh riskianalüüs).</a:t>
            </a:r>
          </a:p>
          <a:p>
            <a:pPr marL="342900" indent="-342900" algn="just">
              <a:buAutoNum type="arabicParenR"/>
            </a:pPr>
            <a:r>
              <a:rPr lang="et-EE" dirty="0"/>
              <a:t>Luua ja säilitada toote tehniline dokumentatsioon.  </a:t>
            </a:r>
          </a:p>
          <a:p>
            <a:pPr marL="342900" indent="-342900" algn="just">
              <a:buAutoNum type="arabicParenR"/>
            </a:pPr>
            <a:r>
              <a:rPr lang="et-EE" dirty="0"/>
              <a:t>Koostada toote vastavusdeklaratsioon ja kinnitada CE-märgis. </a:t>
            </a:r>
          </a:p>
        </p:txBody>
      </p:sp>
    </p:spTree>
    <p:extLst>
      <p:ext uri="{BB962C8B-B14F-4D97-AF65-F5344CB8AC3E}">
        <p14:creationId xmlns:p14="http://schemas.microsoft.com/office/powerpoint/2010/main" val="2600147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46058F23-6F9B-43BB-AF8E-93DF5364FFC0}"/>
              </a:ext>
            </a:extLst>
          </p:cNvPr>
          <p:cNvSpPr>
            <a:spLocks noGrp="1"/>
          </p:cNvSpPr>
          <p:nvPr>
            <p:ph type="body" sz="quarter" idx="13"/>
          </p:nvPr>
        </p:nvSpPr>
        <p:spPr/>
        <p:txBody>
          <a:bodyPr/>
          <a:lstStyle/>
          <a:p>
            <a:r>
              <a:rPr lang="et-EE" altLang="en-US" sz="2400" dirty="0">
                <a:solidFill>
                  <a:schemeClr val="tx1"/>
                </a:solidFill>
                <a:latin typeface="Verdana Bold"/>
              </a:rPr>
              <a:t>Moodul 1.</a:t>
            </a:r>
            <a:r>
              <a:rPr lang="en-GB" sz="2400" dirty="0"/>
              <a:t> </a:t>
            </a:r>
            <a:r>
              <a:rPr lang="en-GB" sz="2400" dirty="0" err="1">
                <a:solidFill>
                  <a:schemeClr val="tx1"/>
                </a:solidFill>
                <a:latin typeface="Verdana Bold"/>
              </a:rPr>
              <a:t>Eeluuring</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a:t>
            </a:r>
            <a:r>
              <a:rPr lang="en-GB" sz="2400" dirty="0" err="1">
                <a:solidFill>
                  <a:schemeClr val="tx1"/>
                </a:solidFill>
                <a:latin typeface="Verdana Bold"/>
              </a:rPr>
              <a:t>algusetapid</a:t>
            </a:r>
            <a:r>
              <a:rPr lang="en-GB" sz="2400" dirty="0">
                <a:solidFill>
                  <a:schemeClr val="tx1"/>
                </a:solidFill>
                <a:latin typeface="Verdana Bold"/>
              </a:rPr>
              <a:t>. </a:t>
            </a:r>
            <a:endParaRPr lang="et-EE" sz="2400" dirty="0">
              <a:solidFill>
                <a:schemeClr val="tx1"/>
              </a:solidFill>
              <a:latin typeface="Verdana Bold"/>
            </a:endParaRPr>
          </a:p>
          <a:p>
            <a:r>
              <a:rPr lang="en-GB" sz="2400" dirty="0" err="1">
                <a:solidFill>
                  <a:schemeClr val="tx1"/>
                </a:solidFill>
                <a:latin typeface="Verdana Bold"/>
              </a:rPr>
              <a:t>Seadme</a:t>
            </a:r>
            <a:r>
              <a:rPr lang="en-GB" sz="2400" dirty="0">
                <a:solidFill>
                  <a:schemeClr val="tx1"/>
                </a:solidFill>
                <a:latin typeface="Verdana Bold"/>
              </a:rPr>
              <a:t> </a:t>
            </a:r>
            <a:r>
              <a:rPr lang="en-GB" sz="2400" dirty="0" err="1">
                <a:solidFill>
                  <a:schemeClr val="tx1"/>
                </a:solidFill>
                <a:latin typeface="Verdana Bold"/>
              </a:rPr>
              <a:t>ohutus</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CE-</a:t>
            </a:r>
            <a:r>
              <a:rPr lang="en-GB" sz="2400" dirty="0" err="1">
                <a:solidFill>
                  <a:schemeClr val="tx1"/>
                </a:solidFill>
                <a:latin typeface="Verdana Bold"/>
              </a:rPr>
              <a:t>märk</a:t>
            </a:r>
            <a:r>
              <a:rPr lang="en-GB" sz="2400" dirty="0">
                <a:solidFill>
                  <a:schemeClr val="tx1"/>
                </a:solidFill>
                <a:latin typeface="Verdana Bold"/>
              </a:rPr>
              <a:t>. </a:t>
            </a:r>
            <a:r>
              <a:rPr lang="en-GB" sz="2400" dirty="0" err="1">
                <a:solidFill>
                  <a:schemeClr val="tx1"/>
                </a:solidFill>
                <a:latin typeface="Verdana Bold"/>
              </a:rPr>
              <a:t>Ohutus</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a:t>
            </a:r>
            <a:r>
              <a:rPr lang="en-GB" sz="2400" dirty="0" err="1">
                <a:solidFill>
                  <a:schemeClr val="tx1"/>
                </a:solidFill>
                <a:latin typeface="Verdana Bold"/>
              </a:rPr>
              <a:t>töökindlus</a:t>
            </a:r>
            <a:endParaRPr lang="et-EE" sz="2400" dirty="0">
              <a:solidFill>
                <a:schemeClr val="tx1"/>
              </a:solidFill>
              <a:latin typeface="Verdana Bold"/>
            </a:endParaRPr>
          </a:p>
        </p:txBody>
      </p:sp>
      <p:sp>
        <p:nvSpPr>
          <p:cNvPr id="3" name="Teksti kohatäide 2">
            <a:extLst>
              <a:ext uri="{FF2B5EF4-FFF2-40B4-BE49-F238E27FC236}">
                <a16:creationId xmlns:a16="http://schemas.microsoft.com/office/drawing/2014/main" id="{2B084320-FB2E-4BF1-A560-3FAF805A4DB4}"/>
              </a:ext>
            </a:extLst>
          </p:cNvPr>
          <p:cNvSpPr>
            <a:spLocks noGrp="1"/>
          </p:cNvSpPr>
          <p:nvPr>
            <p:ph type="body" sz="quarter" idx="14"/>
          </p:nvPr>
        </p:nvSpPr>
        <p:spPr/>
        <p:txBody>
          <a:bodyPr/>
          <a:lstStyle/>
          <a:p>
            <a:pPr algn="just"/>
            <a:r>
              <a:rPr lang="et-EE" b="1" dirty="0"/>
              <a:t>Tehniline dokumentatsioon CE märgistuse taotlemisel sisaldab: </a:t>
            </a:r>
          </a:p>
          <a:p>
            <a:pPr marL="285750" indent="-285750">
              <a:buFont typeface="Arial" panose="020B0604020202020204" pitchFamily="34" charset="0"/>
              <a:buChar char="•"/>
            </a:pPr>
            <a:r>
              <a:rPr lang="et-EE" dirty="0"/>
              <a:t>konstruktsiooni dokumentatsiooni, sealhulgas masina </a:t>
            </a:r>
            <a:r>
              <a:rPr lang="et-EE" dirty="0" err="1"/>
              <a:t>üldkirjeldus</a:t>
            </a:r>
            <a:endParaRPr lang="et-EE" dirty="0"/>
          </a:p>
          <a:p>
            <a:pPr marL="285750" lvl="0" indent="-285750">
              <a:buFont typeface="Arial" panose="020B0604020202020204" pitchFamily="34" charset="0"/>
              <a:buChar char="•"/>
            </a:pPr>
            <a:r>
              <a:rPr lang="et-EE" dirty="0"/>
              <a:t>masina üldjoonis koos juhtimisahelate joonistega, samuti asjakohased kirjeldused ja selgitused, mis on vajalikud masina töö mõistmiseks</a:t>
            </a:r>
          </a:p>
          <a:p>
            <a:pPr marL="285750" lvl="0" indent="-285750">
              <a:buFont typeface="Arial" panose="020B0604020202020204" pitchFamily="34" charset="0"/>
              <a:buChar char="•"/>
            </a:pPr>
            <a:r>
              <a:rPr lang="et-EE" dirty="0"/>
              <a:t>täielikud ja üksikasjalikud joonised koos arvutustega, katsete tulemustega, sertifikaatidega jms, mida on vaja, et kontrollida masina vastavust olulistele tervisekaitse- ja ohutusnõuetele</a:t>
            </a:r>
          </a:p>
          <a:p>
            <a:pPr marL="285750" lvl="0" indent="-285750">
              <a:buFont typeface="Arial" panose="020B0604020202020204" pitchFamily="34" charset="0"/>
              <a:buChar char="•"/>
            </a:pPr>
            <a:r>
              <a:rPr lang="et-EE" dirty="0"/>
              <a:t>standardid ja muud kasutatud tehnilised spetsifikatsioonid, näidates sealjuures, milliseid olulisi tervisekaitse- ja ohutusstandardeid need standardid hõlmavad</a:t>
            </a:r>
          </a:p>
          <a:p>
            <a:pPr marL="285750" lvl="0" indent="-285750">
              <a:buFont typeface="Arial" panose="020B0604020202020204" pitchFamily="34" charset="0"/>
              <a:buChar char="•"/>
            </a:pPr>
            <a:r>
              <a:rPr lang="et-EE" dirty="0"/>
              <a:t>tehnilised aruanded tootja, tootja valitud asutuse või tema volitatud esindaja läbiviidud katsete tulemuste kohta</a:t>
            </a:r>
          </a:p>
          <a:p>
            <a:pPr marL="285750" lvl="0" indent="-285750">
              <a:buFont typeface="Arial" panose="020B0604020202020204" pitchFamily="34" charset="0"/>
              <a:buChar char="•"/>
            </a:pPr>
            <a:r>
              <a:rPr lang="et-EE" dirty="0"/>
              <a:t>masina kasutusjuhendi koopia</a:t>
            </a:r>
          </a:p>
          <a:p>
            <a:pPr marL="285750" lvl="0" indent="-285750">
              <a:buFont typeface="Arial" panose="020B0604020202020204" pitchFamily="34" charset="0"/>
              <a:buChar char="•"/>
            </a:pPr>
            <a:r>
              <a:rPr lang="et-EE" dirty="0"/>
              <a:t>kui see on vajalik, siis ühendamisdeklaratsioon osaliselt komplekteeritud masina kohta ja asjakohased monteerimisjuhendid</a:t>
            </a:r>
          </a:p>
          <a:p>
            <a:pPr marL="285750" lvl="0" indent="-285750">
              <a:buFont typeface="Arial" panose="020B0604020202020204" pitchFamily="34" charset="0"/>
              <a:buChar char="•"/>
            </a:pPr>
            <a:r>
              <a:rPr lang="et-EE" dirty="0"/>
              <a:t>kui see on vajalik, siis ühendatava masina või muude masinaga ühendatavate osade EÜ vastavusdeklaratsioonide koopiad</a:t>
            </a:r>
          </a:p>
          <a:p>
            <a:pPr marL="285750" lvl="0" indent="-285750">
              <a:buFont typeface="Arial" panose="020B0604020202020204" pitchFamily="34" charset="0"/>
              <a:buChar char="•"/>
            </a:pPr>
            <a:r>
              <a:rPr lang="et-EE" dirty="0"/>
              <a:t>Toote </a:t>
            </a:r>
            <a:r>
              <a:rPr lang="et-EE" b="1" dirty="0"/>
              <a:t>vastavusdeklaratsiooni koopia</a:t>
            </a:r>
          </a:p>
        </p:txBody>
      </p:sp>
    </p:spTree>
    <p:extLst>
      <p:ext uri="{BB962C8B-B14F-4D97-AF65-F5344CB8AC3E}">
        <p14:creationId xmlns:p14="http://schemas.microsoft.com/office/powerpoint/2010/main" val="3000918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46058F23-6F9B-43BB-AF8E-93DF5364FFC0}"/>
              </a:ext>
            </a:extLst>
          </p:cNvPr>
          <p:cNvSpPr>
            <a:spLocks noGrp="1"/>
          </p:cNvSpPr>
          <p:nvPr>
            <p:ph type="body" sz="quarter" idx="13"/>
          </p:nvPr>
        </p:nvSpPr>
        <p:spPr/>
        <p:txBody>
          <a:bodyPr/>
          <a:lstStyle/>
          <a:p>
            <a:r>
              <a:rPr lang="et-EE" altLang="en-US" sz="2400" dirty="0">
                <a:solidFill>
                  <a:schemeClr val="tx1"/>
                </a:solidFill>
                <a:latin typeface="Verdana Bold"/>
              </a:rPr>
              <a:t>Moodul 1.</a:t>
            </a:r>
            <a:r>
              <a:rPr lang="en-GB" sz="2400" dirty="0"/>
              <a:t> </a:t>
            </a:r>
            <a:r>
              <a:rPr lang="en-GB" sz="2400" dirty="0" err="1">
                <a:solidFill>
                  <a:schemeClr val="tx1"/>
                </a:solidFill>
                <a:latin typeface="Verdana Bold"/>
              </a:rPr>
              <a:t>Eeluuring</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a:t>
            </a:r>
            <a:r>
              <a:rPr lang="en-GB" sz="2400" dirty="0" err="1">
                <a:solidFill>
                  <a:schemeClr val="tx1"/>
                </a:solidFill>
                <a:latin typeface="Verdana Bold"/>
              </a:rPr>
              <a:t>algusetapid</a:t>
            </a:r>
            <a:r>
              <a:rPr lang="en-GB" sz="2400" dirty="0">
                <a:solidFill>
                  <a:schemeClr val="tx1"/>
                </a:solidFill>
                <a:latin typeface="Verdana Bold"/>
              </a:rPr>
              <a:t>. </a:t>
            </a:r>
            <a:endParaRPr lang="et-EE" sz="2400" dirty="0">
              <a:solidFill>
                <a:schemeClr val="tx1"/>
              </a:solidFill>
              <a:latin typeface="Verdana Bold"/>
            </a:endParaRPr>
          </a:p>
          <a:p>
            <a:r>
              <a:rPr lang="en-GB" sz="2400" dirty="0" err="1">
                <a:solidFill>
                  <a:schemeClr val="tx1"/>
                </a:solidFill>
                <a:latin typeface="Verdana Bold"/>
              </a:rPr>
              <a:t>Seadme</a:t>
            </a:r>
            <a:r>
              <a:rPr lang="en-GB" sz="2400" dirty="0">
                <a:solidFill>
                  <a:schemeClr val="tx1"/>
                </a:solidFill>
                <a:latin typeface="Verdana Bold"/>
              </a:rPr>
              <a:t> </a:t>
            </a:r>
            <a:r>
              <a:rPr lang="en-GB" sz="2400" dirty="0" err="1">
                <a:solidFill>
                  <a:schemeClr val="tx1"/>
                </a:solidFill>
                <a:latin typeface="Verdana Bold"/>
              </a:rPr>
              <a:t>ohutus</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CE-</a:t>
            </a:r>
            <a:r>
              <a:rPr lang="en-GB" sz="2400" dirty="0" err="1">
                <a:solidFill>
                  <a:schemeClr val="tx1"/>
                </a:solidFill>
                <a:latin typeface="Verdana Bold"/>
              </a:rPr>
              <a:t>märk</a:t>
            </a:r>
            <a:r>
              <a:rPr lang="en-GB" sz="2400" dirty="0">
                <a:solidFill>
                  <a:schemeClr val="tx1"/>
                </a:solidFill>
                <a:latin typeface="Verdana Bold"/>
              </a:rPr>
              <a:t>. </a:t>
            </a:r>
            <a:r>
              <a:rPr lang="en-GB" sz="2400" dirty="0" err="1">
                <a:solidFill>
                  <a:schemeClr val="tx1"/>
                </a:solidFill>
                <a:latin typeface="Verdana Bold"/>
              </a:rPr>
              <a:t>Ohutus</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a:t>
            </a:r>
            <a:r>
              <a:rPr lang="en-GB" sz="2400" dirty="0" err="1">
                <a:solidFill>
                  <a:schemeClr val="tx1"/>
                </a:solidFill>
                <a:latin typeface="Verdana Bold"/>
              </a:rPr>
              <a:t>töökindlus</a:t>
            </a:r>
            <a:endParaRPr lang="et-EE" sz="2400" dirty="0">
              <a:solidFill>
                <a:schemeClr val="tx1"/>
              </a:solidFill>
              <a:latin typeface="Verdana Bold"/>
            </a:endParaRPr>
          </a:p>
        </p:txBody>
      </p:sp>
      <p:sp>
        <p:nvSpPr>
          <p:cNvPr id="3" name="Teksti kohatäide 2">
            <a:extLst>
              <a:ext uri="{FF2B5EF4-FFF2-40B4-BE49-F238E27FC236}">
                <a16:creationId xmlns:a16="http://schemas.microsoft.com/office/drawing/2014/main" id="{2B084320-FB2E-4BF1-A560-3FAF805A4DB4}"/>
              </a:ext>
            </a:extLst>
          </p:cNvPr>
          <p:cNvSpPr>
            <a:spLocks noGrp="1"/>
          </p:cNvSpPr>
          <p:nvPr>
            <p:ph type="body" sz="quarter" idx="14"/>
          </p:nvPr>
        </p:nvSpPr>
        <p:spPr/>
        <p:txBody>
          <a:bodyPr/>
          <a:lstStyle/>
          <a:p>
            <a:pPr algn="just"/>
            <a:r>
              <a:rPr lang="et-EE" b="1" dirty="0"/>
              <a:t>Kolm põhilist EL direktiivi, mida peaks teadma iga mehaanikainsener:</a:t>
            </a:r>
          </a:p>
          <a:p>
            <a:pPr marL="285750" indent="-285750" algn="just">
              <a:buFont typeface="Arial" panose="020B0604020202020204" pitchFamily="34" charset="0"/>
              <a:buChar char="•"/>
            </a:pPr>
            <a:r>
              <a:rPr lang="et-EE" dirty="0"/>
              <a:t>2006/42/EC on Machinery </a:t>
            </a:r>
            <a:r>
              <a:rPr lang="et-EE" dirty="0" err="1"/>
              <a:t>Directive</a:t>
            </a:r>
            <a:r>
              <a:rPr lang="et-EE" dirty="0"/>
              <a:t> (Masinaohutuse direktiiv)</a:t>
            </a:r>
          </a:p>
          <a:p>
            <a:pPr marL="285750" indent="-285750" algn="just">
              <a:buFont typeface="Arial" panose="020B0604020202020204" pitchFamily="34" charset="0"/>
              <a:buChar char="•"/>
            </a:pPr>
            <a:r>
              <a:rPr lang="et-EE" dirty="0" err="1"/>
              <a:t>Low</a:t>
            </a:r>
            <a:r>
              <a:rPr lang="et-EE" dirty="0"/>
              <a:t> </a:t>
            </a:r>
            <a:r>
              <a:rPr lang="et-EE" dirty="0" err="1"/>
              <a:t>Voltage</a:t>
            </a:r>
            <a:r>
              <a:rPr lang="et-EE" dirty="0"/>
              <a:t> </a:t>
            </a:r>
            <a:r>
              <a:rPr lang="et-EE" dirty="0" err="1"/>
              <a:t>Directive</a:t>
            </a:r>
            <a:r>
              <a:rPr lang="et-EE" dirty="0"/>
              <a:t> 2014/35/EU (Elektriohutuse direktiiv)</a:t>
            </a:r>
          </a:p>
          <a:p>
            <a:pPr marL="285750" indent="-285750" algn="just">
              <a:buFont typeface="Arial" panose="020B0604020202020204" pitchFamily="34" charset="0"/>
              <a:buChar char="•"/>
            </a:pPr>
            <a:r>
              <a:rPr lang="et-EE" dirty="0" err="1"/>
              <a:t>Electromagnetic</a:t>
            </a:r>
            <a:r>
              <a:rPr lang="et-EE" dirty="0"/>
              <a:t> </a:t>
            </a:r>
            <a:r>
              <a:rPr lang="et-EE" dirty="0" err="1"/>
              <a:t>compatibility</a:t>
            </a:r>
            <a:r>
              <a:rPr lang="et-EE" dirty="0"/>
              <a:t> 2014/30/EU (Elektromagnetilise ühilduvuse direktiiv)</a:t>
            </a:r>
          </a:p>
          <a:p>
            <a:pPr marL="285750" indent="-285750" algn="just">
              <a:buFont typeface="Arial" panose="020B0604020202020204" pitchFamily="34" charset="0"/>
              <a:buChar char="•"/>
            </a:pPr>
            <a:r>
              <a:rPr lang="et-EE" dirty="0"/>
              <a:t>Kasuks tulevad ka </a:t>
            </a:r>
            <a:r>
              <a:rPr lang="et-EE" dirty="0" err="1"/>
              <a:t>Directive</a:t>
            </a:r>
            <a:r>
              <a:rPr lang="et-EE" dirty="0"/>
              <a:t> 89/686/EEC on personal </a:t>
            </a:r>
            <a:r>
              <a:rPr lang="et-EE" dirty="0" err="1"/>
              <a:t>protective</a:t>
            </a:r>
            <a:r>
              <a:rPr lang="et-EE" dirty="0"/>
              <a:t> </a:t>
            </a:r>
            <a:r>
              <a:rPr lang="et-EE" dirty="0" err="1"/>
              <a:t>equipment</a:t>
            </a:r>
            <a:r>
              <a:rPr lang="et-EE" dirty="0"/>
              <a:t> (PPE) ja </a:t>
            </a:r>
            <a:r>
              <a:rPr lang="et-EE" dirty="0" err="1"/>
              <a:t>Directive</a:t>
            </a:r>
            <a:r>
              <a:rPr lang="et-EE" dirty="0"/>
              <a:t> 2014/53/EU on </a:t>
            </a:r>
            <a:r>
              <a:rPr lang="et-EE" dirty="0" err="1"/>
              <a:t>Radio</a:t>
            </a:r>
            <a:r>
              <a:rPr lang="et-EE" dirty="0"/>
              <a:t> </a:t>
            </a:r>
            <a:r>
              <a:rPr lang="et-EE" dirty="0" err="1"/>
              <a:t>Equipment</a:t>
            </a:r>
            <a:r>
              <a:rPr lang="et-EE" dirty="0"/>
              <a:t>.</a:t>
            </a:r>
          </a:p>
        </p:txBody>
      </p:sp>
    </p:spTree>
    <p:extLst>
      <p:ext uri="{BB962C8B-B14F-4D97-AF65-F5344CB8AC3E}">
        <p14:creationId xmlns:p14="http://schemas.microsoft.com/office/powerpoint/2010/main" val="1582124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46058F23-6F9B-43BB-AF8E-93DF5364FFC0}"/>
              </a:ext>
            </a:extLst>
          </p:cNvPr>
          <p:cNvSpPr>
            <a:spLocks noGrp="1"/>
          </p:cNvSpPr>
          <p:nvPr>
            <p:ph type="body" sz="quarter" idx="13"/>
          </p:nvPr>
        </p:nvSpPr>
        <p:spPr/>
        <p:txBody>
          <a:bodyPr/>
          <a:lstStyle/>
          <a:p>
            <a:r>
              <a:rPr lang="et-EE" altLang="en-US" sz="2400" dirty="0">
                <a:solidFill>
                  <a:schemeClr val="tx1"/>
                </a:solidFill>
                <a:latin typeface="Verdana Bold"/>
              </a:rPr>
              <a:t>Moodul 1.</a:t>
            </a:r>
            <a:r>
              <a:rPr lang="en-GB" sz="2400" dirty="0"/>
              <a:t> </a:t>
            </a:r>
            <a:r>
              <a:rPr lang="en-GB" sz="2400" dirty="0" err="1">
                <a:solidFill>
                  <a:schemeClr val="tx1"/>
                </a:solidFill>
                <a:latin typeface="Verdana Bold"/>
              </a:rPr>
              <a:t>Eeluuring</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a:t>
            </a:r>
            <a:r>
              <a:rPr lang="en-GB" sz="2400" dirty="0" err="1">
                <a:solidFill>
                  <a:schemeClr val="tx1"/>
                </a:solidFill>
                <a:latin typeface="Verdana Bold"/>
              </a:rPr>
              <a:t>algusetapid</a:t>
            </a:r>
            <a:r>
              <a:rPr lang="en-GB" sz="2400" dirty="0">
                <a:solidFill>
                  <a:schemeClr val="tx1"/>
                </a:solidFill>
                <a:latin typeface="Verdana Bold"/>
              </a:rPr>
              <a:t>. </a:t>
            </a:r>
            <a:endParaRPr lang="et-EE" sz="2400" dirty="0">
              <a:solidFill>
                <a:schemeClr val="tx1"/>
              </a:solidFill>
              <a:latin typeface="Verdana Bold"/>
            </a:endParaRPr>
          </a:p>
          <a:p>
            <a:r>
              <a:rPr lang="en-GB" sz="2400" dirty="0" err="1">
                <a:solidFill>
                  <a:schemeClr val="tx1"/>
                </a:solidFill>
                <a:latin typeface="Verdana Bold"/>
              </a:rPr>
              <a:t>Seadme</a:t>
            </a:r>
            <a:r>
              <a:rPr lang="en-GB" sz="2400" dirty="0">
                <a:solidFill>
                  <a:schemeClr val="tx1"/>
                </a:solidFill>
                <a:latin typeface="Verdana Bold"/>
              </a:rPr>
              <a:t> </a:t>
            </a:r>
            <a:r>
              <a:rPr lang="en-GB" sz="2400" dirty="0" err="1">
                <a:solidFill>
                  <a:schemeClr val="tx1"/>
                </a:solidFill>
                <a:latin typeface="Verdana Bold"/>
              </a:rPr>
              <a:t>ohutus</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CE-</a:t>
            </a:r>
            <a:r>
              <a:rPr lang="en-GB" sz="2400" dirty="0" err="1">
                <a:solidFill>
                  <a:schemeClr val="tx1"/>
                </a:solidFill>
                <a:latin typeface="Verdana Bold"/>
              </a:rPr>
              <a:t>märk</a:t>
            </a:r>
            <a:r>
              <a:rPr lang="en-GB" sz="2400" dirty="0">
                <a:solidFill>
                  <a:schemeClr val="tx1"/>
                </a:solidFill>
                <a:latin typeface="Verdana Bold"/>
              </a:rPr>
              <a:t>. </a:t>
            </a:r>
            <a:r>
              <a:rPr lang="en-GB" sz="2400" dirty="0" err="1">
                <a:solidFill>
                  <a:schemeClr val="tx1"/>
                </a:solidFill>
                <a:latin typeface="Verdana Bold"/>
              </a:rPr>
              <a:t>Ohutus</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a:t>
            </a:r>
            <a:r>
              <a:rPr lang="en-GB" sz="2400" dirty="0" err="1">
                <a:solidFill>
                  <a:schemeClr val="tx1"/>
                </a:solidFill>
                <a:latin typeface="Verdana Bold"/>
              </a:rPr>
              <a:t>töökindlus</a:t>
            </a:r>
            <a:endParaRPr lang="et-EE" sz="2400" dirty="0">
              <a:solidFill>
                <a:schemeClr val="tx1"/>
              </a:solidFill>
              <a:latin typeface="Verdana Bold"/>
            </a:endParaRPr>
          </a:p>
        </p:txBody>
      </p:sp>
      <p:sp>
        <p:nvSpPr>
          <p:cNvPr id="3" name="Teksti kohatäide 2">
            <a:extLst>
              <a:ext uri="{FF2B5EF4-FFF2-40B4-BE49-F238E27FC236}">
                <a16:creationId xmlns:a16="http://schemas.microsoft.com/office/drawing/2014/main" id="{2B084320-FB2E-4BF1-A560-3FAF805A4DB4}"/>
              </a:ext>
            </a:extLst>
          </p:cNvPr>
          <p:cNvSpPr>
            <a:spLocks noGrp="1"/>
          </p:cNvSpPr>
          <p:nvPr>
            <p:ph type="body" sz="quarter" idx="14"/>
          </p:nvPr>
        </p:nvSpPr>
        <p:spPr/>
        <p:txBody>
          <a:bodyPr/>
          <a:lstStyle/>
          <a:p>
            <a:pPr algn="just"/>
            <a:endParaRPr lang="et-EE" b="1" dirty="0"/>
          </a:p>
          <a:p>
            <a:pPr algn="just"/>
            <a:r>
              <a:rPr lang="et-EE" b="1" dirty="0"/>
              <a:t>Direktiivide</a:t>
            </a:r>
            <a:r>
              <a:rPr lang="et-EE" dirty="0"/>
              <a:t> järgimine loob eelduse ohutu toote turule toomiseks ning seda kinnitatakse CE märgistusega. EL regulatsioonides ja direktiivides on toodud nõuded, mida tuleb järgida. Kõik tooted, mis on toodetud ühes liikmesriigis saab ka turustada ilma piiranguteta teises riigis. Samuti direktiive rakendades saab kaitsta tarbijaid ohtlike ja nõuetele mittevastavate toodete eest.</a:t>
            </a:r>
          </a:p>
          <a:p>
            <a:pPr algn="just"/>
            <a:endParaRPr lang="et-EE" dirty="0"/>
          </a:p>
          <a:p>
            <a:pPr algn="just"/>
            <a:endParaRPr lang="et-EE" b="1" dirty="0"/>
          </a:p>
        </p:txBody>
      </p:sp>
    </p:spTree>
    <p:extLst>
      <p:ext uri="{BB962C8B-B14F-4D97-AF65-F5344CB8AC3E}">
        <p14:creationId xmlns:p14="http://schemas.microsoft.com/office/powerpoint/2010/main" val="636261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69C72B70-DF0D-42A2-AFF0-CFD50F37E80A}"/>
              </a:ext>
            </a:extLst>
          </p:cNvPr>
          <p:cNvSpPr>
            <a:spLocks noGrp="1"/>
          </p:cNvSpPr>
          <p:nvPr>
            <p:ph type="body" sz="quarter" idx="13"/>
          </p:nvPr>
        </p:nvSpPr>
        <p:spPr/>
        <p:txBody>
          <a:bodyPr/>
          <a:lstStyle/>
          <a:p>
            <a:r>
              <a:rPr lang="et-EE" altLang="en-US" sz="2000" dirty="0">
                <a:solidFill>
                  <a:schemeClr val="tx1"/>
                </a:solidFill>
                <a:latin typeface="Verdana Bold"/>
              </a:rPr>
              <a:t>Moodul 1.</a:t>
            </a:r>
            <a:r>
              <a:rPr lang="en-GB" sz="2000" dirty="0"/>
              <a:t> </a:t>
            </a:r>
            <a:r>
              <a:rPr lang="en-GB" sz="2000" dirty="0" err="1">
                <a:solidFill>
                  <a:schemeClr val="tx1"/>
                </a:solidFill>
                <a:latin typeface="Verdana Bold"/>
              </a:rPr>
              <a:t>Eeluuring</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algusetapid</a:t>
            </a:r>
            <a:r>
              <a:rPr lang="en-GB" sz="2000" dirty="0">
                <a:solidFill>
                  <a:schemeClr val="tx1"/>
                </a:solidFill>
                <a:latin typeface="Verdana Bold"/>
              </a:rPr>
              <a:t>. </a:t>
            </a:r>
            <a:endParaRPr lang="et-EE" sz="2000" dirty="0">
              <a:solidFill>
                <a:schemeClr val="tx1"/>
              </a:solidFill>
              <a:latin typeface="Verdana Bold"/>
            </a:endParaRPr>
          </a:p>
          <a:p>
            <a:r>
              <a:rPr lang="en-GB" sz="2000" dirty="0" err="1">
                <a:solidFill>
                  <a:schemeClr val="tx1"/>
                </a:solidFill>
                <a:latin typeface="Verdana Bold"/>
              </a:rPr>
              <a:t>Seadme</a:t>
            </a:r>
            <a:r>
              <a:rPr lang="en-GB" sz="2000" dirty="0">
                <a:solidFill>
                  <a:schemeClr val="tx1"/>
                </a:solidFill>
                <a:latin typeface="Verdana Bold"/>
              </a:rPr>
              <a:t> </a:t>
            </a:r>
            <a:r>
              <a:rPr lang="en-GB" sz="2000" dirty="0" err="1">
                <a:solidFill>
                  <a:schemeClr val="tx1"/>
                </a:solidFill>
                <a:latin typeface="Verdana Bold"/>
              </a:rPr>
              <a:t>ohutus</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CE-</a:t>
            </a:r>
            <a:r>
              <a:rPr lang="en-GB" sz="2000" dirty="0" err="1">
                <a:solidFill>
                  <a:schemeClr val="tx1"/>
                </a:solidFill>
                <a:latin typeface="Verdana Bold"/>
              </a:rPr>
              <a:t>märk</a:t>
            </a:r>
            <a:r>
              <a:rPr lang="en-GB" sz="2000" dirty="0">
                <a:solidFill>
                  <a:schemeClr val="tx1"/>
                </a:solidFill>
                <a:latin typeface="Verdana Bold"/>
              </a:rPr>
              <a:t>. </a:t>
            </a:r>
            <a:r>
              <a:rPr lang="en-GB" sz="2000" dirty="0" err="1">
                <a:solidFill>
                  <a:schemeClr val="tx1"/>
                </a:solidFill>
                <a:latin typeface="Verdana Bold"/>
              </a:rPr>
              <a:t>Ohutus</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töökindlus</a:t>
            </a:r>
            <a:endParaRPr lang="et-EE" sz="2000" dirty="0">
              <a:solidFill>
                <a:schemeClr val="tx1"/>
              </a:solidFill>
              <a:latin typeface="Verdana Bold"/>
            </a:endParaRPr>
          </a:p>
          <a:p>
            <a:endParaRPr lang="et-EE" dirty="0">
              <a:solidFill>
                <a:schemeClr val="tx1"/>
              </a:solidFill>
            </a:endParaRPr>
          </a:p>
          <a:p>
            <a:r>
              <a:rPr lang="et-EE" sz="1600" dirty="0">
                <a:solidFill>
                  <a:schemeClr val="tx1"/>
                </a:solidFill>
              </a:rPr>
              <a:t>ISO 31000 </a:t>
            </a:r>
            <a:r>
              <a:rPr lang="en-US" sz="1600" dirty="0">
                <a:solidFill>
                  <a:schemeClr val="tx1"/>
                </a:solidFill>
              </a:rPr>
              <a:t>Risk management – </a:t>
            </a:r>
            <a:endParaRPr lang="et-EE" sz="1600" dirty="0">
              <a:solidFill>
                <a:schemeClr val="tx1"/>
              </a:solidFill>
            </a:endParaRPr>
          </a:p>
          <a:p>
            <a:r>
              <a:rPr lang="en-US" sz="1600" dirty="0">
                <a:solidFill>
                  <a:schemeClr val="tx1"/>
                </a:solidFill>
              </a:rPr>
              <a:t>Principles and guidelines</a:t>
            </a:r>
            <a:endParaRPr lang="et-EE" sz="1600" dirty="0">
              <a:solidFill>
                <a:schemeClr val="tx1"/>
              </a:solidFill>
            </a:endParaRPr>
          </a:p>
        </p:txBody>
      </p:sp>
      <p:pic>
        <p:nvPicPr>
          <p:cNvPr id="4" name="Pilt 3">
            <a:extLst>
              <a:ext uri="{FF2B5EF4-FFF2-40B4-BE49-F238E27FC236}">
                <a16:creationId xmlns:a16="http://schemas.microsoft.com/office/drawing/2014/main" id="{2EC99179-9FE1-4133-A033-90025BEFCB5F}"/>
              </a:ext>
            </a:extLst>
          </p:cNvPr>
          <p:cNvPicPr>
            <a:picLocks noChangeAspect="1"/>
          </p:cNvPicPr>
          <p:nvPr/>
        </p:nvPicPr>
        <p:blipFill>
          <a:blip r:embed="rId2"/>
          <a:stretch>
            <a:fillRect/>
          </a:stretch>
        </p:blipFill>
        <p:spPr>
          <a:xfrm>
            <a:off x="4501650" y="1437186"/>
            <a:ext cx="7153525" cy="5141831"/>
          </a:xfrm>
          <a:prstGeom prst="rect">
            <a:avLst/>
          </a:prstGeom>
        </p:spPr>
      </p:pic>
    </p:spTree>
    <p:extLst>
      <p:ext uri="{BB962C8B-B14F-4D97-AF65-F5344CB8AC3E}">
        <p14:creationId xmlns:p14="http://schemas.microsoft.com/office/powerpoint/2010/main" val="2098432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C54FE0F5-E059-46F5-A83D-65FB93B87DEF}"/>
              </a:ext>
            </a:extLst>
          </p:cNvPr>
          <p:cNvSpPr>
            <a:spLocks noGrp="1"/>
          </p:cNvSpPr>
          <p:nvPr>
            <p:ph type="body" sz="quarter" idx="13"/>
          </p:nvPr>
        </p:nvSpPr>
        <p:spPr/>
        <p:txBody>
          <a:bodyPr/>
          <a:lstStyle/>
          <a:p>
            <a:r>
              <a:rPr lang="et-EE" altLang="en-US" sz="2400" dirty="0">
                <a:solidFill>
                  <a:schemeClr val="tx1"/>
                </a:solidFill>
                <a:latin typeface="Verdana Bold"/>
              </a:rPr>
              <a:t>Moodul 1.</a:t>
            </a:r>
            <a:r>
              <a:rPr lang="en-GB" sz="2400" dirty="0"/>
              <a:t> </a:t>
            </a:r>
            <a:r>
              <a:rPr lang="en-GB" sz="2400" dirty="0" err="1">
                <a:solidFill>
                  <a:schemeClr val="tx1"/>
                </a:solidFill>
                <a:latin typeface="Verdana Bold"/>
              </a:rPr>
              <a:t>Eeluuring</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a:t>
            </a:r>
            <a:r>
              <a:rPr lang="en-GB" sz="2400" dirty="0" err="1">
                <a:solidFill>
                  <a:schemeClr val="tx1"/>
                </a:solidFill>
                <a:latin typeface="Verdana Bold"/>
              </a:rPr>
              <a:t>algusetapid</a:t>
            </a:r>
            <a:r>
              <a:rPr lang="en-GB" sz="2400" dirty="0">
                <a:solidFill>
                  <a:schemeClr val="tx1"/>
                </a:solidFill>
                <a:latin typeface="Verdana Bold"/>
              </a:rPr>
              <a:t>. </a:t>
            </a:r>
            <a:endParaRPr lang="et-EE" sz="2400" dirty="0">
              <a:solidFill>
                <a:schemeClr val="tx1"/>
              </a:solidFill>
              <a:latin typeface="Verdana Bold"/>
            </a:endParaRPr>
          </a:p>
          <a:p>
            <a:r>
              <a:rPr lang="en-GB" sz="2400" dirty="0" err="1">
                <a:solidFill>
                  <a:schemeClr val="tx1"/>
                </a:solidFill>
                <a:latin typeface="Verdana Bold"/>
              </a:rPr>
              <a:t>Seadme</a:t>
            </a:r>
            <a:r>
              <a:rPr lang="en-GB" sz="2400" dirty="0">
                <a:solidFill>
                  <a:schemeClr val="tx1"/>
                </a:solidFill>
                <a:latin typeface="Verdana Bold"/>
              </a:rPr>
              <a:t> </a:t>
            </a:r>
            <a:r>
              <a:rPr lang="en-GB" sz="2400" dirty="0" err="1">
                <a:solidFill>
                  <a:schemeClr val="tx1"/>
                </a:solidFill>
                <a:latin typeface="Verdana Bold"/>
              </a:rPr>
              <a:t>ohutus</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CE-</a:t>
            </a:r>
            <a:r>
              <a:rPr lang="en-GB" sz="2400" dirty="0" err="1">
                <a:solidFill>
                  <a:schemeClr val="tx1"/>
                </a:solidFill>
                <a:latin typeface="Verdana Bold"/>
              </a:rPr>
              <a:t>märk</a:t>
            </a:r>
            <a:r>
              <a:rPr lang="en-GB" sz="2400" dirty="0">
                <a:solidFill>
                  <a:schemeClr val="tx1"/>
                </a:solidFill>
                <a:latin typeface="Verdana Bold"/>
              </a:rPr>
              <a:t>. </a:t>
            </a:r>
            <a:r>
              <a:rPr lang="en-GB" sz="2400" dirty="0" err="1">
                <a:solidFill>
                  <a:schemeClr val="tx1"/>
                </a:solidFill>
                <a:latin typeface="Verdana Bold"/>
              </a:rPr>
              <a:t>Ohutus</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a:t>
            </a:r>
            <a:r>
              <a:rPr lang="en-GB" sz="2400" dirty="0" err="1">
                <a:solidFill>
                  <a:schemeClr val="tx1"/>
                </a:solidFill>
                <a:latin typeface="Verdana Bold"/>
              </a:rPr>
              <a:t>töökindlus</a:t>
            </a:r>
            <a:endParaRPr lang="et-EE" sz="2400" dirty="0">
              <a:solidFill>
                <a:schemeClr val="tx1"/>
              </a:solidFill>
              <a:latin typeface="Verdana Bold"/>
            </a:endParaRPr>
          </a:p>
          <a:p>
            <a:endParaRPr lang="et-EE" dirty="0"/>
          </a:p>
        </p:txBody>
      </p:sp>
      <p:pic>
        <p:nvPicPr>
          <p:cNvPr id="4" name="Pilt 3">
            <a:extLst>
              <a:ext uri="{FF2B5EF4-FFF2-40B4-BE49-F238E27FC236}">
                <a16:creationId xmlns:a16="http://schemas.microsoft.com/office/drawing/2014/main" id="{7B2D70EA-9FCC-4B68-A99C-30F75A321FB9}"/>
              </a:ext>
            </a:extLst>
          </p:cNvPr>
          <p:cNvPicPr>
            <a:picLocks noChangeAspect="1"/>
          </p:cNvPicPr>
          <p:nvPr/>
        </p:nvPicPr>
        <p:blipFill>
          <a:blip r:embed="rId2"/>
          <a:stretch>
            <a:fillRect/>
          </a:stretch>
        </p:blipFill>
        <p:spPr>
          <a:xfrm>
            <a:off x="1772165" y="2905901"/>
            <a:ext cx="7314424" cy="3531101"/>
          </a:xfrm>
          <a:prstGeom prst="rect">
            <a:avLst/>
          </a:prstGeom>
        </p:spPr>
      </p:pic>
      <p:sp>
        <p:nvSpPr>
          <p:cNvPr id="3" name="Ristkülik 2">
            <a:extLst>
              <a:ext uri="{FF2B5EF4-FFF2-40B4-BE49-F238E27FC236}">
                <a16:creationId xmlns:a16="http://schemas.microsoft.com/office/drawing/2014/main" id="{F1F79FA8-B2F5-4BE2-96BF-F50DF93ED724}"/>
              </a:ext>
            </a:extLst>
          </p:cNvPr>
          <p:cNvSpPr/>
          <p:nvPr/>
        </p:nvSpPr>
        <p:spPr>
          <a:xfrm>
            <a:off x="5622891" y="1982450"/>
            <a:ext cx="3332703" cy="954107"/>
          </a:xfrm>
          <a:prstGeom prst="rect">
            <a:avLst/>
          </a:prstGeom>
          <a:ln>
            <a:solidFill>
              <a:srgbClr val="96004F"/>
            </a:solidFill>
          </a:ln>
        </p:spPr>
        <p:txBody>
          <a:bodyPr wrap="square">
            <a:spAutoFit/>
          </a:bodyPr>
          <a:lstStyle/>
          <a:p>
            <a:pPr algn="just"/>
            <a:r>
              <a:rPr lang="et-EE" sz="1400" dirty="0"/>
              <a:t>Direktiivid (tervise ja ohutus</a:t>
            </a:r>
            <a:r>
              <a:rPr lang="et-EE" sz="1400" b="1" dirty="0"/>
              <a:t>nõuded</a:t>
            </a:r>
            <a:r>
              <a:rPr lang="et-EE" sz="1400" dirty="0"/>
              <a:t>). Nende nõuete täitmiseks vajalikud meetmed on kirjeldatud Harmoneeritud standardites.</a:t>
            </a:r>
            <a:endParaRPr lang="et-EE" sz="1400" b="1" dirty="0"/>
          </a:p>
        </p:txBody>
      </p:sp>
      <p:cxnSp>
        <p:nvCxnSpPr>
          <p:cNvPr id="7" name="Sirge noolkonnektor 6">
            <a:extLst>
              <a:ext uri="{FF2B5EF4-FFF2-40B4-BE49-F238E27FC236}">
                <a16:creationId xmlns:a16="http://schemas.microsoft.com/office/drawing/2014/main" id="{DADA4DA6-B6C6-43F5-9C6E-800463AFAA32}"/>
              </a:ext>
            </a:extLst>
          </p:cNvPr>
          <p:cNvCxnSpPr>
            <a:cxnSpLocks/>
            <a:stCxn id="3" idx="1"/>
          </p:cNvCxnSpPr>
          <p:nvPr/>
        </p:nvCxnSpPr>
        <p:spPr>
          <a:xfrm flipH="1">
            <a:off x="5250225" y="2459504"/>
            <a:ext cx="372666" cy="577369"/>
          </a:xfrm>
          <a:prstGeom prst="straightConnector1">
            <a:avLst/>
          </a:prstGeom>
          <a:ln>
            <a:solidFill>
              <a:srgbClr val="96004F"/>
            </a:solidFill>
            <a:tailEnd type="triangle"/>
          </a:ln>
        </p:spPr>
        <p:style>
          <a:lnRef idx="1">
            <a:schemeClr val="accent1"/>
          </a:lnRef>
          <a:fillRef idx="0">
            <a:schemeClr val="accent1"/>
          </a:fillRef>
          <a:effectRef idx="0">
            <a:schemeClr val="accent1"/>
          </a:effectRef>
          <a:fontRef idx="minor">
            <a:schemeClr val="tx1"/>
          </a:fontRef>
        </p:style>
      </p:cxnSp>
      <p:sp>
        <p:nvSpPr>
          <p:cNvPr id="8" name="Ristkülik 7">
            <a:extLst>
              <a:ext uri="{FF2B5EF4-FFF2-40B4-BE49-F238E27FC236}">
                <a16:creationId xmlns:a16="http://schemas.microsoft.com/office/drawing/2014/main" id="{1FC6EE69-4675-41AD-AE5F-46C3449B1211}"/>
              </a:ext>
            </a:extLst>
          </p:cNvPr>
          <p:cNvSpPr/>
          <p:nvPr/>
        </p:nvSpPr>
        <p:spPr>
          <a:xfrm>
            <a:off x="9721695" y="1313997"/>
            <a:ext cx="2296128" cy="2893100"/>
          </a:xfrm>
          <a:prstGeom prst="rect">
            <a:avLst/>
          </a:prstGeom>
          <a:ln>
            <a:solidFill>
              <a:srgbClr val="96004F"/>
            </a:solidFill>
          </a:ln>
        </p:spPr>
        <p:txBody>
          <a:bodyPr wrap="square">
            <a:spAutoFit/>
          </a:bodyPr>
          <a:lstStyle/>
          <a:p>
            <a:r>
              <a:rPr lang="et-EE" sz="1400" dirty="0"/>
              <a:t>Järgides direktiivides kirjeldatud nõudeid ja kasutades harmoneerituid standardeid projekteerimisel on võimalik tagada, et valmivad seadmed/masinad on ohutud ja on vastavuses EL seadusandlusega. Sellega minimeeritakse õnnetuste arvu masinate monteerimisel, kasutamisel, hooldamisel ja utiliseerimisel.</a:t>
            </a:r>
          </a:p>
        </p:txBody>
      </p:sp>
      <p:cxnSp>
        <p:nvCxnSpPr>
          <p:cNvPr id="10" name="Sirge noolkonnektor 9">
            <a:extLst>
              <a:ext uri="{FF2B5EF4-FFF2-40B4-BE49-F238E27FC236}">
                <a16:creationId xmlns:a16="http://schemas.microsoft.com/office/drawing/2014/main" id="{BA8D7AA6-B793-4EC0-ACF1-392C6789A822}"/>
              </a:ext>
            </a:extLst>
          </p:cNvPr>
          <p:cNvCxnSpPr>
            <a:stCxn id="8" idx="1"/>
          </p:cNvCxnSpPr>
          <p:nvPr/>
        </p:nvCxnSpPr>
        <p:spPr>
          <a:xfrm flipH="1">
            <a:off x="8782259" y="2760547"/>
            <a:ext cx="939436" cy="668453"/>
          </a:xfrm>
          <a:prstGeom prst="straightConnector1">
            <a:avLst/>
          </a:prstGeom>
          <a:ln>
            <a:solidFill>
              <a:srgbClr val="96004F"/>
            </a:solidFill>
            <a:tailEnd type="triangle"/>
          </a:ln>
        </p:spPr>
        <p:style>
          <a:lnRef idx="1">
            <a:schemeClr val="accent1"/>
          </a:lnRef>
          <a:fillRef idx="0">
            <a:schemeClr val="accent1"/>
          </a:fillRef>
          <a:effectRef idx="0">
            <a:schemeClr val="accent1"/>
          </a:effectRef>
          <a:fontRef idx="minor">
            <a:schemeClr val="tx1"/>
          </a:fontRef>
        </p:style>
      </p:cxnSp>
      <p:sp>
        <p:nvSpPr>
          <p:cNvPr id="6" name="Ristkülik 5">
            <a:extLst>
              <a:ext uri="{FF2B5EF4-FFF2-40B4-BE49-F238E27FC236}">
                <a16:creationId xmlns:a16="http://schemas.microsoft.com/office/drawing/2014/main" id="{597C6858-8AF6-4EA1-B068-C0F92B0C1A7F}"/>
              </a:ext>
            </a:extLst>
          </p:cNvPr>
          <p:cNvSpPr/>
          <p:nvPr/>
        </p:nvSpPr>
        <p:spPr>
          <a:xfrm>
            <a:off x="479424" y="1537164"/>
            <a:ext cx="8383897" cy="369332"/>
          </a:xfrm>
          <a:prstGeom prst="rect">
            <a:avLst/>
          </a:prstGeom>
        </p:spPr>
        <p:txBody>
          <a:bodyPr wrap="square">
            <a:spAutoFit/>
          </a:bodyPr>
          <a:lstStyle/>
          <a:p>
            <a:r>
              <a:rPr lang="et-EE" b="1" dirty="0">
                <a:latin typeface="Verdana" pitchFamily="34" charset="0"/>
              </a:rPr>
              <a:t>Tootearendusprotsess, kasutades Harmoneeritud standardeid:</a:t>
            </a:r>
          </a:p>
        </p:txBody>
      </p:sp>
      <p:sp>
        <p:nvSpPr>
          <p:cNvPr id="9" name="TextBox 8">
            <a:extLst>
              <a:ext uri="{FF2B5EF4-FFF2-40B4-BE49-F238E27FC236}">
                <a16:creationId xmlns:a16="http://schemas.microsoft.com/office/drawing/2014/main" id="{910033C8-5234-4B0C-BBB9-BC0887376820}"/>
              </a:ext>
            </a:extLst>
          </p:cNvPr>
          <p:cNvSpPr txBox="1"/>
          <p:nvPr/>
        </p:nvSpPr>
        <p:spPr>
          <a:xfrm>
            <a:off x="9197266" y="5018962"/>
            <a:ext cx="2820557" cy="1323439"/>
          </a:xfrm>
          <a:prstGeom prst="rect">
            <a:avLst/>
          </a:prstGeom>
          <a:noFill/>
          <a:ln>
            <a:solidFill>
              <a:srgbClr val="96004F"/>
            </a:solidFill>
          </a:ln>
        </p:spPr>
        <p:txBody>
          <a:bodyPr wrap="square" rtlCol="0">
            <a:spAutoFit/>
          </a:bodyPr>
          <a:lstStyle/>
          <a:p>
            <a:r>
              <a:rPr lang="et-EE" sz="1600" dirty="0"/>
              <a:t>Koostatakse tootevastavusdeklaratsioon (</a:t>
            </a:r>
            <a:r>
              <a:rPr lang="et-EE" sz="1600" dirty="0" err="1"/>
              <a:t>declaration</a:t>
            </a:r>
            <a:r>
              <a:rPr lang="et-EE" sz="1600" dirty="0"/>
              <a:t> of </a:t>
            </a:r>
            <a:r>
              <a:rPr lang="et-EE" sz="1600" dirty="0" err="1"/>
              <a:t>conformity</a:t>
            </a:r>
            <a:r>
              <a:rPr lang="et-EE" sz="1600" dirty="0"/>
              <a:t> ehk </a:t>
            </a:r>
            <a:r>
              <a:rPr lang="et-EE" sz="1600" dirty="0" err="1"/>
              <a:t>DoC</a:t>
            </a:r>
            <a:r>
              <a:rPr lang="et-EE" sz="1600" dirty="0"/>
              <a:t>), tootega seotud juhendid ning tootele lisatakse CE märk.</a:t>
            </a:r>
          </a:p>
        </p:txBody>
      </p:sp>
      <p:cxnSp>
        <p:nvCxnSpPr>
          <p:cNvPr id="12" name="Sirge noolkonnektor 11">
            <a:extLst>
              <a:ext uri="{FF2B5EF4-FFF2-40B4-BE49-F238E27FC236}">
                <a16:creationId xmlns:a16="http://schemas.microsoft.com/office/drawing/2014/main" id="{CE3547C5-612C-4F60-B1A1-BEDD501A6874}"/>
              </a:ext>
            </a:extLst>
          </p:cNvPr>
          <p:cNvCxnSpPr>
            <a:cxnSpLocks/>
            <a:stCxn id="9" idx="1"/>
          </p:cNvCxnSpPr>
          <p:nvPr/>
        </p:nvCxnSpPr>
        <p:spPr>
          <a:xfrm flipH="1" flipV="1">
            <a:off x="8810794" y="5450856"/>
            <a:ext cx="386472" cy="229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581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C54FE0F5-E059-46F5-A83D-65FB93B87DEF}"/>
              </a:ext>
            </a:extLst>
          </p:cNvPr>
          <p:cNvSpPr>
            <a:spLocks noGrp="1"/>
          </p:cNvSpPr>
          <p:nvPr>
            <p:ph type="body" sz="quarter" idx="13"/>
          </p:nvPr>
        </p:nvSpPr>
        <p:spPr/>
        <p:txBody>
          <a:bodyPr/>
          <a:lstStyle/>
          <a:p>
            <a:r>
              <a:rPr lang="et-EE" altLang="en-US" sz="2000" dirty="0">
                <a:solidFill>
                  <a:schemeClr val="tx1"/>
                </a:solidFill>
                <a:latin typeface="Verdana Bold"/>
              </a:rPr>
              <a:t>Moodul 1.</a:t>
            </a:r>
            <a:r>
              <a:rPr lang="en-GB" sz="2000" dirty="0"/>
              <a:t> </a:t>
            </a:r>
            <a:r>
              <a:rPr lang="en-GB" sz="2000" dirty="0" err="1">
                <a:solidFill>
                  <a:schemeClr val="tx1"/>
                </a:solidFill>
                <a:latin typeface="Verdana Bold"/>
              </a:rPr>
              <a:t>Eeluuring</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algusetapid</a:t>
            </a:r>
            <a:r>
              <a:rPr lang="en-GB" sz="2000" dirty="0">
                <a:solidFill>
                  <a:schemeClr val="tx1"/>
                </a:solidFill>
                <a:latin typeface="Verdana Bold"/>
              </a:rPr>
              <a:t>. </a:t>
            </a:r>
            <a:endParaRPr lang="et-EE" sz="2000" dirty="0">
              <a:solidFill>
                <a:schemeClr val="tx1"/>
              </a:solidFill>
              <a:latin typeface="Verdana Bold"/>
            </a:endParaRPr>
          </a:p>
          <a:p>
            <a:r>
              <a:rPr lang="en-GB" sz="2000" dirty="0" err="1">
                <a:solidFill>
                  <a:schemeClr val="tx1"/>
                </a:solidFill>
                <a:latin typeface="Verdana Bold"/>
              </a:rPr>
              <a:t>Seadme</a:t>
            </a:r>
            <a:r>
              <a:rPr lang="en-GB" sz="2000" dirty="0">
                <a:solidFill>
                  <a:schemeClr val="tx1"/>
                </a:solidFill>
                <a:latin typeface="Verdana Bold"/>
              </a:rPr>
              <a:t> </a:t>
            </a:r>
            <a:r>
              <a:rPr lang="en-GB" sz="2000" dirty="0" err="1">
                <a:solidFill>
                  <a:schemeClr val="tx1"/>
                </a:solidFill>
                <a:latin typeface="Verdana Bold"/>
              </a:rPr>
              <a:t>ohutus</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CE-</a:t>
            </a:r>
            <a:r>
              <a:rPr lang="en-GB" sz="2000" dirty="0" err="1">
                <a:solidFill>
                  <a:schemeClr val="tx1"/>
                </a:solidFill>
                <a:latin typeface="Verdana Bold"/>
              </a:rPr>
              <a:t>märk</a:t>
            </a:r>
            <a:r>
              <a:rPr lang="en-GB" sz="2000" dirty="0">
                <a:solidFill>
                  <a:schemeClr val="tx1"/>
                </a:solidFill>
                <a:latin typeface="Verdana Bold"/>
              </a:rPr>
              <a:t>. </a:t>
            </a:r>
            <a:r>
              <a:rPr lang="en-GB" sz="2000" dirty="0" err="1">
                <a:solidFill>
                  <a:schemeClr val="tx1"/>
                </a:solidFill>
                <a:latin typeface="Verdana Bold"/>
              </a:rPr>
              <a:t>Ohutus</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töökindlus</a:t>
            </a:r>
            <a:endParaRPr lang="et-EE" sz="2000" dirty="0">
              <a:solidFill>
                <a:schemeClr val="tx1"/>
              </a:solidFill>
              <a:latin typeface="Verdana Bold"/>
            </a:endParaRPr>
          </a:p>
          <a:p>
            <a:endParaRPr lang="et-EE" dirty="0"/>
          </a:p>
        </p:txBody>
      </p:sp>
      <p:sp>
        <p:nvSpPr>
          <p:cNvPr id="5" name="Ristkülik 4">
            <a:extLst>
              <a:ext uri="{FF2B5EF4-FFF2-40B4-BE49-F238E27FC236}">
                <a16:creationId xmlns:a16="http://schemas.microsoft.com/office/drawing/2014/main" id="{2BCE2184-AED7-4BE5-AF9F-CC6A5CEC33E5}"/>
              </a:ext>
            </a:extLst>
          </p:cNvPr>
          <p:cNvSpPr/>
          <p:nvPr/>
        </p:nvSpPr>
        <p:spPr>
          <a:xfrm>
            <a:off x="568171" y="1520907"/>
            <a:ext cx="2665171" cy="646331"/>
          </a:xfrm>
          <a:prstGeom prst="rect">
            <a:avLst/>
          </a:prstGeom>
        </p:spPr>
        <p:txBody>
          <a:bodyPr wrap="square">
            <a:spAutoFit/>
          </a:bodyPr>
          <a:lstStyle/>
          <a:p>
            <a:r>
              <a:rPr lang="et-EE" altLang="en-US" b="1" dirty="0">
                <a:latin typeface="Verdana" pitchFamily="34" charset="0"/>
              </a:rPr>
              <a:t>Riskianalüüsi plokkskeem:</a:t>
            </a:r>
          </a:p>
        </p:txBody>
      </p:sp>
      <p:pic>
        <p:nvPicPr>
          <p:cNvPr id="3" name="Pilt 2">
            <a:extLst>
              <a:ext uri="{FF2B5EF4-FFF2-40B4-BE49-F238E27FC236}">
                <a16:creationId xmlns:a16="http://schemas.microsoft.com/office/drawing/2014/main" id="{10FAC152-9C25-430D-8D58-DFF806320AC4}"/>
              </a:ext>
            </a:extLst>
          </p:cNvPr>
          <p:cNvPicPr>
            <a:picLocks noChangeAspect="1"/>
          </p:cNvPicPr>
          <p:nvPr/>
        </p:nvPicPr>
        <p:blipFill>
          <a:blip r:embed="rId2"/>
          <a:stretch>
            <a:fillRect/>
          </a:stretch>
        </p:blipFill>
        <p:spPr>
          <a:xfrm>
            <a:off x="3672263" y="1360163"/>
            <a:ext cx="2761999" cy="5156752"/>
          </a:xfrm>
          <a:prstGeom prst="rect">
            <a:avLst/>
          </a:prstGeom>
        </p:spPr>
      </p:pic>
      <p:sp>
        <p:nvSpPr>
          <p:cNvPr id="4" name="Ristkülik 3">
            <a:extLst>
              <a:ext uri="{FF2B5EF4-FFF2-40B4-BE49-F238E27FC236}">
                <a16:creationId xmlns:a16="http://schemas.microsoft.com/office/drawing/2014/main" id="{87188681-B7D0-4B02-8D73-67D5C7C3009B}"/>
              </a:ext>
            </a:extLst>
          </p:cNvPr>
          <p:cNvSpPr/>
          <p:nvPr/>
        </p:nvSpPr>
        <p:spPr>
          <a:xfrm>
            <a:off x="7370114" y="1520907"/>
            <a:ext cx="2901350" cy="2308324"/>
          </a:xfrm>
          <a:prstGeom prst="rect">
            <a:avLst/>
          </a:prstGeom>
          <a:ln>
            <a:solidFill>
              <a:schemeClr val="accent1"/>
            </a:solidFill>
          </a:ln>
        </p:spPr>
        <p:txBody>
          <a:bodyPr wrap="square">
            <a:spAutoFit/>
          </a:bodyPr>
          <a:lstStyle/>
          <a:p>
            <a:r>
              <a:rPr lang="et-EE" sz="1600" dirty="0"/>
              <a:t>Riskianalüüs seisneb võimalike ohtude/riskide nimekirja tegemises. Iga ohu/riski käsitlemisel esitatakse infot selle riski taseme kohta ja riski esinemise tõenäosuse kohta. Lisaks pakutakse meetmed riskid/ohtude vältimiseks/vähendamiseks</a:t>
            </a:r>
            <a:r>
              <a:rPr lang="et-EE" sz="1400" dirty="0"/>
              <a:t>.</a:t>
            </a:r>
            <a:r>
              <a:rPr lang="en-US" sz="1400" dirty="0"/>
              <a:t> </a:t>
            </a:r>
            <a:endParaRPr lang="et-EE" sz="1400" dirty="0"/>
          </a:p>
        </p:txBody>
      </p:sp>
      <p:cxnSp>
        <p:nvCxnSpPr>
          <p:cNvPr id="7" name="Sirge noolkonnektor 6">
            <a:extLst>
              <a:ext uri="{FF2B5EF4-FFF2-40B4-BE49-F238E27FC236}">
                <a16:creationId xmlns:a16="http://schemas.microsoft.com/office/drawing/2014/main" id="{A28B9F78-DFF1-4DBB-9BE0-38A7EF249CEC}"/>
              </a:ext>
            </a:extLst>
          </p:cNvPr>
          <p:cNvCxnSpPr>
            <a:cxnSpLocks/>
            <a:stCxn id="4" idx="1"/>
          </p:cNvCxnSpPr>
          <p:nvPr/>
        </p:nvCxnSpPr>
        <p:spPr>
          <a:xfrm flipH="1">
            <a:off x="6320414" y="2675069"/>
            <a:ext cx="1049700" cy="5404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istkülik 10">
            <a:extLst>
              <a:ext uri="{FF2B5EF4-FFF2-40B4-BE49-F238E27FC236}">
                <a16:creationId xmlns:a16="http://schemas.microsoft.com/office/drawing/2014/main" id="{E9D434AA-8485-4459-984F-9714900073F7}"/>
              </a:ext>
            </a:extLst>
          </p:cNvPr>
          <p:cNvSpPr/>
          <p:nvPr/>
        </p:nvSpPr>
        <p:spPr>
          <a:xfrm>
            <a:off x="1135406" y="3215473"/>
            <a:ext cx="2110212" cy="1077218"/>
          </a:xfrm>
          <a:prstGeom prst="rect">
            <a:avLst/>
          </a:prstGeom>
          <a:ln>
            <a:solidFill>
              <a:schemeClr val="accent1"/>
            </a:solidFill>
          </a:ln>
        </p:spPr>
        <p:txBody>
          <a:bodyPr wrap="square">
            <a:spAutoFit/>
          </a:bodyPr>
          <a:lstStyle/>
          <a:p>
            <a:r>
              <a:rPr lang="et-EE" sz="1600" dirty="0"/>
              <a:t>Riski hindamisel lähtutakse kogemusest, eelmistest riski hindamisest.</a:t>
            </a:r>
            <a:endParaRPr lang="et-EE" sz="1600" b="1" dirty="0"/>
          </a:p>
        </p:txBody>
      </p:sp>
      <p:cxnSp>
        <p:nvCxnSpPr>
          <p:cNvPr id="13" name="Sirge noolkonnektor 12">
            <a:extLst>
              <a:ext uri="{FF2B5EF4-FFF2-40B4-BE49-F238E27FC236}">
                <a16:creationId xmlns:a16="http://schemas.microsoft.com/office/drawing/2014/main" id="{7AAE0EAA-2A73-4FFE-AA99-543573871353}"/>
              </a:ext>
            </a:extLst>
          </p:cNvPr>
          <p:cNvCxnSpPr>
            <a:cxnSpLocks/>
            <a:stCxn id="11" idx="3"/>
          </p:cNvCxnSpPr>
          <p:nvPr/>
        </p:nvCxnSpPr>
        <p:spPr>
          <a:xfrm>
            <a:off x="3245618" y="3754082"/>
            <a:ext cx="813916" cy="104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321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FAA18F96-76D9-4A0D-80FE-B665AA44232B}"/>
              </a:ext>
            </a:extLst>
          </p:cNvPr>
          <p:cNvSpPr>
            <a:spLocks noGrp="1"/>
          </p:cNvSpPr>
          <p:nvPr>
            <p:ph type="body" sz="quarter" idx="13"/>
          </p:nvPr>
        </p:nvSpPr>
        <p:spPr/>
        <p:txBody>
          <a:bodyPr/>
          <a:lstStyle/>
          <a:p>
            <a:r>
              <a:rPr lang="et-EE" altLang="en-US" sz="2000" dirty="0">
                <a:solidFill>
                  <a:schemeClr val="tx1"/>
                </a:solidFill>
                <a:latin typeface="Verdana Bold"/>
              </a:rPr>
              <a:t>Moodul 1.</a:t>
            </a:r>
            <a:r>
              <a:rPr lang="en-GB" sz="2000" dirty="0"/>
              <a:t> </a:t>
            </a:r>
            <a:r>
              <a:rPr lang="en-GB" sz="2000" dirty="0" err="1">
                <a:solidFill>
                  <a:schemeClr val="tx1"/>
                </a:solidFill>
                <a:latin typeface="Verdana Bold"/>
              </a:rPr>
              <a:t>Eeluuring</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algusetapid</a:t>
            </a:r>
            <a:r>
              <a:rPr lang="en-GB" sz="2000" dirty="0">
                <a:solidFill>
                  <a:schemeClr val="tx1"/>
                </a:solidFill>
                <a:latin typeface="Verdana Bold"/>
              </a:rPr>
              <a:t>. </a:t>
            </a:r>
            <a:endParaRPr lang="et-EE" sz="2000" dirty="0">
              <a:solidFill>
                <a:schemeClr val="tx1"/>
              </a:solidFill>
              <a:latin typeface="Verdana Bold"/>
            </a:endParaRPr>
          </a:p>
          <a:p>
            <a:r>
              <a:rPr lang="en-GB" sz="2000" dirty="0" err="1">
                <a:solidFill>
                  <a:schemeClr val="tx1"/>
                </a:solidFill>
                <a:latin typeface="Verdana Bold"/>
              </a:rPr>
              <a:t>Seadme</a:t>
            </a:r>
            <a:r>
              <a:rPr lang="en-GB" sz="2000" dirty="0">
                <a:solidFill>
                  <a:schemeClr val="tx1"/>
                </a:solidFill>
                <a:latin typeface="Verdana Bold"/>
              </a:rPr>
              <a:t> </a:t>
            </a:r>
            <a:r>
              <a:rPr lang="en-GB" sz="2000" dirty="0" err="1">
                <a:solidFill>
                  <a:schemeClr val="tx1"/>
                </a:solidFill>
                <a:latin typeface="Verdana Bold"/>
              </a:rPr>
              <a:t>ohutus</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CE-</a:t>
            </a:r>
            <a:r>
              <a:rPr lang="en-GB" sz="2000" dirty="0" err="1">
                <a:solidFill>
                  <a:schemeClr val="tx1"/>
                </a:solidFill>
                <a:latin typeface="Verdana Bold"/>
              </a:rPr>
              <a:t>märk</a:t>
            </a:r>
            <a:r>
              <a:rPr lang="en-GB" sz="2000" dirty="0">
                <a:solidFill>
                  <a:schemeClr val="tx1"/>
                </a:solidFill>
                <a:latin typeface="Verdana Bold"/>
              </a:rPr>
              <a:t>. </a:t>
            </a:r>
            <a:r>
              <a:rPr lang="en-GB" sz="2000" dirty="0" err="1">
                <a:solidFill>
                  <a:schemeClr val="tx1"/>
                </a:solidFill>
                <a:latin typeface="Verdana Bold"/>
              </a:rPr>
              <a:t>Ohutus</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töökindlus</a:t>
            </a:r>
            <a:endParaRPr lang="et-EE" sz="2000" dirty="0">
              <a:solidFill>
                <a:schemeClr val="tx1"/>
              </a:solidFill>
              <a:latin typeface="Verdana Bold"/>
            </a:endParaRPr>
          </a:p>
          <a:p>
            <a:endParaRPr lang="et-EE" dirty="0"/>
          </a:p>
        </p:txBody>
      </p:sp>
      <p:sp>
        <p:nvSpPr>
          <p:cNvPr id="3" name="Teksti kohatäide 2">
            <a:extLst>
              <a:ext uri="{FF2B5EF4-FFF2-40B4-BE49-F238E27FC236}">
                <a16:creationId xmlns:a16="http://schemas.microsoft.com/office/drawing/2014/main" id="{348E536F-B655-4C9B-8244-2471B2C15D1E}"/>
              </a:ext>
            </a:extLst>
          </p:cNvPr>
          <p:cNvSpPr>
            <a:spLocks noGrp="1"/>
          </p:cNvSpPr>
          <p:nvPr>
            <p:ph type="body" sz="quarter" idx="14"/>
          </p:nvPr>
        </p:nvSpPr>
        <p:spPr>
          <a:xfrm>
            <a:off x="2171700" y="1628775"/>
            <a:ext cx="8802242" cy="4716463"/>
          </a:xfrm>
        </p:spPr>
        <p:txBody>
          <a:bodyPr/>
          <a:lstStyle/>
          <a:p>
            <a:r>
              <a:rPr lang="et-EE" b="1" dirty="0"/>
              <a:t>EL Harmoneeritud standardid:</a:t>
            </a:r>
          </a:p>
          <a:p>
            <a:endParaRPr lang="et-EE" dirty="0"/>
          </a:p>
          <a:p>
            <a:r>
              <a:rPr lang="en-US" dirty="0"/>
              <a:t>Standards organizations: </a:t>
            </a:r>
            <a:endParaRPr lang="et-EE" dirty="0"/>
          </a:p>
          <a:p>
            <a:r>
              <a:rPr lang="en-US" dirty="0"/>
              <a:t>www.cenorm.be (CEN) </a:t>
            </a:r>
            <a:endParaRPr lang="et-EE" dirty="0"/>
          </a:p>
          <a:p>
            <a:r>
              <a:rPr lang="en-US" dirty="0"/>
              <a:t>www.cenelec.org (CENELEC) </a:t>
            </a:r>
            <a:endParaRPr lang="et-EE" dirty="0"/>
          </a:p>
          <a:p>
            <a:r>
              <a:rPr lang="en-US" dirty="0"/>
              <a:t>www.iso.org</a:t>
            </a:r>
          </a:p>
          <a:p>
            <a:endParaRPr lang="et-EE" dirty="0"/>
          </a:p>
          <a:p>
            <a:endParaRPr lang="et-EE" dirty="0"/>
          </a:p>
        </p:txBody>
      </p:sp>
      <p:pic>
        <p:nvPicPr>
          <p:cNvPr id="13314" name="Picture 2" descr="Image result for iso">
            <a:extLst>
              <a:ext uri="{FF2B5EF4-FFF2-40B4-BE49-F238E27FC236}">
                <a16:creationId xmlns:a16="http://schemas.microsoft.com/office/drawing/2014/main" id="{DA37F8A2-FC5C-4810-A0DE-55FB158E77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7082" y="4186238"/>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cen">
            <a:extLst>
              <a:ext uri="{FF2B5EF4-FFF2-40B4-BE49-F238E27FC236}">
                <a16:creationId xmlns:a16="http://schemas.microsoft.com/office/drawing/2014/main" id="{4A6622E7-3CDD-4141-B1F0-DEE02CB83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6827" y="1628775"/>
            <a:ext cx="1901856" cy="154287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result for cen">
            <a:extLst>
              <a:ext uri="{FF2B5EF4-FFF2-40B4-BE49-F238E27FC236}">
                <a16:creationId xmlns:a16="http://schemas.microsoft.com/office/drawing/2014/main" id="{90A071CF-E5AF-42F4-9DFB-77C029C1B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2454" y="139858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891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stkülik 6">
            <a:extLst>
              <a:ext uri="{FF2B5EF4-FFF2-40B4-BE49-F238E27FC236}">
                <a16:creationId xmlns:a16="http://schemas.microsoft.com/office/drawing/2014/main" id="{EF2E3962-2BCD-43B0-9282-C03C3E2D3DF1}"/>
              </a:ext>
            </a:extLst>
          </p:cNvPr>
          <p:cNvSpPr/>
          <p:nvPr/>
        </p:nvSpPr>
        <p:spPr>
          <a:xfrm>
            <a:off x="1325791" y="2515698"/>
            <a:ext cx="6992585" cy="2800767"/>
          </a:xfrm>
          <a:prstGeom prst="rect">
            <a:avLst/>
          </a:prstGeom>
        </p:spPr>
        <p:txBody>
          <a:bodyPr wrap="square">
            <a:spAutoFit/>
          </a:bodyPr>
          <a:lstStyle/>
          <a:p>
            <a:r>
              <a:rPr lang="et-EE" sz="1600" dirty="0">
                <a:latin typeface="+mj-lt"/>
              </a:rPr>
              <a:t>Direktiivid, mille nõuetele masin peab vastama:</a:t>
            </a:r>
          </a:p>
          <a:p>
            <a:pPr marL="285750" indent="-285750">
              <a:buFont typeface="Arial" panose="020B0604020202020204" pitchFamily="34" charset="0"/>
              <a:buChar char="•"/>
            </a:pPr>
            <a:r>
              <a:rPr lang="en-US" sz="1600" dirty="0">
                <a:latin typeface="+mj-lt"/>
              </a:rPr>
              <a:t>Machinery Directive (2006/42/EC) </a:t>
            </a:r>
            <a:endParaRPr lang="et-EE" sz="1600" dirty="0">
              <a:latin typeface="+mj-lt"/>
            </a:endParaRPr>
          </a:p>
          <a:p>
            <a:pPr marL="285750" indent="-285750">
              <a:buFont typeface="Arial" panose="020B0604020202020204" pitchFamily="34" charset="0"/>
              <a:buChar char="•"/>
            </a:pPr>
            <a:r>
              <a:rPr lang="en-US" sz="1600" dirty="0">
                <a:latin typeface="+mj-lt"/>
              </a:rPr>
              <a:t>Low Voltage Directive (2006/95/EC)</a:t>
            </a:r>
            <a:r>
              <a:rPr lang="et-EE" sz="1600" dirty="0">
                <a:latin typeface="+mj-lt"/>
              </a:rPr>
              <a:t> </a:t>
            </a:r>
            <a:r>
              <a:rPr lang="et-EE" sz="1600" b="1" dirty="0">
                <a:latin typeface="+mj-lt"/>
              </a:rPr>
              <a:t>1</a:t>
            </a:r>
            <a:r>
              <a:rPr lang="et-EE" sz="1600" dirty="0">
                <a:latin typeface="+mj-lt"/>
              </a:rPr>
              <a:t> </a:t>
            </a:r>
          </a:p>
          <a:p>
            <a:pPr marL="285750" indent="-285750">
              <a:buFont typeface="Arial" panose="020B0604020202020204" pitchFamily="34" charset="0"/>
              <a:buChar char="•"/>
            </a:pPr>
            <a:r>
              <a:rPr lang="en-US" sz="1600" dirty="0">
                <a:latin typeface="+mj-lt"/>
              </a:rPr>
              <a:t>Electromagnetic Compatibility Directive (2004/108/EC)</a:t>
            </a:r>
            <a:r>
              <a:rPr lang="et-EE" sz="1600" dirty="0">
                <a:latin typeface="+mj-lt"/>
              </a:rPr>
              <a:t> </a:t>
            </a:r>
            <a:r>
              <a:rPr lang="et-EE" sz="1600" b="1" dirty="0">
                <a:latin typeface="+mj-lt"/>
              </a:rPr>
              <a:t>2</a:t>
            </a:r>
          </a:p>
          <a:p>
            <a:endParaRPr lang="et-EE" sz="1600" dirty="0">
              <a:latin typeface="+mj-lt"/>
            </a:endParaRPr>
          </a:p>
          <a:p>
            <a:r>
              <a:rPr lang="et-EE" sz="1600" dirty="0">
                <a:latin typeface="+mj-lt"/>
              </a:rPr>
              <a:t>Mittekohustuslikud harmoneeritud standardid</a:t>
            </a:r>
            <a:r>
              <a:rPr lang="en-US" sz="1600" dirty="0">
                <a:latin typeface="+mj-lt"/>
              </a:rPr>
              <a:t>: </a:t>
            </a:r>
            <a:endParaRPr lang="et-EE" sz="1600" dirty="0">
              <a:latin typeface="+mj-lt"/>
            </a:endParaRPr>
          </a:p>
          <a:p>
            <a:pPr marL="285750" indent="-285750">
              <a:buFont typeface="Arial" panose="020B0604020202020204" pitchFamily="34" charset="0"/>
              <a:buChar char="•"/>
            </a:pPr>
            <a:r>
              <a:rPr lang="en-US" sz="1600" dirty="0">
                <a:latin typeface="+mj-lt"/>
              </a:rPr>
              <a:t>EN ISO 28881:2013 Machine tools – Safety – Electro-discharge machines   </a:t>
            </a:r>
            <a:r>
              <a:rPr lang="et-EE" sz="1600" b="1" dirty="0">
                <a:latin typeface="+mj-lt"/>
              </a:rPr>
              <a:t>3,4</a:t>
            </a:r>
          </a:p>
          <a:p>
            <a:pPr marL="285750" indent="-285750">
              <a:buFont typeface="Arial" panose="020B0604020202020204" pitchFamily="34" charset="0"/>
              <a:buChar char="•"/>
            </a:pPr>
            <a:r>
              <a:rPr lang="en-US" sz="1600" dirty="0">
                <a:latin typeface="+mj-lt"/>
              </a:rPr>
              <a:t>EN ISO 28881:2013/AC:2013 </a:t>
            </a:r>
            <a:endParaRPr lang="et-EE" sz="1600" dirty="0">
              <a:latin typeface="+mj-lt"/>
            </a:endParaRPr>
          </a:p>
          <a:p>
            <a:pPr marL="285750" indent="-285750">
              <a:buFont typeface="Arial" panose="020B0604020202020204" pitchFamily="34" charset="0"/>
              <a:buChar char="•"/>
            </a:pPr>
            <a:r>
              <a:rPr lang="en-US" sz="1600" dirty="0">
                <a:latin typeface="+mj-lt"/>
              </a:rPr>
              <a:t>EN ISO 12100:2011 Safety of machinery – General principles for design – Risk assessment and risk reduction </a:t>
            </a:r>
            <a:endParaRPr lang="et-EE" sz="1600" dirty="0">
              <a:latin typeface="+mj-lt"/>
            </a:endParaRPr>
          </a:p>
        </p:txBody>
      </p:sp>
      <p:sp>
        <p:nvSpPr>
          <p:cNvPr id="8" name="TextBox 7">
            <a:extLst>
              <a:ext uri="{FF2B5EF4-FFF2-40B4-BE49-F238E27FC236}">
                <a16:creationId xmlns:a16="http://schemas.microsoft.com/office/drawing/2014/main" id="{76D45FC2-E84A-4D00-B771-32442CB66481}"/>
              </a:ext>
            </a:extLst>
          </p:cNvPr>
          <p:cNvSpPr txBox="1"/>
          <p:nvPr/>
        </p:nvSpPr>
        <p:spPr>
          <a:xfrm>
            <a:off x="9365785" y="1465384"/>
            <a:ext cx="2290393" cy="4939814"/>
          </a:xfrm>
          <a:prstGeom prst="rect">
            <a:avLst/>
          </a:prstGeom>
          <a:noFill/>
          <a:ln w="19050">
            <a:solidFill>
              <a:schemeClr val="accent1"/>
            </a:solidFill>
          </a:ln>
        </p:spPr>
        <p:txBody>
          <a:bodyPr wrap="square" rtlCol="0">
            <a:spAutoFit/>
          </a:bodyPr>
          <a:lstStyle/>
          <a:p>
            <a:r>
              <a:rPr lang="en-US" sz="900" b="1" dirty="0"/>
              <a:t>1</a:t>
            </a:r>
            <a:r>
              <a:rPr lang="en-US" sz="900" dirty="0"/>
              <a:t> Electrical machinery that is not in</a:t>
            </a:r>
            <a:endParaRPr lang="et-EE" sz="900" dirty="0"/>
          </a:p>
          <a:p>
            <a:r>
              <a:rPr lang="en-US" sz="900" dirty="0"/>
              <a:t> any of the categories listed in Article 1 (2) (k) </a:t>
            </a:r>
            <a:endParaRPr lang="et-EE" sz="900" dirty="0"/>
          </a:p>
          <a:p>
            <a:r>
              <a:rPr lang="en-US" sz="900" dirty="0"/>
              <a:t>of the Machinery Directive (and that is not concerned by one of the other exclusions) is in the scope of the Machinery Directive. When such machinery has an electrical supply within the voltage limits of the Low Voltage Directive (between 50</a:t>
            </a:r>
            <a:r>
              <a:rPr lang="et-EE" sz="900" dirty="0"/>
              <a:t> V</a:t>
            </a:r>
            <a:r>
              <a:rPr lang="en-US" sz="900" dirty="0"/>
              <a:t> and 1000 V for alternating current</a:t>
            </a:r>
            <a:r>
              <a:rPr lang="et-EE" sz="900" dirty="0"/>
              <a:t> </a:t>
            </a:r>
            <a:r>
              <a:rPr lang="en-US" sz="900" dirty="0"/>
              <a:t>or between 75</a:t>
            </a:r>
            <a:r>
              <a:rPr lang="et-EE" sz="900" dirty="0"/>
              <a:t> V</a:t>
            </a:r>
            <a:r>
              <a:rPr lang="en-US" sz="900" dirty="0"/>
              <a:t> and 1500 V for direct current), it must fulfill the safety objectives of the Low Voltage Directive. However, in this case, the manufacturer’s EC Declaration of Conformity should not refer to the Low Voltage Directive. On the other hand, low voltage electrical equipment placed on the market independently for incorporation into</a:t>
            </a:r>
            <a:r>
              <a:rPr lang="et-EE" sz="900" dirty="0"/>
              <a:t> </a:t>
            </a:r>
            <a:r>
              <a:rPr lang="en-US" sz="900" dirty="0"/>
              <a:t>machinery is subject to the Low Voltage Directive as such Machinery Directive guide p.52 </a:t>
            </a:r>
            <a:endParaRPr lang="et-EE" sz="900" dirty="0"/>
          </a:p>
          <a:p>
            <a:r>
              <a:rPr lang="en-US" sz="900" b="1" dirty="0"/>
              <a:t>2</a:t>
            </a:r>
            <a:r>
              <a:rPr lang="en-US" sz="900" dirty="0"/>
              <a:t> Ian Fraser, Guide to the Application of the Machinery Directive: The EMCD applies to machinery that contains electrical or electronic</a:t>
            </a:r>
            <a:r>
              <a:rPr lang="et-EE" sz="900" dirty="0"/>
              <a:t> </a:t>
            </a:r>
            <a:r>
              <a:rPr lang="en-US" sz="900" dirty="0"/>
              <a:t>parts that may generate or be affected by electromagnetic disturbance. The EMCD covers aspects of electromagnetic compatibility related to the functioning of machinery. However, the MD covers the immunity of</a:t>
            </a:r>
            <a:r>
              <a:rPr lang="et-EE" sz="900" dirty="0"/>
              <a:t> </a:t>
            </a:r>
            <a:r>
              <a:rPr lang="en-US" sz="900" dirty="0"/>
              <a:t>machinery with respect to safety-related electromagnetic disturbance, </a:t>
            </a:r>
            <a:endParaRPr lang="et-EE" sz="900" dirty="0"/>
          </a:p>
          <a:p>
            <a:r>
              <a:rPr lang="en-US" sz="900" dirty="0"/>
              <a:t>whether transmitted by radiation or by wire. </a:t>
            </a:r>
            <a:endParaRPr lang="et-EE" sz="900" dirty="0"/>
          </a:p>
          <a:p>
            <a:r>
              <a:rPr lang="en-US" sz="900" b="1" dirty="0"/>
              <a:t>3</a:t>
            </a:r>
            <a:r>
              <a:rPr lang="en-US" sz="900" dirty="0"/>
              <a:t> Type-C </a:t>
            </a:r>
            <a:r>
              <a:rPr lang="en-US" sz="900" dirty="0" err="1"/>
              <a:t>sta</a:t>
            </a:r>
            <a:r>
              <a:rPr lang="et-EE" sz="900" dirty="0"/>
              <a:t>n</a:t>
            </a:r>
            <a:r>
              <a:rPr lang="en-US" sz="900" dirty="0" err="1"/>
              <a:t>dard</a:t>
            </a:r>
            <a:r>
              <a:rPr lang="en-US" sz="900" dirty="0"/>
              <a:t> as defined in ISO 12100:2010</a:t>
            </a:r>
            <a:endParaRPr lang="et-EE" sz="900" dirty="0"/>
          </a:p>
          <a:p>
            <a:r>
              <a:rPr lang="en-US" sz="900" b="1" dirty="0"/>
              <a:t>4</a:t>
            </a:r>
            <a:r>
              <a:rPr lang="en-US" sz="900" dirty="0"/>
              <a:t> It supersedes EN 12957:2001+A1:200</a:t>
            </a:r>
            <a:endParaRPr lang="et-EE" sz="900" dirty="0"/>
          </a:p>
        </p:txBody>
      </p:sp>
      <p:sp>
        <p:nvSpPr>
          <p:cNvPr id="4" name="Ristkülik 3">
            <a:extLst>
              <a:ext uri="{FF2B5EF4-FFF2-40B4-BE49-F238E27FC236}">
                <a16:creationId xmlns:a16="http://schemas.microsoft.com/office/drawing/2014/main" id="{AEC54EE8-86DF-4F76-819D-61CCB8EA02DA}"/>
              </a:ext>
            </a:extLst>
          </p:cNvPr>
          <p:cNvSpPr/>
          <p:nvPr/>
        </p:nvSpPr>
        <p:spPr>
          <a:xfrm>
            <a:off x="1325791" y="1553210"/>
            <a:ext cx="7874271" cy="830997"/>
          </a:xfrm>
          <a:prstGeom prst="rect">
            <a:avLst/>
          </a:prstGeom>
        </p:spPr>
        <p:txBody>
          <a:bodyPr wrap="none">
            <a:spAutoFit/>
          </a:bodyPr>
          <a:lstStyle/>
          <a:p>
            <a:r>
              <a:rPr lang="et-EE" sz="1600" b="1" dirty="0">
                <a:latin typeface="+mj-lt"/>
              </a:rPr>
              <a:t>Direktiivide ja Harmoneeritud standardite rakendamise näited:</a:t>
            </a:r>
          </a:p>
          <a:p>
            <a:endParaRPr lang="et-EE" sz="1600" b="1" dirty="0">
              <a:latin typeface="+mj-lt"/>
            </a:endParaRPr>
          </a:p>
          <a:p>
            <a:r>
              <a:rPr lang="et-EE" sz="1600" b="1" dirty="0">
                <a:latin typeface="+mj-lt"/>
              </a:rPr>
              <a:t>Traaterosioonlõikamise pingid (E</a:t>
            </a:r>
            <a:r>
              <a:rPr lang="en-US" sz="1600" b="1" dirty="0" err="1">
                <a:latin typeface="+mj-lt"/>
              </a:rPr>
              <a:t>lectr</a:t>
            </a:r>
            <a:r>
              <a:rPr lang="et-EE" sz="1600" b="1" dirty="0">
                <a:latin typeface="+mj-lt"/>
              </a:rPr>
              <a:t>o</a:t>
            </a:r>
            <a:r>
              <a:rPr lang="en-US" sz="1600" b="1" dirty="0">
                <a:latin typeface="+mj-lt"/>
              </a:rPr>
              <a:t>discharge machine</a:t>
            </a:r>
            <a:r>
              <a:rPr lang="et-EE" sz="1600" b="1" dirty="0">
                <a:latin typeface="+mj-lt"/>
              </a:rPr>
              <a:t>s (EDM))</a:t>
            </a:r>
          </a:p>
        </p:txBody>
      </p:sp>
      <p:sp>
        <p:nvSpPr>
          <p:cNvPr id="9" name="Teksti kohatäide 1">
            <a:extLst>
              <a:ext uri="{FF2B5EF4-FFF2-40B4-BE49-F238E27FC236}">
                <a16:creationId xmlns:a16="http://schemas.microsoft.com/office/drawing/2014/main" id="{0870B313-2140-40AF-8CB8-87587D026069}"/>
              </a:ext>
            </a:extLst>
          </p:cNvPr>
          <p:cNvSpPr txBox="1">
            <a:spLocks/>
          </p:cNvSpPr>
          <p:nvPr/>
        </p:nvSpPr>
        <p:spPr>
          <a:xfrm>
            <a:off x="479424" y="549275"/>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2000" dirty="0">
                <a:solidFill>
                  <a:schemeClr val="tx1"/>
                </a:solidFill>
                <a:latin typeface="Verdana Bold"/>
              </a:rPr>
              <a:t>Moodul 1.</a:t>
            </a:r>
            <a:r>
              <a:rPr lang="en-GB" sz="2000" dirty="0"/>
              <a:t> </a:t>
            </a:r>
            <a:r>
              <a:rPr lang="en-GB" sz="2000" dirty="0" err="1">
                <a:solidFill>
                  <a:schemeClr val="tx1"/>
                </a:solidFill>
                <a:latin typeface="Verdana Bold"/>
              </a:rPr>
              <a:t>Eeluuring</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algusetapid</a:t>
            </a:r>
            <a:r>
              <a:rPr lang="en-GB" sz="2000" dirty="0">
                <a:solidFill>
                  <a:schemeClr val="tx1"/>
                </a:solidFill>
                <a:latin typeface="Verdana Bold"/>
              </a:rPr>
              <a:t>. </a:t>
            </a:r>
            <a:endParaRPr lang="et-EE" sz="2000" dirty="0">
              <a:solidFill>
                <a:schemeClr val="tx1"/>
              </a:solidFill>
              <a:latin typeface="Verdana Bold"/>
            </a:endParaRPr>
          </a:p>
          <a:p>
            <a:r>
              <a:rPr lang="en-GB" sz="2000" dirty="0" err="1">
                <a:solidFill>
                  <a:schemeClr val="tx1"/>
                </a:solidFill>
                <a:latin typeface="Verdana Bold"/>
              </a:rPr>
              <a:t>Seadme</a:t>
            </a:r>
            <a:r>
              <a:rPr lang="en-GB" sz="2000" dirty="0">
                <a:solidFill>
                  <a:schemeClr val="tx1"/>
                </a:solidFill>
                <a:latin typeface="Verdana Bold"/>
              </a:rPr>
              <a:t> </a:t>
            </a:r>
            <a:r>
              <a:rPr lang="en-GB" sz="2000" dirty="0" err="1">
                <a:solidFill>
                  <a:schemeClr val="tx1"/>
                </a:solidFill>
                <a:latin typeface="Verdana Bold"/>
              </a:rPr>
              <a:t>ohutus</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CE-</a:t>
            </a:r>
            <a:r>
              <a:rPr lang="en-GB" sz="2000" dirty="0" err="1">
                <a:solidFill>
                  <a:schemeClr val="tx1"/>
                </a:solidFill>
                <a:latin typeface="Verdana Bold"/>
              </a:rPr>
              <a:t>märk</a:t>
            </a:r>
            <a:r>
              <a:rPr lang="en-GB" sz="2000" dirty="0">
                <a:solidFill>
                  <a:schemeClr val="tx1"/>
                </a:solidFill>
                <a:latin typeface="Verdana Bold"/>
              </a:rPr>
              <a:t>. </a:t>
            </a:r>
            <a:r>
              <a:rPr lang="en-GB" sz="2000" dirty="0" err="1">
                <a:solidFill>
                  <a:schemeClr val="tx1"/>
                </a:solidFill>
                <a:latin typeface="Verdana Bold"/>
              </a:rPr>
              <a:t>Ohutus</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töökindlus</a:t>
            </a:r>
            <a:endParaRPr lang="et-EE" sz="2000" dirty="0">
              <a:solidFill>
                <a:schemeClr val="tx1"/>
              </a:solidFill>
              <a:latin typeface="Verdana Bold"/>
            </a:endParaRPr>
          </a:p>
          <a:p>
            <a:endParaRPr lang="et-EE" dirty="0"/>
          </a:p>
        </p:txBody>
      </p:sp>
    </p:spTree>
    <p:extLst>
      <p:ext uri="{BB962C8B-B14F-4D97-AF65-F5344CB8AC3E}">
        <p14:creationId xmlns:p14="http://schemas.microsoft.com/office/powerpoint/2010/main" val="1716104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5BE10925-8454-4F41-8754-FA72BE9B3E09}"/>
              </a:ext>
            </a:extLst>
          </p:cNvPr>
          <p:cNvSpPr>
            <a:spLocks noGrp="1"/>
          </p:cNvSpPr>
          <p:nvPr>
            <p:ph type="body" sz="quarter" idx="13"/>
          </p:nvPr>
        </p:nvSpPr>
        <p:spPr/>
        <p:txBody>
          <a:bodyPr/>
          <a:lstStyle/>
          <a:p>
            <a:r>
              <a:rPr lang="et-EE" dirty="0">
                <a:solidFill>
                  <a:schemeClr val="tx1"/>
                </a:solidFill>
              </a:rPr>
              <a:t>MASINAELEMENDID - PROJEKT</a:t>
            </a:r>
          </a:p>
        </p:txBody>
      </p:sp>
      <p:sp>
        <p:nvSpPr>
          <p:cNvPr id="3" name="Teksti kohatäide 2">
            <a:extLst>
              <a:ext uri="{FF2B5EF4-FFF2-40B4-BE49-F238E27FC236}">
                <a16:creationId xmlns:a16="http://schemas.microsoft.com/office/drawing/2014/main" id="{F20B498F-716D-4AC8-BF41-1EDBC7CE50A3}"/>
              </a:ext>
            </a:extLst>
          </p:cNvPr>
          <p:cNvSpPr>
            <a:spLocks noGrp="1"/>
          </p:cNvSpPr>
          <p:nvPr>
            <p:ph type="body" sz="quarter" idx="14"/>
          </p:nvPr>
        </p:nvSpPr>
        <p:spPr/>
        <p:txBody>
          <a:bodyPr/>
          <a:lstStyle/>
          <a:p>
            <a:pPr marL="26988" algn="ctr">
              <a:defRPr/>
            </a:pPr>
            <a:r>
              <a:rPr lang="et-EE" b="1" u="sng" dirty="0"/>
              <a:t>Harjutustund</a:t>
            </a:r>
          </a:p>
          <a:p>
            <a:pPr marL="26988">
              <a:defRPr/>
            </a:pPr>
            <a:endParaRPr lang="et-EE" b="1" dirty="0">
              <a:solidFill>
                <a:srgbClr val="572314"/>
              </a:solidFill>
              <a:effectLst>
                <a:outerShdw blurRad="38100" dist="38100" dir="2700000" algn="tl">
                  <a:srgbClr val="C0C0C0"/>
                </a:outerShdw>
              </a:effectLst>
            </a:endParaRPr>
          </a:p>
          <a:p>
            <a:pPr marL="26988">
              <a:defRPr/>
            </a:pPr>
            <a:r>
              <a:rPr lang="et-EE" b="1" dirty="0"/>
              <a:t>Sissejuhatus. Õppeaine KAVA</a:t>
            </a:r>
          </a:p>
          <a:p>
            <a:pPr fontAlgn="base">
              <a:spcAft>
                <a:spcPct val="0"/>
              </a:spcAft>
            </a:pPr>
            <a:r>
              <a:rPr lang="et-EE" altLang="en-US" dirty="0">
                <a:latin typeface="Verdana Bold"/>
              </a:rPr>
              <a:t>Moodul 1.</a:t>
            </a:r>
            <a:r>
              <a:rPr lang="en-GB" dirty="0"/>
              <a:t> </a:t>
            </a:r>
            <a:r>
              <a:rPr lang="en-GB" dirty="0" err="1">
                <a:latin typeface="Verdana Bold"/>
              </a:rPr>
              <a:t>Eeluuring</a:t>
            </a:r>
            <a:r>
              <a:rPr lang="en-GB" dirty="0">
                <a:latin typeface="Verdana Bold"/>
              </a:rPr>
              <a:t> </a:t>
            </a:r>
            <a:r>
              <a:rPr lang="en-GB" dirty="0" err="1">
                <a:latin typeface="Verdana Bold"/>
              </a:rPr>
              <a:t>ja</a:t>
            </a:r>
            <a:r>
              <a:rPr lang="en-GB" dirty="0">
                <a:latin typeface="Verdana Bold"/>
              </a:rPr>
              <a:t> </a:t>
            </a:r>
            <a:r>
              <a:rPr lang="en-GB" dirty="0" err="1">
                <a:latin typeface="Verdana Bold"/>
              </a:rPr>
              <a:t>algusetapid</a:t>
            </a:r>
            <a:r>
              <a:rPr lang="et-EE" dirty="0">
                <a:latin typeface="Verdana Bold"/>
              </a:rPr>
              <a:t>:</a:t>
            </a:r>
          </a:p>
          <a:p>
            <a:pPr marL="285750" indent="-285750" fontAlgn="base">
              <a:spcAft>
                <a:spcPct val="0"/>
              </a:spcAft>
              <a:buFont typeface="Arial" panose="020B0604020202020204" pitchFamily="34" charset="0"/>
              <a:buChar char="•"/>
            </a:pPr>
            <a:r>
              <a:rPr lang="et-EE" altLang="en-US" dirty="0">
                <a:latin typeface="Verdana Bold"/>
              </a:rPr>
              <a:t>Projekti juhtimine</a:t>
            </a:r>
          </a:p>
          <a:p>
            <a:pPr marL="285750" indent="-285750" fontAlgn="base">
              <a:spcAft>
                <a:spcPct val="0"/>
              </a:spcAft>
              <a:buFont typeface="Arial" panose="020B0604020202020204" pitchFamily="34" charset="0"/>
              <a:buChar char="•"/>
            </a:pPr>
            <a:r>
              <a:rPr lang="et-EE" altLang="en-US" dirty="0">
                <a:latin typeface="Verdana Bold"/>
              </a:rPr>
              <a:t>Projekti PLAAN</a:t>
            </a:r>
          </a:p>
          <a:p>
            <a:pPr marL="285750" indent="-285750" fontAlgn="base">
              <a:spcAft>
                <a:spcPct val="0"/>
              </a:spcAft>
              <a:buFont typeface="Arial" panose="020B0604020202020204" pitchFamily="34" charset="0"/>
              <a:buChar char="•"/>
            </a:pPr>
            <a:r>
              <a:rPr lang="en-GB" dirty="0" err="1">
                <a:latin typeface="Verdana Bold"/>
              </a:rPr>
              <a:t>Konstrueerimise</a:t>
            </a:r>
            <a:r>
              <a:rPr lang="en-GB" dirty="0">
                <a:latin typeface="Verdana Bold"/>
              </a:rPr>
              <a:t> </a:t>
            </a:r>
            <a:r>
              <a:rPr lang="en-GB" dirty="0" err="1">
                <a:latin typeface="Verdana Bold"/>
              </a:rPr>
              <a:t>lähteülesanne</a:t>
            </a:r>
            <a:r>
              <a:rPr lang="en-GB" dirty="0">
                <a:latin typeface="Verdana Bold"/>
              </a:rPr>
              <a:t> </a:t>
            </a:r>
            <a:r>
              <a:rPr lang="en-GB" dirty="0" err="1">
                <a:latin typeface="Verdana Bold"/>
              </a:rPr>
              <a:t>ja</a:t>
            </a:r>
            <a:r>
              <a:rPr lang="en-GB" dirty="0">
                <a:latin typeface="Verdana Bold"/>
              </a:rPr>
              <a:t> </a:t>
            </a:r>
            <a:r>
              <a:rPr lang="en-GB" dirty="0" err="1">
                <a:latin typeface="Verdana Bold"/>
              </a:rPr>
              <a:t>olulised</a:t>
            </a:r>
            <a:r>
              <a:rPr lang="en-GB" dirty="0">
                <a:latin typeface="Verdana Bold"/>
              </a:rPr>
              <a:t> </a:t>
            </a:r>
            <a:r>
              <a:rPr lang="en-GB" dirty="0" err="1">
                <a:latin typeface="Verdana Bold"/>
              </a:rPr>
              <a:t>nõuded</a:t>
            </a:r>
            <a:endParaRPr lang="et-EE" dirty="0">
              <a:latin typeface="Verdana Bold"/>
            </a:endParaRPr>
          </a:p>
          <a:p>
            <a:pPr marL="285750" indent="-285750" fontAlgn="base">
              <a:spcAft>
                <a:spcPct val="0"/>
              </a:spcAft>
              <a:buFont typeface="Arial" panose="020B0604020202020204" pitchFamily="34" charset="0"/>
              <a:buChar char="•"/>
            </a:pPr>
            <a:r>
              <a:rPr lang="en-GB" dirty="0" err="1">
                <a:latin typeface="Verdana Bold"/>
              </a:rPr>
              <a:t>Seadme</a:t>
            </a:r>
            <a:r>
              <a:rPr lang="en-GB" dirty="0">
                <a:latin typeface="Verdana Bold"/>
              </a:rPr>
              <a:t> </a:t>
            </a:r>
            <a:r>
              <a:rPr lang="en-GB" dirty="0" err="1">
                <a:latin typeface="Verdana Bold"/>
              </a:rPr>
              <a:t>ohutus</a:t>
            </a:r>
            <a:r>
              <a:rPr lang="en-GB" dirty="0">
                <a:latin typeface="Verdana Bold"/>
              </a:rPr>
              <a:t> </a:t>
            </a:r>
            <a:r>
              <a:rPr lang="en-GB" dirty="0" err="1">
                <a:latin typeface="Verdana Bold"/>
              </a:rPr>
              <a:t>ja</a:t>
            </a:r>
            <a:r>
              <a:rPr lang="en-GB" dirty="0">
                <a:latin typeface="Verdana Bold"/>
              </a:rPr>
              <a:t> CE-</a:t>
            </a:r>
            <a:r>
              <a:rPr lang="en-GB" dirty="0" err="1">
                <a:latin typeface="Verdana Bold"/>
              </a:rPr>
              <a:t>märk</a:t>
            </a:r>
            <a:r>
              <a:rPr lang="en-GB" dirty="0">
                <a:latin typeface="Verdana Bold"/>
              </a:rPr>
              <a:t>. </a:t>
            </a:r>
            <a:r>
              <a:rPr lang="en-GB" dirty="0" err="1">
                <a:latin typeface="Verdana Bold"/>
              </a:rPr>
              <a:t>Ohutus</a:t>
            </a:r>
            <a:r>
              <a:rPr lang="en-GB" dirty="0">
                <a:latin typeface="Verdana Bold"/>
              </a:rPr>
              <a:t> </a:t>
            </a:r>
            <a:r>
              <a:rPr lang="en-GB" dirty="0" err="1">
                <a:latin typeface="Verdana Bold"/>
              </a:rPr>
              <a:t>ja</a:t>
            </a:r>
            <a:r>
              <a:rPr lang="en-GB" dirty="0">
                <a:latin typeface="Verdana Bold"/>
              </a:rPr>
              <a:t> </a:t>
            </a:r>
            <a:r>
              <a:rPr lang="en-GB" dirty="0" err="1">
                <a:latin typeface="Verdana Bold"/>
              </a:rPr>
              <a:t>töökindlus</a:t>
            </a:r>
            <a:endParaRPr lang="et-EE" dirty="0">
              <a:latin typeface="Verdana Bold"/>
            </a:endParaRPr>
          </a:p>
          <a:p>
            <a:pPr marL="285750" indent="-285750" fontAlgn="base">
              <a:spcAft>
                <a:spcPct val="0"/>
              </a:spcAft>
              <a:buFont typeface="Arial" panose="020B0604020202020204" pitchFamily="34" charset="0"/>
              <a:buChar char="•"/>
            </a:pPr>
            <a:r>
              <a:rPr lang="et-EE" dirty="0">
                <a:latin typeface="Verdana Bold"/>
              </a:rPr>
              <a:t>Talitlusskeemide näited</a:t>
            </a:r>
          </a:p>
          <a:p>
            <a:pPr marL="285750" indent="-285750" fontAlgn="base">
              <a:spcAft>
                <a:spcPct val="0"/>
              </a:spcAft>
              <a:buFont typeface="Arial" panose="020B0604020202020204" pitchFamily="34" charset="0"/>
              <a:buChar char="•"/>
            </a:pPr>
            <a:r>
              <a:rPr lang="et-EE" dirty="0">
                <a:latin typeface="Verdana Bold"/>
              </a:rPr>
              <a:t>Patendiuuringu ja Rakenduvate Harmoneeritud standardite näited</a:t>
            </a:r>
          </a:p>
          <a:p>
            <a:pPr marL="285750" indent="-285750" fontAlgn="base">
              <a:spcAft>
                <a:spcPct val="0"/>
              </a:spcAft>
              <a:buFont typeface="Arial" panose="020B0604020202020204" pitchFamily="34" charset="0"/>
              <a:buChar char="•"/>
            </a:pPr>
            <a:r>
              <a:rPr lang="et-EE" dirty="0" err="1">
                <a:latin typeface="Verdana Bold"/>
              </a:rPr>
              <a:t>KINEMAATIKAskeemide</a:t>
            </a:r>
            <a:r>
              <a:rPr lang="et-EE" dirty="0">
                <a:latin typeface="Verdana Bold"/>
              </a:rPr>
              <a:t> näited</a:t>
            </a:r>
          </a:p>
          <a:p>
            <a:pPr marL="285750" indent="-285750" fontAlgn="base">
              <a:spcAft>
                <a:spcPct val="0"/>
              </a:spcAft>
              <a:buFont typeface="Arial" panose="020B0604020202020204" pitchFamily="34" charset="0"/>
              <a:buChar char="•"/>
            </a:pPr>
            <a:endParaRPr lang="et-EE" dirty="0">
              <a:latin typeface="Verdana Bold"/>
            </a:endParaRPr>
          </a:p>
          <a:p>
            <a:pPr marL="285750" indent="-285750" fontAlgn="base">
              <a:spcAft>
                <a:spcPct val="0"/>
              </a:spcAft>
              <a:buFont typeface="Arial" panose="020B0604020202020204" pitchFamily="34" charset="0"/>
              <a:buChar char="•"/>
            </a:pPr>
            <a:endParaRPr lang="et-EE" dirty="0">
              <a:latin typeface="Verdana Bold"/>
            </a:endParaRPr>
          </a:p>
          <a:p>
            <a:pPr marL="285750" indent="-285750" fontAlgn="base">
              <a:spcAft>
                <a:spcPct val="0"/>
              </a:spcAft>
              <a:buFont typeface="Arial" panose="020B0604020202020204" pitchFamily="34" charset="0"/>
              <a:buChar char="•"/>
            </a:pPr>
            <a:endParaRPr lang="et-EE" dirty="0">
              <a:latin typeface="Verdana Bold"/>
            </a:endParaRPr>
          </a:p>
          <a:p>
            <a:pPr marL="285750" indent="-285750" fontAlgn="base">
              <a:spcAft>
                <a:spcPct val="0"/>
              </a:spcAft>
              <a:buFont typeface="Arial" panose="020B0604020202020204" pitchFamily="34" charset="0"/>
              <a:buChar char="•"/>
            </a:pPr>
            <a:endParaRPr lang="et-EE" dirty="0">
              <a:latin typeface="Verdana Bold"/>
            </a:endParaRPr>
          </a:p>
          <a:p>
            <a:pPr marL="285750" indent="-285750" fontAlgn="base">
              <a:spcAft>
                <a:spcPct val="0"/>
              </a:spcAft>
              <a:buFont typeface="Arial" panose="020B0604020202020204" pitchFamily="34" charset="0"/>
              <a:buChar char="•"/>
            </a:pPr>
            <a:endParaRPr lang="et-EE" dirty="0">
              <a:latin typeface="Verdana Bold"/>
            </a:endParaRPr>
          </a:p>
          <a:p>
            <a:pPr marL="285750" indent="-285750" fontAlgn="base">
              <a:spcAft>
                <a:spcPct val="0"/>
              </a:spcAft>
              <a:buFont typeface="Arial" panose="020B0604020202020204" pitchFamily="34" charset="0"/>
              <a:buChar char="•"/>
            </a:pPr>
            <a:endParaRPr lang="et-EE" dirty="0">
              <a:latin typeface="Verdana Bold"/>
            </a:endParaRPr>
          </a:p>
          <a:p>
            <a:pPr marL="285750" indent="-285750" fontAlgn="base">
              <a:spcAft>
                <a:spcPct val="0"/>
              </a:spcAft>
              <a:buFont typeface="Arial" panose="020B0604020202020204" pitchFamily="34" charset="0"/>
              <a:buChar char="•"/>
            </a:pPr>
            <a:endParaRPr lang="et-EE" altLang="en-US" dirty="0">
              <a:latin typeface="Verdana Bold"/>
            </a:endParaRPr>
          </a:p>
          <a:p>
            <a:pPr marL="285750" indent="-285750" fontAlgn="base">
              <a:spcAft>
                <a:spcPct val="0"/>
              </a:spcAft>
              <a:buFont typeface="Arial" panose="020B0604020202020204" pitchFamily="34" charset="0"/>
              <a:buChar char="•"/>
            </a:pPr>
            <a:endParaRPr lang="et-EE" altLang="en-US" dirty="0">
              <a:latin typeface="Verdana Bold"/>
            </a:endParaRPr>
          </a:p>
          <a:p>
            <a:pPr marL="26988">
              <a:defRPr/>
            </a:pPr>
            <a:endParaRPr lang="et-EE" b="1" dirty="0"/>
          </a:p>
          <a:p>
            <a:pPr marL="26988">
              <a:defRPr/>
            </a:pPr>
            <a:endParaRPr lang="et-EE" b="1" dirty="0"/>
          </a:p>
          <a:p>
            <a:pPr marL="26988">
              <a:defRPr/>
            </a:pPr>
            <a:endParaRPr lang="et-EE" b="1" dirty="0"/>
          </a:p>
          <a:p>
            <a:endParaRPr lang="et-EE" dirty="0"/>
          </a:p>
        </p:txBody>
      </p:sp>
    </p:spTree>
    <p:extLst>
      <p:ext uri="{BB962C8B-B14F-4D97-AF65-F5344CB8AC3E}">
        <p14:creationId xmlns:p14="http://schemas.microsoft.com/office/powerpoint/2010/main" val="242542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 kohatäide 2">
            <a:extLst>
              <a:ext uri="{FF2B5EF4-FFF2-40B4-BE49-F238E27FC236}">
                <a16:creationId xmlns:a16="http://schemas.microsoft.com/office/drawing/2014/main" id="{6B73FEDB-D85A-4709-B29C-2055D81D1A68}"/>
              </a:ext>
            </a:extLst>
          </p:cNvPr>
          <p:cNvSpPr>
            <a:spLocks noGrp="1"/>
          </p:cNvSpPr>
          <p:nvPr>
            <p:ph type="body" sz="quarter" idx="14"/>
          </p:nvPr>
        </p:nvSpPr>
        <p:spPr>
          <a:xfrm>
            <a:off x="1908699" y="1313895"/>
            <a:ext cx="9729925" cy="5031343"/>
          </a:xfrm>
        </p:spPr>
        <p:txBody>
          <a:bodyPr/>
          <a:lstStyle/>
          <a:p>
            <a:r>
              <a:rPr lang="et-EE" b="1" dirty="0"/>
              <a:t>Direktiivide ja Harmoneeritud standardite rakendamise näited:</a:t>
            </a:r>
          </a:p>
          <a:p>
            <a:endParaRPr lang="et-EE" sz="800" b="1" dirty="0"/>
          </a:p>
          <a:p>
            <a:r>
              <a:rPr lang="et-EE" b="1" dirty="0"/>
              <a:t>Printimismasinad</a:t>
            </a:r>
          </a:p>
          <a:p>
            <a:pPr marL="285750" indent="-285750">
              <a:buFont typeface="Arial" panose="020B0604020202020204" pitchFamily="34" charset="0"/>
              <a:buChar char="•"/>
            </a:pPr>
            <a:r>
              <a:rPr lang="en-US" sz="1200" dirty="0"/>
              <a:t>EN ISO 12100 Safety of machinery – Basic concepts, general principles for design, Part 1: Basic terminology, methodology</a:t>
            </a:r>
          </a:p>
          <a:p>
            <a:pPr marL="285750" indent="-285750">
              <a:buFont typeface="Arial" panose="020B0604020202020204" pitchFamily="34" charset="0"/>
              <a:buChar char="•"/>
            </a:pPr>
            <a:r>
              <a:rPr lang="en-US" sz="1200" dirty="0"/>
              <a:t>EN ISO 13849-1 Safety of machinery – Safety-related parts of control  systems, Part 1: General principles for design</a:t>
            </a:r>
          </a:p>
          <a:p>
            <a:pPr marL="285750" indent="-285750">
              <a:buFont typeface="Arial" panose="020B0604020202020204" pitchFamily="34" charset="0"/>
              <a:buChar char="•"/>
            </a:pPr>
            <a:r>
              <a:rPr lang="en-US" sz="1200" dirty="0"/>
              <a:t>EN 62079 Preparation of instructions – Structuring, content, presentation</a:t>
            </a:r>
          </a:p>
          <a:p>
            <a:pPr marL="285750" indent="-285750">
              <a:buFont typeface="Arial" panose="020B0604020202020204" pitchFamily="34" charset="0"/>
              <a:buChar char="•"/>
            </a:pPr>
            <a:r>
              <a:rPr lang="en-US" sz="1200" dirty="0"/>
              <a:t>EN 1010-1 Safety of machinery – Technical safety requirements for the design and construction of printing and paper converting machines – Part 1: Common requirements </a:t>
            </a:r>
          </a:p>
          <a:p>
            <a:pPr marL="285750" indent="-285750">
              <a:buFont typeface="Arial" panose="020B0604020202020204" pitchFamily="34" charset="0"/>
              <a:buChar char="•"/>
            </a:pPr>
            <a:r>
              <a:rPr lang="en-US" sz="1200" dirty="0"/>
              <a:t>EN 1010-2 Safety of machinery – Technical safety requirements for the design and construction of printing and paper converting machines – Part 2: Printing and varnishing machines including pre-press machinery </a:t>
            </a:r>
          </a:p>
          <a:p>
            <a:pPr marL="285750" indent="-285750">
              <a:buFont typeface="Arial" panose="020B0604020202020204" pitchFamily="34" charset="0"/>
              <a:buChar char="•"/>
            </a:pPr>
            <a:r>
              <a:rPr lang="en-US" sz="1200" dirty="0"/>
              <a:t>EN 1010-3 Safety of machinery – Technical safety requirements for the design and construction of printing and paper converting machines – Part 3: Cutting machines</a:t>
            </a:r>
          </a:p>
          <a:p>
            <a:pPr marL="285750" indent="-285750">
              <a:buFont typeface="Arial" panose="020B0604020202020204" pitchFamily="34" charset="0"/>
              <a:buChar char="•"/>
            </a:pPr>
            <a:r>
              <a:rPr lang="en-US" sz="1200" dirty="0"/>
              <a:t>EN 1010-4 Safety of machinery – Technical safety requirements for the design and construction of printing and paper converting machines – Part 4: Bookbinding, paper converting and finishing machines </a:t>
            </a:r>
          </a:p>
          <a:p>
            <a:pPr marL="285750" indent="-285750">
              <a:buFont typeface="Arial" panose="020B0604020202020204" pitchFamily="34" charset="0"/>
              <a:buChar char="•"/>
            </a:pPr>
            <a:r>
              <a:rPr lang="en-US" sz="1200" dirty="0"/>
              <a:t>EN 1010-5 Safety of machinery – Technical safety requirements for the design and construction of printing and paper converting machines – Part 5: Machines for the production of corrugated board and machines for the conversion of board and corrugated board</a:t>
            </a:r>
          </a:p>
          <a:p>
            <a:pPr marL="285750" indent="-285750">
              <a:buFont typeface="Arial" panose="020B0604020202020204" pitchFamily="34" charset="0"/>
              <a:buChar char="•"/>
            </a:pPr>
            <a:r>
              <a:rPr lang="en-US" sz="1200" dirty="0"/>
              <a:t>EN 60204-1 Safety of machinery – Electrical equipment of machines, Part 1: General requirements</a:t>
            </a:r>
            <a:endParaRPr lang="et-EE" sz="1200" dirty="0"/>
          </a:p>
          <a:p>
            <a:pPr marL="285750" indent="-285750">
              <a:buFont typeface="Arial" panose="020B0604020202020204" pitchFamily="34" charset="0"/>
              <a:buChar char="•"/>
            </a:pPr>
            <a:r>
              <a:rPr lang="et-EE" sz="1200" dirty="0"/>
              <a:t>EN 61000-6-4 </a:t>
            </a:r>
            <a:r>
              <a:rPr lang="et-EE" sz="1200" dirty="0" err="1"/>
              <a:t>Electromagnetic</a:t>
            </a:r>
            <a:r>
              <a:rPr lang="et-EE" sz="1200" dirty="0"/>
              <a:t> </a:t>
            </a:r>
            <a:r>
              <a:rPr lang="et-EE" sz="1200" dirty="0" err="1"/>
              <a:t>compatibility</a:t>
            </a:r>
            <a:r>
              <a:rPr lang="et-EE" sz="1200" dirty="0"/>
              <a:t>, Part 6-4: </a:t>
            </a:r>
            <a:r>
              <a:rPr lang="et-EE" sz="1200" dirty="0" err="1"/>
              <a:t>Generic</a:t>
            </a:r>
            <a:r>
              <a:rPr lang="et-EE" sz="1200" dirty="0"/>
              <a:t> </a:t>
            </a:r>
            <a:r>
              <a:rPr lang="et-EE" sz="1200" dirty="0" err="1"/>
              <a:t>standards</a:t>
            </a:r>
            <a:r>
              <a:rPr lang="et-EE" sz="1200" dirty="0"/>
              <a:t> – </a:t>
            </a:r>
            <a:r>
              <a:rPr lang="et-EE" sz="1200" dirty="0" err="1"/>
              <a:t>Emission</a:t>
            </a:r>
            <a:r>
              <a:rPr lang="et-EE" sz="1200" dirty="0"/>
              <a:t> standard </a:t>
            </a:r>
            <a:r>
              <a:rPr lang="et-EE" sz="1200" dirty="0" err="1"/>
              <a:t>for</a:t>
            </a:r>
            <a:r>
              <a:rPr lang="et-EE" sz="1200" dirty="0"/>
              <a:t> </a:t>
            </a:r>
            <a:r>
              <a:rPr lang="et-EE" sz="1200" dirty="0" err="1"/>
              <a:t>industrial</a:t>
            </a:r>
            <a:r>
              <a:rPr lang="et-EE" sz="1200" dirty="0"/>
              <a:t> </a:t>
            </a:r>
            <a:r>
              <a:rPr lang="et-EE" sz="1200" dirty="0" err="1"/>
              <a:t>environments</a:t>
            </a:r>
            <a:endParaRPr lang="et-EE" sz="1200" dirty="0"/>
          </a:p>
          <a:p>
            <a:pPr marL="285750" indent="-285750">
              <a:buFont typeface="Arial" panose="020B0604020202020204" pitchFamily="34" charset="0"/>
              <a:buChar char="•"/>
            </a:pPr>
            <a:r>
              <a:rPr lang="et-EE" sz="1200" dirty="0"/>
              <a:t>EN 61000-6-2 </a:t>
            </a:r>
            <a:r>
              <a:rPr lang="et-EE" sz="1200" dirty="0" err="1"/>
              <a:t>Electromagnetic</a:t>
            </a:r>
            <a:r>
              <a:rPr lang="et-EE" sz="1200" dirty="0"/>
              <a:t> </a:t>
            </a:r>
            <a:r>
              <a:rPr lang="et-EE" sz="1200" dirty="0" err="1"/>
              <a:t>compatibility</a:t>
            </a:r>
            <a:r>
              <a:rPr lang="et-EE" sz="1200" dirty="0"/>
              <a:t>, Part 6-2: </a:t>
            </a:r>
            <a:r>
              <a:rPr lang="et-EE" sz="1200" dirty="0" err="1"/>
              <a:t>Generic</a:t>
            </a:r>
            <a:r>
              <a:rPr lang="et-EE" sz="1200" dirty="0"/>
              <a:t> </a:t>
            </a:r>
            <a:r>
              <a:rPr lang="et-EE" sz="1200" dirty="0" err="1"/>
              <a:t>standards</a:t>
            </a:r>
            <a:r>
              <a:rPr lang="et-EE" sz="1200" dirty="0"/>
              <a:t> – </a:t>
            </a:r>
            <a:r>
              <a:rPr lang="et-EE" sz="1200" dirty="0" err="1"/>
              <a:t>Immunity</a:t>
            </a:r>
            <a:r>
              <a:rPr lang="et-EE" sz="1200" dirty="0"/>
              <a:t> </a:t>
            </a:r>
            <a:r>
              <a:rPr lang="et-EE" sz="1200" dirty="0" err="1"/>
              <a:t>for</a:t>
            </a:r>
            <a:r>
              <a:rPr lang="et-EE" sz="1200" dirty="0"/>
              <a:t> </a:t>
            </a:r>
            <a:r>
              <a:rPr lang="et-EE" sz="1200" dirty="0" err="1"/>
              <a:t>industrial</a:t>
            </a:r>
            <a:r>
              <a:rPr lang="et-EE" sz="1200" dirty="0"/>
              <a:t> </a:t>
            </a:r>
            <a:r>
              <a:rPr lang="et-EE" sz="1200" dirty="0" err="1"/>
              <a:t>environments</a:t>
            </a:r>
            <a:endParaRPr lang="et-EE" sz="1200" dirty="0"/>
          </a:p>
        </p:txBody>
      </p:sp>
      <p:sp>
        <p:nvSpPr>
          <p:cNvPr id="4" name="Teksti kohatäide 1">
            <a:extLst>
              <a:ext uri="{FF2B5EF4-FFF2-40B4-BE49-F238E27FC236}">
                <a16:creationId xmlns:a16="http://schemas.microsoft.com/office/drawing/2014/main" id="{3E0E1D90-1ECB-49BA-ABF7-F7445EE3830E}"/>
              </a:ext>
            </a:extLst>
          </p:cNvPr>
          <p:cNvSpPr txBox="1">
            <a:spLocks/>
          </p:cNvSpPr>
          <p:nvPr/>
        </p:nvSpPr>
        <p:spPr>
          <a:xfrm>
            <a:off x="617922" y="359915"/>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2000" dirty="0">
                <a:solidFill>
                  <a:schemeClr val="tx1"/>
                </a:solidFill>
                <a:latin typeface="Verdana Bold"/>
              </a:rPr>
              <a:t>Moodul 1.</a:t>
            </a:r>
            <a:r>
              <a:rPr lang="en-GB" sz="2000" dirty="0"/>
              <a:t> </a:t>
            </a:r>
            <a:r>
              <a:rPr lang="en-GB" sz="2000" dirty="0" err="1">
                <a:solidFill>
                  <a:schemeClr val="tx1"/>
                </a:solidFill>
                <a:latin typeface="Verdana Bold"/>
              </a:rPr>
              <a:t>Eeluuring</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algusetapid</a:t>
            </a:r>
            <a:r>
              <a:rPr lang="en-GB" sz="2000" dirty="0">
                <a:solidFill>
                  <a:schemeClr val="tx1"/>
                </a:solidFill>
                <a:latin typeface="Verdana Bold"/>
              </a:rPr>
              <a:t>. </a:t>
            </a:r>
            <a:endParaRPr lang="et-EE" sz="2000" dirty="0">
              <a:solidFill>
                <a:schemeClr val="tx1"/>
              </a:solidFill>
              <a:latin typeface="Verdana Bold"/>
            </a:endParaRPr>
          </a:p>
          <a:p>
            <a:r>
              <a:rPr lang="en-GB" sz="2000" dirty="0" err="1">
                <a:solidFill>
                  <a:schemeClr val="tx1"/>
                </a:solidFill>
                <a:latin typeface="Verdana Bold"/>
              </a:rPr>
              <a:t>Seadme</a:t>
            </a:r>
            <a:r>
              <a:rPr lang="en-GB" sz="2000" dirty="0">
                <a:solidFill>
                  <a:schemeClr val="tx1"/>
                </a:solidFill>
                <a:latin typeface="Verdana Bold"/>
              </a:rPr>
              <a:t> </a:t>
            </a:r>
            <a:r>
              <a:rPr lang="en-GB" sz="2000" dirty="0" err="1">
                <a:solidFill>
                  <a:schemeClr val="tx1"/>
                </a:solidFill>
                <a:latin typeface="Verdana Bold"/>
              </a:rPr>
              <a:t>ohutus</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CE-</a:t>
            </a:r>
            <a:r>
              <a:rPr lang="en-GB" sz="2000" dirty="0" err="1">
                <a:solidFill>
                  <a:schemeClr val="tx1"/>
                </a:solidFill>
                <a:latin typeface="Verdana Bold"/>
              </a:rPr>
              <a:t>märk</a:t>
            </a:r>
            <a:r>
              <a:rPr lang="en-GB" sz="2000" dirty="0">
                <a:solidFill>
                  <a:schemeClr val="tx1"/>
                </a:solidFill>
                <a:latin typeface="Verdana Bold"/>
              </a:rPr>
              <a:t>. </a:t>
            </a:r>
            <a:r>
              <a:rPr lang="en-GB" sz="2000" dirty="0" err="1">
                <a:solidFill>
                  <a:schemeClr val="tx1"/>
                </a:solidFill>
                <a:latin typeface="Verdana Bold"/>
              </a:rPr>
              <a:t>Ohutus</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töökindlus</a:t>
            </a:r>
            <a:endParaRPr lang="et-EE" sz="2000" dirty="0">
              <a:solidFill>
                <a:schemeClr val="tx1"/>
              </a:solidFill>
              <a:latin typeface="Verdana Bold"/>
            </a:endParaRPr>
          </a:p>
          <a:p>
            <a:endParaRPr lang="et-EE" dirty="0"/>
          </a:p>
        </p:txBody>
      </p:sp>
    </p:spTree>
    <p:extLst>
      <p:ext uri="{BB962C8B-B14F-4D97-AF65-F5344CB8AC3E}">
        <p14:creationId xmlns:p14="http://schemas.microsoft.com/office/powerpoint/2010/main" val="3794263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a:extLst>
              <a:ext uri="{FF2B5EF4-FFF2-40B4-BE49-F238E27FC236}">
                <a16:creationId xmlns:a16="http://schemas.microsoft.com/office/drawing/2014/main" id="{2B14844B-0288-40BF-BB57-6740FFF14155}"/>
              </a:ext>
            </a:extLst>
          </p:cNvPr>
          <p:cNvSpPr/>
          <p:nvPr/>
        </p:nvSpPr>
        <p:spPr>
          <a:xfrm>
            <a:off x="1855432" y="1786083"/>
            <a:ext cx="8637973" cy="4616648"/>
          </a:xfrm>
          <a:prstGeom prst="rect">
            <a:avLst/>
          </a:prstGeom>
        </p:spPr>
        <p:txBody>
          <a:bodyPr wrap="square">
            <a:spAutoFit/>
          </a:bodyPr>
          <a:lstStyle/>
          <a:p>
            <a:r>
              <a:rPr lang="et-EE" sz="1600" b="1" dirty="0">
                <a:latin typeface="+mn-lt"/>
              </a:rPr>
              <a:t>Direktiivide ja Harmoneeritud standardite rakendamise näited:</a:t>
            </a:r>
          </a:p>
          <a:p>
            <a:endParaRPr lang="et-EE" sz="800" b="1" u="sng" dirty="0">
              <a:latin typeface="+mn-lt"/>
            </a:endParaRPr>
          </a:p>
          <a:p>
            <a:r>
              <a:rPr lang="fi-FI" sz="1600" b="1" dirty="0" err="1">
                <a:latin typeface="+mn-lt"/>
              </a:rPr>
              <a:t>Päikeseenergial</a:t>
            </a:r>
            <a:r>
              <a:rPr lang="fi-FI" sz="1600" b="1" dirty="0">
                <a:latin typeface="+mn-lt"/>
              </a:rPr>
              <a:t> </a:t>
            </a:r>
            <a:r>
              <a:rPr lang="fi-FI" sz="1600" b="1" dirty="0" err="1">
                <a:latin typeface="+mn-lt"/>
              </a:rPr>
              <a:t>toimivad</a:t>
            </a:r>
            <a:r>
              <a:rPr lang="fi-FI" sz="1600" b="1" dirty="0">
                <a:latin typeface="+mn-lt"/>
              </a:rPr>
              <a:t> </a:t>
            </a:r>
            <a:r>
              <a:rPr lang="fi-FI" sz="1600" b="1" dirty="0" err="1">
                <a:latin typeface="+mn-lt"/>
              </a:rPr>
              <a:t>automaatsed</a:t>
            </a:r>
            <a:r>
              <a:rPr lang="fi-FI" sz="1600" b="1" dirty="0">
                <a:latin typeface="+mn-lt"/>
              </a:rPr>
              <a:t> </a:t>
            </a:r>
            <a:r>
              <a:rPr lang="fi-FI" sz="1600" b="1" dirty="0" err="1">
                <a:latin typeface="+mn-lt"/>
              </a:rPr>
              <a:t>ukse</a:t>
            </a:r>
            <a:r>
              <a:rPr lang="fi-FI" sz="1600" b="1" dirty="0">
                <a:latin typeface="+mn-lt"/>
              </a:rPr>
              <a:t> </a:t>
            </a:r>
            <a:r>
              <a:rPr lang="fi-FI" sz="1600" b="1" dirty="0" err="1">
                <a:latin typeface="+mn-lt"/>
              </a:rPr>
              <a:t>avajad</a:t>
            </a:r>
            <a:endParaRPr lang="et-EE" sz="1600" b="1" dirty="0">
              <a:latin typeface="+mn-lt"/>
            </a:endParaRPr>
          </a:p>
          <a:p>
            <a:endParaRPr lang="et-EE" sz="1400" dirty="0">
              <a:latin typeface="+mn-lt"/>
            </a:endParaRPr>
          </a:p>
          <a:p>
            <a:pPr marL="342900" indent="-342900">
              <a:buFont typeface="+mj-lt"/>
              <a:buAutoNum type="arabicPeriod"/>
            </a:pPr>
            <a:r>
              <a:rPr lang="en-US" sz="1400" dirty="0">
                <a:latin typeface="+mn-lt"/>
              </a:rPr>
              <a:t>Directive 2006/42/EC on Machinery </a:t>
            </a:r>
            <a:endParaRPr lang="et-EE" sz="1400" dirty="0">
              <a:latin typeface="+mn-lt"/>
            </a:endParaRPr>
          </a:p>
          <a:p>
            <a:pPr marL="342900" indent="-342900">
              <a:buFont typeface="+mj-lt"/>
              <a:buAutoNum type="arabicPeriod"/>
            </a:pPr>
            <a:r>
              <a:rPr lang="et-EE" sz="1400" dirty="0" err="1">
                <a:latin typeface="+mn-lt"/>
              </a:rPr>
              <a:t>Directive</a:t>
            </a:r>
            <a:r>
              <a:rPr lang="et-EE" sz="1400" dirty="0">
                <a:latin typeface="+mn-lt"/>
              </a:rPr>
              <a:t> 2014/35/EU on </a:t>
            </a:r>
            <a:r>
              <a:rPr lang="et-EE" sz="1400" dirty="0" err="1">
                <a:latin typeface="+mn-lt"/>
              </a:rPr>
              <a:t>Low</a:t>
            </a:r>
            <a:r>
              <a:rPr lang="et-EE" sz="1400" dirty="0">
                <a:latin typeface="+mn-lt"/>
              </a:rPr>
              <a:t> </a:t>
            </a:r>
            <a:r>
              <a:rPr lang="et-EE" sz="1400" dirty="0" err="1">
                <a:latin typeface="+mn-lt"/>
              </a:rPr>
              <a:t>Voltage</a:t>
            </a:r>
            <a:endParaRPr lang="et-EE" sz="1400" dirty="0">
              <a:latin typeface="+mn-lt"/>
            </a:endParaRPr>
          </a:p>
          <a:p>
            <a:pPr marL="342900" indent="-342900">
              <a:buFont typeface="+mj-lt"/>
              <a:buAutoNum type="arabicPeriod"/>
            </a:pPr>
            <a:r>
              <a:rPr lang="et-EE" sz="1400" dirty="0" err="1">
                <a:latin typeface="+mn-lt"/>
              </a:rPr>
              <a:t>Directive</a:t>
            </a:r>
            <a:r>
              <a:rPr lang="et-EE" sz="1400" dirty="0">
                <a:latin typeface="+mn-lt"/>
              </a:rPr>
              <a:t> 2014/30/EU on </a:t>
            </a:r>
            <a:r>
              <a:rPr lang="et-EE" sz="1400" dirty="0" err="1">
                <a:latin typeface="+mn-lt"/>
              </a:rPr>
              <a:t>Electromagnetic</a:t>
            </a:r>
            <a:r>
              <a:rPr lang="et-EE" sz="1400" dirty="0">
                <a:latin typeface="+mn-lt"/>
              </a:rPr>
              <a:t> </a:t>
            </a:r>
            <a:r>
              <a:rPr lang="et-EE" sz="1400" dirty="0" err="1">
                <a:latin typeface="+mn-lt"/>
              </a:rPr>
              <a:t>compatibility</a:t>
            </a:r>
            <a:endParaRPr lang="et-EE" sz="1400" dirty="0">
              <a:latin typeface="+mn-lt"/>
            </a:endParaRPr>
          </a:p>
          <a:p>
            <a:endParaRPr lang="et-EE" sz="1400" dirty="0">
              <a:latin typeface="+mn-lt"/>
            </a:endParaRPr>
          </a:p>
          <a:p>
            <a:r>
              <a:rPr lang="et-EE" sz="1400" b="1" dirty="0">
                <a:latin typeface="+mn-lt"/>
              </a:rPr>
              <a:t>Standardid:</a:t>
            </a:r>
          </a:p>
          <a:p>
            <a:r>
              <a:rPr lang="et-EE" sz="1400" dirty="0">
                <a:latin typeface="+mn-lt"/>
              </a:rPr>
              <a:t>EVS-EN 61557-8:2015 - Elektriohutus madalpingevõrkudes vahelduvpingega kuni 1000 V ja </a:t>
            </a:r>
            <a:r>
              <a:rPr lang="et-EE" sz="1400" dirty="0" err="1">
                <a:latin typeface="+mn-lt"/>
              </a:rPr>
              <a:t>alalispingega</a:t>
            </a:r>
            <a:r>
              <a:rPr lang="et-EE" sz="1400" dirty="0">
                <a:latin typeface="+mn-lt"/>
              </a:rPr>
              <a:t> kuni 1500 V. Kaitsesüsteemide katsetus-, mõõte- ja seireseadmed. Osa 8: IT-süsteemide isolatsiooniseireseadmed; </a:t>
            </a:r>
          </a:p>
          <a:p>
            <a:r>
              <a:rPr lang="et-EE" sz="1400" dirty="0">
                <a:latin typeface="+mn-lt"/>
              </a:rPr>
              <a:t>EVS-EN 61557-1:2007 - Elektriohutus madalpingevõrkudes vahelduvpingega kuni 1000 V ja </a:t>
            </a:r>
            <a:r>
              <a:rPr lang="et-EE" sz="1400" dirty="0" err="1">
                <a:latin typeface="+mn-lt"/>
              </a:rPr>
              <a:t>alalispingega</a:t>
            </a:r>
            <a:r>
              <a:rPr lang="et-EE" sz="1400" dirty="0">
                <a:latin typeface="+mn-lt"/>
              </a:rPr>
              <a:t> kuni 1500 V. Kaitsesüsteemide katsetus-, mõõte- ja seireseadmed. Osa 1: Üldnõuded; </a:t>
            </a:r>
          </a:p>
          <a:p>
            <a:r>
              <a:rPr lang="et-EE" sz="1400" dirty="0">
                <a:latin typeface="+mn-lt"/>
              </a:rPr>
              <a:t>EVS-EN 60204-1:2006+A1:2009; </a:t>
            </a:r>
          </a:p>
          <a:p>
            <a:r>
              <a:rPr lang="et-EE" sz="1400" dirty="0">
                <a:latin typeface="+mn-lt"/>
              </a:rPr>
              <a:t>EVS-EN 60335-1:2012/AC:2014 - Majapidamis- ja muud taolised elektriseadmed. Ohutus. Osa 1: Üldnõuded </a:t>
            </a:r>
          </a:p>
          <a:p>
            <a:endParaRPr lang="et-EE" dirty="0"/>
          </a:p>
          <a:p>
            <a:r>
              <a:rPr lang="fi-FI" dirty="0"/>
              <a:t> </a:t>
            </a:r>
            <a:endParaRPr lang="et-EE" dirty="0"/>
          </a:p>
        </p:txBody>
      </p:sp>
      <p:sp>
        <p:nvSpPr>
          <p:cNvPr id="4" name="Teksti kohatäide 1">
            <a:extLst>
              <a:ext uri="{FF2B5EF4-FFF2-40B4-BE49-F238E27FC236}">
                <a16:creationId xmlns:a16="http://schemas.microsoft.com/office/drawing/2014/main" id="{C75E75A8-64C4-493D-93DC-A25F5EE41076}"/>
              </a:ext>
            </a:extLst>
          </p:cNvPr>
          <p:cNvSpPr txBox="1">
            <a:spLocks/>
          </p:cNvSpPr>
          <p:nvPr/>
        </p:nvSpPr>
        <p:spPr>
          <a:xfrm>
            <a:off x="715576" y="421748"/>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2000" dirty="0">
                <a:solidFill>
                  <a:schemeClr val="tx1"/>
                </a:solidFill>
                <a:latin typeface="Verdana Bold"/>
              </a:rPr>
              <a:t>Moodul 1.</a:t>
            </a:r>
            <a:r>
              <a:rPr lang="en-GB" sz="2000" dirty="0"/>
              <a:t> </a:t>
            </a:r>
            <a:r>
              <a:rPr lang="en-GB" sz="2000" dirty="0" err="1">
                <a:solidFill>
                  <a:schemeClr val="tx1"/>
                </a:solidFill>
                <a:latin typeface="Verdana Bold"/>
              </a:rPr>
              <a:t>Eeluuring</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algusetapid</a:t>
            </a:r>
            <a:r>
              <a:rPr lang="en-GB" sz="2000" dirty="0">
                <a:solidFill>
                  <a:schemeClr val="tx1"/>
                </a:solidFill>
                <a:latin typeface="Verdana Bold"/>
              </a:rPr>
              <a:t>. </a:t>
            </a:r>
            <a:endParaRPr lang="et-EE" sz="2000" dirty="0">
              <a:solidFill>
                <a:schemeClr val="tx1"/>
              </a:solidFill>
              <a:latin typeface="Verdana Bold"/>
            </a:endParaRPr>
          </a:p>
          <a:p>
            <a:r>
              <a:rPr lang="en-GB" sz="2000" dirty="0" err="1">
                <a:solidFill>
                  <a:schemeClr val="tx1"/>
                </a:solidFill>
                <a:latin typeface="Verdana Bold"/>
              </a:rPr>
              <a:t>Seadme</a:t>
            </a:r>
            <a:r>
              <a:rPr lang="en-GB" sz="2000" dirty="0">
                <a:solidFill>
                  <a:schemeClr val="tx1"/>
                </a:solidFill>
                <a:latin typeface="Verdana Bold"/>
              </a:rPr>
              <a:t> </a:t>
            </a:r>
            <a:r>
              <a:rPr lang="en-GB" sz="2000" dirty="0" err="1">
                <a:solidFill>
                  <a:schemeClr val="tx1"/>
                </a:solidFill>
                <a:latin typeface="Verdana Bold"/>
              </a:rPr>
              <a:t>ohutus</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CE-</a:t>
            </a:r>
            <a:r>
              <a:rPr lang="en-GB" sz="2000" dirty="0" err="1">
                <a:solidFill>
                  <a:schemeClr val="tx1"/>
                </a:solidFill>
                <a:latin typeface="Verdana Bold"/>
              </a:rPr>
              <a:t>märk</a:t>
            </a:r>
            <a:r>
              <a:rPr lang="en-GB" sz="2000" dirty="0">
                <a:solidFill>
                  <a:schemeClr val="tx1"/>
                </a:solidFill>
                <a:latin typeface="Verdana Bold"/>
              </a:rPr>
              <a:t>. </a:t>
            </a:r>
            <a:r>
              <a:rPr lang="en-GB" sz="2000" dirty="0" err="1">
                <a:solidFill>
                  <a:schemeClr val="tx1"/>
                </a:solidFill>
                <a:latin typeface="Verdana Bold"/>
              </a:rPr>
              <a:t>Ohutus</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töökindlus</a:t>
            </a:r>
            <a:endParaRPr lang="et-EE" sz="2000" dirty="0">
              <a:solidFill>
                <a:schemeClr val="tx1"/>
              </a:solidFill>
              <a:latin typeface="Verdana Bold"/>
            </a:endParaRPr>
          </a:p>
          <a:p>
            <a:endParaRPr lang="et-EE" dirty="0"/>
          </a:p>
        </p:txBody>
      </p:sp>
    </p:spTree>
    <p:extLst>
      <p:ext uri="{BB962C8B-B14F-4D97-AF65-F5344CB8AC3E}">
        <p14:creationId xmlns:p14="http://schemas.microsoft.com/office/powerpoint/2010/main" val="3600273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 kohatäide 2">
            <a:extLst>
              <a:ext uri="{FF2B5EF4-FFF2-40B4-BE49-F238E27FC236}">
                <a16:creationId xmlns:a16="http://schemas.microsoft.com/office/drawing/2014/main" id="{8F860739-7627-4987-89A2-D7D9416C3794}"/>
              </a:ext>
            </a:extLst>
          </p:cNvPr>
          <p:cNvSpPr>
            <a:spLocks noGrp="1"/>
          </p:cNvSpPr>
          <p:nvPr>
            <p:ph type="body" sz="quarter" idx="14"/>
          </p:nvPr>
        </p:nvSpPr>
        <p:spPr>
          <a:xfrm>
            <a:off x="4802818" y="1207363"/>
            <a:ext cx="6171123" cy="5137875"/>
          </a:xfrm>
        </p:spPr>
        <p:txBody>
          <a:bodyPr/>
          <a:lstStyle/>
          <a:p>
            <a:r>
              <a:rPr lang="et-EE" b="1" dirty="0"/>
              <a:t>Mainaohutus direktiivi printsiibid Muruniiduki näitel:</a:t>
            </a:r>
          </a:p>
          <a:p>
            <a:endParaRPr lang="et-EE" b="1" dirty="0"/>
          </a:p>
          <a:p>
            <a:r>
              <a:rPr lang="et-EE" b="1" dirty="0"/>
              <a:t>Masinale esitatud nõuded:</a:t>
            </a:r>
          </a:p>
          <a:p>
            <a:pPr marL="285750" indent="-285750">
              <a:buFont typeface="Arial" panose="020B0604020202020204" pitchFamily="34" charset="0"/>
              <a:buChar char="•"/>
            </a:pPr>
            <a:r>
              <a:rPr lang="et-EE" dirty="0"/>
              <a:t>Korralik muru lõikamine </a:t>
            </a:r>
          </a:p>
          <a:p>
            <a:pPr marL="285750" indent="-285750">
              <a:buFont typeface="Arial" panose="020B0604020202020204" pitchFamily="34" charset="0"/>
              <a:buChar char="•"/>
            </a:pPr>
            <a:r>
              <a:rPr lang="et-EE" dirty="0"/>
              <a:t>Korralik funktsioneerimine</a:t>
            </a:r>
          </a:p>
          <a:p>
            <a:pPr marL="285750" indent="-285750">
              <a:buFont typeface="Arial" panose="020B0604020202020204" pitchFamily="34" charset="0"/>
              <a:buChar char="•"/>
            </a:pPr>
            <a:r>
              <a:rPr lang="et-EE" dirty="0"/>
              <a:t>Muruniiduk ei ohusta kasutajat (lõikamine, kuulmiskahjustus jne) </a:t>
            </a:r>
          </a:p>
          <a:p>
            <a:pPr marL="285750" indent="-285750">
              <a:buFont typeface="Arial" panose="020B0604020202020204" pitchFamily="34" charset="0"/>
              <a:buChar char="•"/>
            </a:pPr>
            <a:r>
              <a:rPr lang="et-EE" dirty="0"/>
              <a:t>Ohutus (nii transportimise, kasutamise, hoolduse kui utiliseerimise ajal).</a:t>
            </a:r>
          </a:p>
          <a:p>
            <a:pPr marL="285750" indent="-285750">
              <a:buFont typeface="Arial" panose="020B0604020202020204" pitchFamily="34" charset="0"/>
              <a:buChar char="•"/>
            </a:pPr>
            <a:r>
              <a:rPr lang="et-EE" dirty="0"/>
              <a:t>Nii lihtne kui võimalik </a:t>
            </a:r>
          </a:p>
          <a:p>
            <a:pPr marL="285750" indent="-285750">
              <a:buFont typeface="Arial" panose="020B0604020202020204" pitchFamily="34" charset="0"/>
              <a:buChar char="•"/>
            </a:pPr>
            <a:r>
              <a:rPr lang="et-EE" dirty="0"/>
              <a:t>Kasutajasõbralikkus</a:t>
            </a:r>
            <a:endParaRPr lang="et-EE" b="1" dirty="0"/>
          </a:p>
        </p:txBody>
      </p:sp>
      <p:pic>
        <p:nvPicPr>
          <p:cNvPr id="9218" name="Picture 2" descr="Image result for Lawnmower">
            <a:extLst>
              <a:ext uri="{FF2B5EF4-FFF2-40B4-BE49-F238E27FC236}">
                <a16:creationId xmlns:a16="http://schemas.microsoft.com/office/drawing/2014/main" id="{2EF0AF7F-7A3E-4BAA-9E18-05694FD1F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458" y="2104007"/>
            <a:ext cx="3669438" cy="2201663"/>
          </a:xfrm>
          <a:prstGeom prst="rect">
            <a:avLst/>
          </a:prstGeom>
          <a:noFill/>
          <a:extLst>
            <a:ext uri="{909E8E84-426E-40DD-AFC4-6F175D3DCCD1}">
              <a14:hiddenFill xmlns:a14="http://schemas.microsoft.com/office/drawing/2010/main">
                <a:solidFill>
                  <a:srgbClr val="FFFFFF"/>
                </a:solidFill>
              </a14:hiddenFill>
            </a:ext>
          </a:extLst>
        </p:spPr>
      </p:pic>
      <p:sp>
        <p:nvSpPr>
          <p:cNvPr id="5" name="Teksti kohatäide 1">
            <a:extLst>
              <a:ext uri="{FF2B5EF4-FFF2-40B4-BE49-F238E27FC236}">
                <a16:creationId xmlns:a16="http://schemas.microsoft.com/office/drawing/2014/main" id="{156701DB-FCBA-4C1E-948F-09069AB8C6EB}"/>
              </a:ext>
            </a:extLst>
          </p:cNvPr>
          <p:cNvSpPr txBox="1">
            <a:spLocks/>
          </p:cNvSpPr>
          <p:nvPr/>
        </p:nvSpPr>
        <p:spPr>
          <a:xfrm>
            <a:off x="759782" y="250362"/>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2000" dirty="0">
                <a:solidFill>
                  <a:schemeClr val="tx1"/>
                </a:solidFill>
                <a:latin typeface="Verdana Bold"/>
              </a:rPr>
              <a:t>Moodul 1.</a:t>
            </a:r>
            <a:r>
              <a:rPr lang="en-GB" sz="2000" dirty="0"/>
              <a:t> </a:t>
            </a:r>
            <a:r>
              <a:rPr lang="en-GB" sz="2000" dirty="0" err="1">
                <a:solidFill>
                  <a:schemeClr val="tx1"/>
                </a:solidFill>
                <a:latin typeface="Verdana Bold"/>
              </a:rPr>
              <a:t>Eeluuring</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algusetapid</a:t>
            </a:r>
            <a:r>
              <a:rPr lang="en-GB" sz="2000" dirty="0">
                <a:solidFill>
                  <a:schemeClr val="tx1"/>
                </a:solidFill>
                <a:latin typeface="Verdana Bold"/>
              </a:rPr>
              <a:t>. </a:t>
            </a:r>
            <a:endParaRPr lang="et-EE" sz="2000" dirty="0">
              <a:solidFill>
                <a:schemeClr val="tx1"/>
              </a:solidFill>
              <a:latin typeface="Verdana Bold"/>
            </a:endParaRPr>
          </a:p>
          <a:p>
            <a:r>
              <a:rPr lang="en-GB" sz="2000" dirty="0" err="1">
                <a:solidFill>
                  <a:schemeClr val="tx1"/>
                </a:solidFill>
                <a:latin typeface="Verdana Bold"/>
              </a:rPr>
              <a:t>Seadme</a:t>
            </a:r>
            <a:r>
              <a:rPr lang="en-GB" sz="2000" dirty="0">
                <a:solidFill>
                  <a:schemeClr val="tx1"/>
                </a:solidFill>
                <a:latin typeface="Verdana Bold"/>
              </a:rPr>
              <a:t> </a:t>
            </a:r>
            <a:r>
              <a:rPr lang="en-GB" sz="2000" dirty="0" err="1">
                <a:solidFill>
                  <a:schemeClr val="tx1"/>
                </a:solidFill>
                <a:latin typeface="Verdana Bold"/>
              </a:rPr>
              <a:t>ohutus</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CE-</a:t>
            </a:r>
            <a:r>
              <a:rPr lang="en-GB" sz="2000" dirty="0" err="1">
                <a:solidFill>
                  <a:schemeClr val="tx1"/>
                </a:solidFill>
                <a:latin typeface="Verdana Bold"/>
              </a:rPr>
              <a:t>märk</a:t>
            </a:r>
            <a:r>
              <a:rPr lang="en-GB" sz="2000" dirty="0">
                <a:solidFill>
                  <a:schemeClr val="tx1"/>
                </a:solidFill>
                <a:latin typeface="Verdana Bold"/>
              </a:rPr>
              <a:t>. </a:t>
            </a:r>
            <a:r>
              <a:rPr lang="en-GB" sz="2000" dirty="0" err="1">
                <a:solidFill>
                  <a:schemeClr val="tx1"/>
                </a:solidFill>
                <a:latin typeface="Verdana Bold"/>
              </a:rPr>
              <a:t>Ohutus</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töökindlus</a:t>
            </a:r>
            <a:endParaRPr lang="et-EE" sz="2000" dirty="0">
              <a:solidFill>
                <a:schemeClr val="tx1"/>
              </a:solidFill>
              <a:latin typeface="Verdana Bold"/>
            </a:endParaRPr>
          </a:p>
          <a:p>
            <a:endParaRPr lang="et-EE" dirty="0"/>
          </a:p>
        </p:txBody>
      </p:sp>
    </p:spTree>
    <p:extLst>
      <p:ext uri="{BB962C8B-B14F-4D97-AF65-F5344CB8AC3E}">
        <p14:creationId xmlns:p14="http://schemas.microsoft.com/office/powerpoint/2010/main" val="3689379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59AE40A9-0D57-4F43-B014-502A6AD66FC2}"/>
              </a:ext>
            </a:extLst>
          </p:cNvPr>
          <p:cNvSpPr>
            <a:spLocks noGrp="1"/>
          </p:cNvSpPr>
          <p:nvPr>
            <p:ph type="body" sz="quarter" idx="13"/>
          </p:nvPr>
        </p:nvSpPr>
        <p:spPr>
          <a:xfrm>
            <a:off x="479424" y="372862"/>
            <a:ext cx="10494517" cy="987301"/>
          </a:xfrm>
        </p:spPr>
        <p:txBody>
          <a:bodyPr/>
          <a:lstStyle/>
          <a:p>
            <a:r>
              <a:rPr lang="et-EE" altLang="en-US" sz="2400" dirty="0">
                <a:solidFill>
                  <a:schemeClr val="tx1"/>
                </a:solidFill>
                <a:latin typeface="Verdana Bold"/>
              </a:rPr>
              <a:t>Moodul 1.</a:t>
            </a:r>
            <a:r>
              <a:rPr lang="en-GB" sz="2400" dirty="0"/>
              <a:t> </a:t>
            </a:r>
            <a:r>
              <a:rPr lang="en-GB" sz="2400" dirty="0" err="1">
                <a:solidFill>
                  <a:schemeClr val="tx1"/>
                </a:solidFill>
                <a:latin typeface="Verdana Bold"/>
              </a:rPr>
              <a:t>Eeluuring</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a:t>
            </a:r>
            <a:r>
              <a:rPr lang="en-GB" sz="2400" dirty="0" err="1">
                <a:solidFill>
                  <a:schemeClr val="tx1"/>
                </a:solidFill>
                <a:latin typeface="Verdana Bold"/>
              </a:rPr>
              <a:t>algusetapid</a:t>
            </a:r>
            <a:r>
              <a:rPr lang="en-GB" sz="2400" dirty="0">
                <a:solidFill>
                  <a:schemeClr val="tx1"/>
                </a:solidFill>
                <a:latin typeface="Verdana Bold"/>
              </a:rPr>
              <a:t>. </a:t>
            </a:r>
            <a:endParaRPr lang="et-EE" sz="2400" dirty="0">
              <a:solidFill>
                <a:schemeClr val="tx1"/>
              </a:solidFill>
              <a:latin typeface="Verdana Bold"/>
            </a:endParaRPr>
          </a:p>
          <a:p>
            <a:r>
              <a:rPr lang="en-GB" sz="2400" dirty="0" err="1">
                <a:solidFill>
                  <a:schemeClr val="tx1"/>
                </a:solidFill>
                <a:latin typeface="Verdana Bold"/>
              </a:rPr>
              <a:t>Seadme</a:t>
            </a:r>
            <a:r>
              <a:rPr lang="en-GB" sz="2400" dirty="0">
                <a:solidFill>
                  <a:schemeClr val="tx1"/>
                </a:solidFill>
                <a:latin typeface="Verdana Bold"/>
              </a:rPr>
              <a:t> </a:t>
            </a:r>
            <a:r>
              <a:rPr lang="en-GB" sz="2400" dirty="0" err="1">
                <a:solidFill>
                  <a:schemeClr val="tx1"/>
                </a:solidFill>
                <a:latin typeface="Verdana Bold"/>
              </a:rPr>
              <a:t>ohutus</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CE-</a:t>
            </a:r>
            <a:r>
              <a:rPr lang="en-GB" sz="2400" dirty="0" err="1">
                <a:solidFill>
                  <a:schemeClr val="tx1"/>
                </a:solidFill>
                <a:latin typeface="Verdana Bold"/>
              </a:rPr>
              <a:t>märk</a:t>
            </a:r>
            <a:r>
              <a:rPr lang="en-GB" sz="2400" dirty="0">
                <a:solidFill>
                  <a:schemeClr val="tx1"/>
                </a:solidFill>
                <a:latin typeface="Verdana Bold"/>
              </a:rPr>
              <a:t>. </a:t>
            </a:r>
            <a:r>
              <a:rPr lang="en-GB" sz="2400" dirty="0" err="1">
                <a:solidFill>
                  <a:schemeClr val="tx1"/>
                </a:solidFill>
                <a:latin typeface="Verdana Bold"/>
              </a:rPr>
              <a:t>Ohutus</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a:t>
            </a:r>
            <a:r>
              <a:rPr lang="en-GB" sz="2400" dirty="0" err="1">
                <a:solidFill>
                  <a:schemeClr val="tx1"/>
                </a:solidFill>
                <a:latin typeface="Verdana Bold"/>
              </a:rPr>
              <a:t>töökindlus</a:t>
            </a:r>
            <a:endParaRPr lang="et-EE" sz="2400" dirty="0">
              <a:solidFill>
                <a:schemeClr val="tx1"/>
              </a:solidFill>
              <a:latin typeface="Verdana Bold"/>
            </a:endParaRPr>
          </a:p>
          <a:p>
            <a:endParaRPr lang="et-EE" dirty="0"/>
          </a:p>
        </p:txBody>
      </p:sp>
      <p:sp>
        <p:nvSpPr>
          <p:cNvPr id="3" name="Teksti kohatäide 2">
            <a:extLst>
              <a:ext uri="{FF2B5EF4-FFF2-40B4-BE49-F238E27FC236}">
                <a16:creationId xmlns:a16="http://schemas.microsoft.com/office/drawing/2014/main" id="{B070743B-F320-4BEC-8316-323BB56987E5}"/>
              </a:ext>
            </a:extLst>
          </p:cNvPr>
          <p:cNvSpPr>
            <a:spLocks noGrp="1"/>
          </p:cNvSpPr>
          <p:nvPr>
            <p:ph type="body" sz="quarter" idx="14"/>
          </p:nvPr>
        </p:nvSpPr>
        <p:spPr/>
        <p:txBody>
          <a:bodyPr/>
          <a:lstStyle/>
          <a:p>
            <a:r>
              <a:rPr lang="et-EE" b="1" dirty="0"/>
              <a:t>Projekteerimisel tuleb arvesse võtta isegi võimalikku väärkasutamisest tingitud ohtu! </a:t>
            </a:r>
            <a:r>
              <a:rPr lang="et-EE" dirty="0"/>
              <a:t>Oht, mis on prognoositav eelaimatav, lähtudes inimeste käitumisharjumusest ( Masinaohutuse direktiiv</a:t>
            </a:r>
            <a:r>
              <a:rPr lang="en-US" dirty="0"/>
              <a:t>, </a:t>
            </a:r>
            <a:r>
              <a:rPr lang="et-EE" dirty="0"/>
              <a:t>Lisa</a:t>
            </a:r>
            <a:r>
              <a:rPr lang="en-US" dirty="0"/>
              <a:t> I, 1.1.1 f </a:t>
            </a:r>
            <a:r>
              <a:rPr lang="et-EE" dirty="0"/>
              <a:t>).</a:t>
            </a:r>
            <a:endParaRPr lang="en-US" dirty="0"/>
          </a:p>
        </p:txBody>
      </p:sp>
      <p:pic>
        <p:nvPicPr>
          <p:cNvPr id="5" name="Pilt 4">
            <a:extLst>
              <a:ext uri="{FF2B5EF4-FFF2-40B4-BE49-F238E27FC236}">
                <a16:creationId xmlns:a16="http://schemas.microsoft.com/office/drawing/2014/main" id="{D439712D-27EC-4F49-B1F8-47E2309F7F0D}"/>
              </a:ext>
            </a:extLst>
          </p:cNvPr>
          <p:cNvPicPr>
            <a:picLocks noChangeAspect="1"/>
          </p:cNvPicPr>
          <p:nvPr/>
        </p:nvPicPr>
        <p:blipFill>
          <a:blip r:embed="rId2"/>
          <a:stretch>
            <a:fillRect/>
          </a:stretch>
        </p:blipFill>
        <p:spPr>
          <a:xfrm>
            <a:off x="2171700" y="2766892"/>
            <a:ext cx="8889877" cy="2971479"/>
          </a:xfrm>
          <a:prstGeom prst="rect">
            <a:avLst/>
          </a:prstGeom>
        </p:spPr>
      </p:pic>
    </p:spTree>
    <p:extLst>
      <p:ext uri="{BB962C8B-B14F-4D97-AF65-F5344CB8AC3E}">
        <p14:creationId xmlns:p14="http://schemas.microsoft.com/office/powerpoint/2010/main" val="1158476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921F8F53-3EA9-407B-89EB-C66AA7B34CEA}"/>
              </a:ext>
            </a:extLst>
          </p:cNvPr>
          <p:cNvSpPr>
            <a:spLocks noGrp="1"/>
          </p:cNvSpPr>
          <p:nvPr>
            <p:ph type="body" sz="quarter" idx="13"/>
          </p:nvPr>
        </p:nvSpPr>
        <p:spPr/>
        <p:txBody>
          <a:bodyPr/>
          <a:lstStyle/>
          <a:p>
            <a:r>
              <a:rPr lang="et-EE" altLang="en-US" sz="2000" dirty="0">
                <a:solidFill>
                  <a:schemeClr val="tx1"/>
                </a:solidFill>
                <a:latin typeface="Verdana Bold"/>
              </a:rPr>
              <a:t>Moodul 1.</a:t>
            </a:r>
            <a:r>
              <a:rPr lang="en-GB" sz="2000" dirty="0"/>
              <a:t> </a:t>
            </a:r>
            <a:r>
              <a:rPr lang="en-GB" sz="2000" dirty="0" err="1">
                <a:solidFill>
                  <a:schemeClr val="tx1"/>
                </a:solidFill>
                <a:latin typeface="Verdana Bold"/>
              </a:rPr>
              <a:t>Eeluuring</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algusetapid</a:t>
            </a:r>
            <a:r>
              <a:rPr lang="en-GB" sz="2000" dirty="0">
                <a:solidFill>
                  <a:schemeClr val="tx1"/>
                </a:solidFill>
                <a:latin typeface="Verdana Bold"/>
              </a:rPr>
              <a:t>. </a:t>
            </a:r>
            <a:endParaRPr lang="et-EE" sz="2000" dirty="0">
              <a:solidFill>
                <a:schemeClr val="tx1"/>
              </a:solidFill>
              <a:latin typeface="Verdana Bold"/>
            </a:endParaRPr>
          </a:p>
          <a:p>
            <a:r>
              <a:rPr lang="en-GB" sz="2000" dirty="0" err="1">
                <a:solidFill>
                  <a:schemeClr val="tx1"/>
                </a:solidFill>
                <a:latin typeface="Verdana Bold"/>
              </a:rPr>
              <a:t>Seadme</a:t>
            </a:r>
            <a:r>
              <a:rPr lang="en-GB" sz="2000" dirty="0">
                <a:solidFill>
                  <a:schemeClr val="tx1"/>
                </a:solidFill>
                <a:latin typeface="Verdana Bold"/>
              </a:rPr>
              <a:t> </a:t>
            </a:r>
            <a:r>
              <a:rPr lang="en-GB" sz="2000" dirty="0" err="1">
                <a:solidFill>
                  <a:schemeClr val="tx1"/>
                </a:solidFill>
                <a:latin typeface="Verdana Bold"/>
              </a:rPr>
              <a:t>ohutus</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CE-</a:t>
            </a:r>
            <a:r>
              <a:rPr lang="en-GB" sz="2000" dirty="0" err="1">
                <a:solidFill>
                  <a:schemeClr val="tx1"/>
                </a:solidFill>
                <a:latin typeface="Verdana Bold"/>
              </a:rPr>
              <a:t>märk</a:t>
            </a:r>
            <a:r>
              <a:rPr lang="en-GB" sz="2000" dirty="0">
                <a:solidFill>
                  <a:schemeClr val="tx1"/>
                </a:solidFill>
                <a:latin typeface="Verdana Bold"/>
              </a:rPr>
              <a:t>. </a:t>
            </a:r>
            <a:r>
              <a:rPr lang="en-GB" sz="2000" dirty="0" err="1">
                <a:solidFill>
                  <a:schemeClr val="tx1"/>
                </a:solidFill>
                <a:latin typeface="Verdana Bold"/>
              </a:rPr>
              <a:t>Ohutus</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töökindlus</a:t>
            </a:r>
            <a:endParaRPr lang="et-EE" sz="2000" dirty="0">
              <a:solidFill>
                <a:schemeClr val="tx1"/>
              </a:solidFill>
              <a:latin typeface="Verdana Bold"/>
            </a:endParaRPr>
          </a:p>
          <a:p>
            <a:endParaRPr lang="et-EE" dirty="0"/>
          </a:p>
        </p:txBody>
      </p:sp>
      <p:sp>
        <p:nvSpPr>
          <p:cNvPr id="3" name="Teksti kohatäide 2">
            <a:extLst>
              <a:ext uri="{FF2B5EF4-FFF2-40B4-BE49-F238E27FC236}">
                <a16:creationId xmlns:a16="http://schemas.microsoft.com/office/drawing/2014/main" id="{C4F50CB6-F9E0-46BA-88E3-0471DBF60EAF}"/>
              </a:ext>
            </a:extLst>
          </p:cNvPr>
          <p:cNvSpPr>
            <a:spLocks noGrp="1"/>
          </p:cNvSpPr>
          <p:nvPr>
            <p:ph type="body" sz="quarter" idx="14"/>
          </p:nvPr>
        </p:nvSpPr>
        <p:spPr/>
        <p:txBody>
          <a:bodyPr/>
          <a:lstStyle/>
          <a:p>
            <a:r>
              <a:rPr lang="et-EE" b="1" dirty="0"/>
              <a:t>Kuidas vastavalt masinaohutuse direktiivile on võimalik tagada masina ohutuse? </a:t>
            </a:r>
          </a:p>
          <a:p>
            <a:r>
              <a:rPr lang="et-EE" b="1" dirty="0"/>
              <a:t>Masinaohutusedirektiiv, Lisa I, </a:t>
            </a:r>
            <a:r>
              <a:rPr lang="et-EE" b="1" dirty="0" err="1"/>
              <a:t>Üldprintsiibid</a:t>
            </a:r>
            <a:r>
              <a:rPr lang="et-EE" b="1" dirty="0"/>
              <a:t>:</a:t>
            </a:r>
          </a:p>
          <a:p>
            <a:r>
              <a:rPr lang="et-EE" dirty="0"/>
              <a:t>Masina tootja peab läbi viima Riskianalüüsi (Risk </a:t>
            </a:r>
            <a:r>
              <a:rPr lang="et-EE" dirty="0" err="1"/>
              <a:t>Assessment</a:t>
            </a:r>
            <a:r>
              <a:rPr lang="et-EE" dirty="0"/>
              <a:t>) riskide vähendamiseks/elimineerimiseks. Masin peaks olema projekteeritud, võttes arvesse kõik riskianalüüsi käigus määratletud riskid. </a:t>
            </a:r>
          </a:p>
        </p:txBody>
      </p:sp>
    </p:spTree>
    <p:extLst>
      <p:ext uri="{BB962C8B-B14F-4D97-AF65-F5344CB8AC3E}">
        <p14:creationId xmlns:p14="http://schemas.microsoft.com/office/powerpoint/2010/main" val="1299094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CF1D7BC6-F467-4555-BDDE-6E54A052E0F0}"/>
              </a:ext>
            </a:extLst>
          </p:cNvPr>
          <p:cNvSpPr>
            <a:spLocks noGrp="1"/>
          </p:cNvSpPr>
          <p:nvPr>
            <p:ph type="body" sz="quarter" idx="13"/>
          </p:nvPr>
        </p:nvSpPr>
        <p:spPr>
          <a:xfrm>
            <a:off x="479424" y="282945"/>
            <a:ext cx="10494517" cy="810888"/>
          </a:xfrm>
        </p:spPr>
        <p:txBody>
          <a:bodyPr/>
          <a:lstStyle/>
          <a:p>
            <a:r>
              <a:rPr lang="et-EE" altLang="en-US" sz="2400" dirty="0">
                <a:solidFill>
                  <a:schemeClr val="tx1"/>
                </a:solidFill>
                <a:latin typeface="Verdana Bold"/>
              </a:rPr>
              <a:t>Moodul 1.</a:t>
            </a:r>
            <a:r>
              <a:rPr lang="en-GB" sz="2400" dirty="0"/>
              <a:t> </a:t>
            </a:r>
            <a:r>
              <a:rPr lang="en-GB" sz="2400" dirty="0" err="1">
                <a:solidFill>
                  <a:schemeClr val="tx1"/>
                </a:solidFill>
                <a:latin typeface="Verdana Bold"/>
              </a:rPr>
              <a:t>Eeluuring</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a:t>
            </a:r>
            <a:r>
              <a:rPr lang="en-GB" sz="2400" dirty="0" err="1">
                <a:solidFill>
                  <a:schemeClr val="tx1"/>
                </a:solidFill>
                <a:latin typeface="Verdana Bold"/>
              </a:rPr>
              <a:t>algusetapid</a:t>
            </a:r>
            <a:r>
              <a:rPr lang="en-GB" sz="2400" dirty="0">
                <a:solidFill>
                  <a:schemeClr val="tx1"/>
                </a:solidFill>
                <a:latin typeface="Verdana Bold"/>
              </a:rPr>
              <a:t>. </a:t>
            </a:r>
            <a:endParaRPr lang="et-EE" sz="2400" dirty="0">
              <a:solidFill>
                <a:schemeClr val="tx1"/>
              </a:solidFill>
              <a:latin typeface="Verdana Bold"/>
            </a:endParaRPr>
          </a:p>
          <a:p>
            <a:r>
              <a:rPr lang="en-GB" sz="2400" dirty="0" err="1">
                <a:solidFill>
                  <a:schemeClr val="tx1"/>
                </a:solidFill>
                <a:latin typeface="Verdana Bold"/>
              </a:rPr>
              <a:t>Seadme</a:t>
            </a:r>
            <a:r>
              <a:rPr lang="en-GB" sz="2400" dirty="0">
                <a:solidFill>
                  <a:schemeClr val="tx1"/>
                </a:solidFill>
                <a:latin typeface="Verdana Bold"/>
              </a:rPr>
              <a:t> </a:t>
            </a:r>
            <a:r>
              <a:rPr lang="en-GB" sz="2400" dirty="0" err="1">
                <a:solidFill>
                  <a:schemeClr val="tx1"/>
                </a:solidFill>
                <a:latin typeface="Verdana Bold"/>
              </a:rPr>
              <a:t>ohutus</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CE-</a:t>
            </a:r>
            <a:r>
              <a:rPr lang="en-GB" sz="2400" dirty="0" err="1">
                <a:solidFill>
                  <a:schemeClr val="tx1"/>
                </a:solidFill>
                <a:latin typeface="Verdana Bold"/>
              </a:rPr>
              <a:t>märk</a:t>
            </a:r>
            <a:r>
              <a:rPr lang="en-GB" sz="2400" dirty="0">
                <a:solidFill>
                  <a:schemeClr val="tx1"/>
                </a:solidFill>
                <a:latin typeface="Verdana Bold"/>
              </a:rPr>
              <a:t>. </a:t>
            </a:r>
            <a:r>
              <a:rPr lang="en-GB" sz="2400" dirty="0" err="1">
                <a:solidFill>
                  <a:schemeClr val="tx1"/>
                </a:solidFill>
                <a:latin typeface="Verdana Bold"/>
              </a:rPr>
              <a:t>Ohutus</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a:t>
            </a:r>
            <a:r>
              <a:rPr lang="en-GB" sz="2400" dirty="0" err="1">
                <a:solidFill>
                  <a:schemeClr val="tx1"/>
                </a:solidFill>
                <a:latin typeface="Verdana Bold"/>
              </a:rPr>
              <a:t>töökindlus</a:t>
            </a:r>
            <a:endParaRPr lang="et-EE" sz="2400" dirty="0">
              <a:solidFill>
                <a:schemeClr val="tx1"/>
              </a:solidFill>
              <a:latin typeface="Verdana Bold"/>
            </a:endParaRPr>
          </a:p>
          <a:p>
            <a:endParaRPr lang="et-EE" dirty="0"/>
          </a:p>
        </p:txBody>
      </p:sp>
      <p:sp>
        <p:nvSpPr>
          <p:cNvPr id="3" name="Teksti kohatäide 2">
            <a:extLst>
              <a:ext uri="{FF2B5EF4-FFF2-40B4-BE49-F238E27FC236}">
                <a16:creationId xmlns:a16="http://schemas.microsoft.com/office/drawing/2014/main" id="{71D101F9-E380-4561-8F62-307E5A2A7C96}"/>
              </a:ext>
            </a:extLst>
          </p:cNvPr>
          <p:cNvSpPr>
            <a:spLocks noGrp="1"/>
          </p:cNvSpPr>
          <p:nvPr>
            <p:ph type="body" sz="quarter" idx="14"/>
          </p:nvPr>
        </p:nvSpPr>
        <p:spPr>
          <a:xfrm>
            <a:off x="2171700" y="1367161"/>
            <a:ext cx="8802242" cy="4978078"/>
          </a:xfrm>
        </p:spPr>
        <p:txBody>
          <a:bodyPr/>
          <a:lstStyle/>
          <a:p>
            <a:pPr fontAlgn="base"/>
            <a:r>
              <a:rPr lang="et-EE" b="1" dirty="0"/>
              <a:t>Vastavalt standardile </a:t>
            </a:r>
            <a:r>
              <a:rPr lang="en-US" b="1" dirty="0"/>
              <a:t>EN ISO 12100</a:t>
            </a:r>
            <a:r>
              <a:rPr lang="et-EE" b="1" dirty="0"/>
              <a:t>:2010 S</a:t>
            </a:r>
            <a:r>
              <a:rPr lang="en-US" b="1" dirty="0" err="1"/>
              <a:t>afety</a:t>
            </a:r>
            <a:r>
              <a:rPr lang="en-US" b="1" dirty="0"/>
              <a:t> of machinery - General principles for design - Risk assessment and risk reduction</a:t>
            </a:r>
            <a:r>
              <a:rPr lang="et-EE" b="1" dirty="0"/>
              <a:t>:</a:t>
            </a:r>
            <a:endParaRPr lang="en-US" b="1" dirty="0"/>
          </a:p>
          <a:p>
            <a:pPr fontAlgn="base"/>
            <a:endParaRPr lang="et-EE" b="1" dirty="0"/>
          </a:p>
          <a:p>
            <a:pPr fontAlgn="base"/>
            <a:r>
              <a:rPr lang="et-EE" b="1" dirty="0"/>
              <a:t>Võimalikud ohud</a:t>
            </a:r>
            <a:r>
              <a:rPr lang="en-US" b="1" dirty="0"/>
              <a:t>:</a:t>
            </a:r>
            <a:endParaRPr lang="et-EE" b="1" dirty="0"/>
          </a:p>
          <a:p>
            <a:pPr marL="285750" indent="-285750" fontAlgn="base">
              <a:buFont typeface="Arial" panose="020B0604020202020204" pitchFamily="34" charset="0"/>
              <a:buChar char="•"/>
            </a:pPr>
            <a:r>
              <a:rPr lang="et-EE" dirty="0"/>
              <a:t>Purustamine </a:t>
            </a:r>
          </a:p>
          <a:p>
            <a:pPr marL="285750" indent="-285750" fontAlgn="base">
              <a:buFont typeface="Arial" panose="020B0604020202020204" pitchFamily="34" charset="0"/>
              <a:buChar char="•"/>
            </a:pPr>
            <a:r>
              <a:rPr lang="et-EE" dirty="0"/>
              <a:t>Lõikamine</a:t>
            </a:r>
          </a:p>
          <a:p>
            <a:pPr marL="285750" indent="-285750" fontAlgn="base">
              <a:buFont typeface="Arial" panose="020B0604020202020204" pitchFamily="34" charset="0"/>
              <a:buChar char="•"/>
            </a:pPr>
            <a:r>
              <a:rPr lang="et-EE" dirty="0"/>
              <a:t>lihvimine </a:t>
            </a:r>
          </a:p>
          <a:p>
            <a:pPr marL="285750" indent="-285750" fontAlgn="base">
              <a:buFont typeface="Arial" panose="020B0604020202020204" pitchFamily="34" charset="0"/>
              <a:buChar char="•"/>
            </a:pPr>
            <a:r>
              <a:rPr lang="et-EE" dirty="0"/>
              <a:t>põletamine </a:t>
            </a:r>
          </a:p>
          <a:p>
            <a:pPr marL="285750" indent="-285750" fontAlgn="base">
              <a:buFont typeface="Arial" panose="020B0604020202020204" pitchFamily="34" charset="0"/>
              <a:buChar char="•"/>
            </a:pPr>
            <a:r>
              <a:rPr lang="et-EE" dirty="0"/>
              <a:t>venitamine</a:t>
            </a:r>
          </a:p>
          <a:p>
            <a:pPr marL="285750" indent="-285750" fontAlgn="base">
              <a:buFont typeface="Arial" panose="020B0604020202020204" pitchFamily="34" charset="0"/>
              <a:buChar char="•"/>
            </a:pPr>
            <a:endParaRPr lang="et-EE" b="1" dirty="0"/>
          </a:p>
          <a:p>
            <a:pPr marL="285750" indent="-285750" fontAlgn="base">
              <a:buFont typeface="Arial" panose="020B0604020202020204" pitchFamily="34" charset="0"/>
              <a:buChar char="•"/>
            </a:pPr>
            <a:r>
              <a:rPr lang="et-EE" b="1" dirty="0"/>
              <a:t>Võimalikud tagajärjed </a:t>
            </a:r>
            <a:r>
              <a:rPr lang="en-US" b="1" dirty="0"/>
              <a:t>Common injuries include:</a:t>
            </a:r>
          </a:p>
          <a:p>
            <a:pPr marL="285750" indent="-285750" fontAlgn="base">
              <a:buFont typeface="Arial" panose="020B0604020202020204" pitchFamily="34" charset="0"/>
              <a:buChar char="•"/>
            </a:pPr>
            <a:r>
              <a:rPr lang="et-EE" dirty="0" err="1"/>
              <a:t>amputatsioon</a:t>
            </a:r>
            <a:r>
              <a:rPr lang="et-EE" dirty="0"/>
              <a:t> </a:t>
            </a:r>
          </a:p>
          <a:p>
            <a:pPr marL="285750" indent="-285750" fontAlgn="base">
              <a:buFont typeface="Arial" panose="020B0604020202020204" pitchFamily="34" charset="0"/>
              <a:buChar char="•"/>
            </a:pPr>
            <a:r>
              <a:rPr lang="et-EE" dirty="0"/>
              <a:t>purustamine </a:t>
            </a:r>
          </a:p>
          <a:p>
            <a:pPr marL="285750" indent="-285750" fontAlgn="base">
              <a:buFont typeface="Arial" panose="020B0604020202020204" pitchFamily="34" charset="0"/>
              <a:buChar char="•"/>
            </a:pPr>
            <a:r>
              <a:rPr lang="et-EE" dirty="0"/>
              <a:t>elektri-šokk </a:t>
            </a:r>
          </a:p>
          <a:p>
            <a:pPr marL="285750" indent="-285750" fontAlgn="base">
              <a:buFont typeface="Arial" panose="020B0604020202020204" pitchFamily="34" charset="0"/>
              <a:buChar char="•"/>
            </a:pPr>
            <a:r>
              <a:rPr lang="et-EE" dirty="0"/>
              <a:t>kuulmiskaotus </a:t>
            </a:r>
          </a:p>
          <a:p>
            <a:pPr marL="285750" indent="-285750" fontAlgn="base">
              <a:buFont typeface="Arial" panose="020B0604020202020204" pitchFamily="34" charset="0"/>
              <a:buChar char="•"/>
            </a:pPr>
            <a:r>
              <a:rPr lang="et-EE" dirty="0"/>
              <a:t>Tervisekahjustused ohtlike kemikaalide või hapnikupuuduse tõttu</a:t>
            </a:r>
          </a:p>
        </p:txBody>
      </p:sp>
    </p:spTree>
    <p:extLst>
      <p:ext uri="{BB962C8B-B14F-4D97-AF65-F5344CB8AC3E}">
        <p14:creationId xmlns:p14="http://schemas.microsoft.com/office/powerpoint/2010/main" val="3447220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07ED586E-6640-4845-AD05-65C288D03FC1}"/>
              </a:ext>
            </a:extLst>
          </p:cNvPr>
          <p:cNvSpPr>
            <a:spLocks noGrp="1"/>
          </p:cNvSpPr>
          <p:nvPr>
            <p:ph type="body" sz="quarter" idx="13"/>
          </p:nvPr>
        </p:nvSpPr>
        <p:spPr/>
        <p:txBody>
          <a:bodyPr/>
          <a:lstStyle/>
          <a:p>
            <a:r>
              <a:rPr lang="et-EE" altLang="en-US" sz="2400" dirty="0">
                <a:solidFill>
                  <a:schemeClr val="tx1"/>
                </a:solidFill>
                <a:latin typeface="Verdana Bold"/>
              </a:rPr>
              <a:t>Moodul 1.</a:t>
            </a:r>
            <a:r>
              <a:rPr lang="en-GB" sz="2400" dirty="0"/>
              <a:t> </a:t>
            </a:r>
            <a:r>
              <a:rPr lang="en-GB" sz="2400" dirty="0" err="1">
                <a:solidFill>
                  <a:schemeClr val="tx1"/>
                </a:solidFill>
                <a:latin typeface="Verdana Bold"/>
              </a:rPr>
              <a:t>Eeluuring</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a:t>
            </a:r>
            <a:r>
              <a:rPr lang="en-GB" sz="2400" dirty="0" err="1">
                <a:solidFill>
                  <a:schemeClr val="tx1"/>
                </a:solidFill>
                <a:latin typeface="Verdana Bold"/>
              </a:rPr>
              <a:t>algusetapid</a:t>
            </a:r>
            <a:r>
              <a:rPr lang="en-GB" sz="2400" dirty="0">
                <a:solidFill>
                  <a:schemeClr val="tx1"/>
                </a:solidFill>
                <a:latin typeface="Verdana Bold"/>
              </a:rPr>
              <a:t>. </a:t>
            </a:r>
            <a:endParaRPr lang="et-EE" sz="2400" dirty="0">
              <a:solidFill>
                <a:schemeClr val="tx1"/>
              </a:solidFill>
              <a:latin typeface="Verdana Bold"/>
            </a:endParaRPr>
          </a:p>
          <a:p>
            <a:r>
              <a:rPr lang="en-GB" sz="2400" dirty="0" err="1">
                <a:solidFill>
                  <a:schemeClr val="tx1"/>
                </a:solidFill>
                <a:latin typeface="Verdana Bold"/>
              </a:rPr>
              <a:t>Seadme</a:t>
            </a:r>
            <a:r>
              <a:rPr lang="en-GB" sz="2400" dirty="0">
                <a:solidFill>
                  <a:schemeClr val="tx1"/>
                </a:solidFill>
                <a:latin typeface="Verdana Bold"/>
              </a:rPr>
              <a:t> </a:t>
            </a:r>
            <a:r>
              <a:rPr lang="en-GB" sz="2400" dirty="0" err="1">
                <a:solidFill>
                  <a:schemeClr val="tx1"/>
                </a:solidFill>
                <a:latin typeface="Verdana Bold"/>
              </a:rPr>
              <a:t>ohutus</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CE-</a:t>
            </a:r>
            <a:r>
              <a:rPr lang="en-GB" sz="2400" dirty="0" err="1">
                <a:solidFill>
                  <a:schemeClr val="tx1"/>
                </a:solidFill>
                <a:latin typeface="Verdana Bold"/>
              </a:rPr>
              <a:t>märk</a:t>
            </a:r>
            <a:r>
              <a:rPr lang="en-GB" sz="2400" dirty="0">
                <a:solidFill>
                  <a:schemeClr val="tx1"/>
                </a:solidFill>
                <a:latin typeface="Verdana Bold"/>
              </a:rPr>
              <a:t>. </a:t>
            </a:r>
            <a:r>
              <a:rPr lang="en-GB" sz="2400" dirty="0" err="1">
                <a:solidFill>
                  <a:schemeClr val="tx1"/>
                </a:solidFill>
                <a:latin typeface="Verdana Bold"/>
              </a:rPr>
              <a:t>Ohutus</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a:t>
            </a:r>
            <a:r>
              <a:rPr lang="en-GB" sz="2400" dirty="0" err="1">
                <a:solidFill>
                  <a:schemeClr val="tx1"/>
                </a:solidFill>
                <a:latin typeface="Verdana Bold"/>
              </a:rPr>
              <a:t>töökindlus</a:t>
            </a:r>
            <a:endParaRPr lang="et-EE" sz="2400" dirty="0">
              <a:solidFill>
                <a:schemeClr val="tx1"/>
              </a:solidFill>
              <a:latin typeface="Verdana Bold"/>
            </a:endParaRPr>
          </a:p>
          <a:p>
            <a:endParaRPr lang="et-EE" dirty="0"/>
          </a:p>
        </p:txBody>
      </p:sp>
      <p:sp>
        <p:nvSpPr>
          <p:cNvPr id="3" name="Teksti kohatäide 2">
            <a:extLst>
              <a:ext uri="{FF2B5EF4-FFF2-40B4-BE49-F238E27FC236}">
                <a16:creationId xmlns:a16="http://schemas.microsoft.com/office/drawing/2014/main" id="{10E1CD03-3567-4D17-8C7E-8A6603F698C0}"/>
              </a:ext>
            </a:extLst>
          </p:cNvPr>
          <p:cNvSpPr>
            <a:spLocks noGrp="1"/>
          </p:cNvSpPr>
          <p:nvPr>
            <p:ph type="body" sz="quarter" idx="14"/>
          </p:nvPr>
        </p:nvSpPr>
        <p:spPr>
          <a:xfrm>
            <a:off x="2171700" y="1553593"/>
            <a:ext cx="8802242" cy="4791646"/>
          </a:xfrm>
        </p:spPr>
        <p:txBody>
          <a:bodyPr/>
          <a:lstStyle/>
          <a:p>
            <a:r>
              <a:rPr lang="et-EE" b="1" dirty="0"/>
              <a:t>Võimalikud ohud ja kaitsemeetmed ehk ohtude/riskide vähendamise meetmed:</a:t>
            </a:r>
          </a:p>
        </p:txBody>
      </p:sp>
      <p:pic>
        <p:nvPicPr>
          <p:cNvPr id="4098" name="Picture 2" descr="Related image">
            <a:extLst>
              <a:ext uri="{FF2B5EF4-FFF2-40B4-BE49-F238E27FC236}">
                <a16:creationId xmlns:a16="http://schemas.microsoft.com/office/drawing/2014/main" id="{F555C243-996B-4F95-B94C-3461D11BD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4030" y="1877957"/>
            <a:ext cx="6061969" cy="4175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558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3384A95E-6DC9-41E6-A530-49847398711C}"/>
              </a:ext>
            </a:extLst>
          </p:cNvPr>
          <p:cNvSpPr>
            <a:spLocks noGrp="1"/>
          </p:cNvSpPr>
          <p:nvPr>
            <p:ph type="body" sz="quarter" idx="13"/>
          </p:nvPr>
        </p:nvSpPr>
        <p:spPr/>
        <p:txBody>
          <a:bodyPr/>
          <a:lstStyle/>
          <a:p>
            <a:r>
              <a:rPr lang="et-EE" altLang="en-US" sz="2000" dirty="0">
                <a:solidFill>
                  <a:schemeClr val="tx1"/>
                </a:solidFill>
                <a:latin typeface="Verdana Bold"/>
              </a:rPr>
              <a:t>Moodul 1.</a:t>
            </a:r>
            <a:r>
              <a:rPr lang="en-GB" sz="2000" dirty="0"/>
              <a:t> </a:t>
            </a:r>
            <a:r>
              <a:rPr lang="en-GB" sz="2000" dirty="0" err="1">
                <a:solidFill>
                  <a:schemeClr val="tx1"/>
                </a:solidFill>
                <a:latin typeface="Verdana Bold"/>
              </a:rPr>
              <a:t>Eeluuring</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algusetapid</a:t>
            </a:r>
            <a:r>
              <a:rPr lang="en-GB" sz="2000" dirty="0">
                <a:solidFill>
                  <a:schemeClr val="tx1"/>
                </a:solidFill>
                <a:latin typeface="Verdana Bold"/>
              </a:rPr>
              <a:t>. </a:t>
            </a:r>
            <a:endParaRPr lang="et-EE" sz="2000" dirty="0">
              <a:solidFill>
                <a:schemeClr val="tx1"/>
              </a:solidFill>
              <a:latin typeface="Verdana Bold"/>
            </a:endParaRPr>
          </a:p>
          <a:p>
            <a:r>
              <a:rPr lang="en-GB" sz="2000" dirty="0" err="1">
                <a:solidFill>
                  <a:schemeClr val="tx1"/>
                </a:solidFill>
                <a:latin typeface="Verdana Bold"/>
              </a:rPr>
              <a:t>Seadme</a:t>
            </a:r>
            <a:r>
              <a:rPr lang="en-GB" sz="2000" dirty="0">
                <a:solidFill>
                  <a:schemeClr val="tx1"/>
                </a:solidFill>
                <a:latin typeface="Verdana Bold"/>
              </a:rPr>
              <a:t> </a:t>
            </a:r>
            <a:r>
              <a:rPr lang="en-GB" sz="2000" dirty="0" err="1">
                <a:solidFill>
                  <a:schemeClr val="tx1"/>
                </a:solidFill>
                <a:latin typeface="Verdana Bold"/>
              </a:rPr>
              <a:t>ohutus</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CE-</a:t>
            </a:r>
            <a:r>
              <a:rPr lang="en-GB" sz="2000" dirty="0" err="1">
                <a:solidFill>
                  <a:schemeClr val="tx1"/>
                </a:solidFill>
                <a:latin typeface="Verdana Bold"/>
              </a:rPr>
              <a:t>märk</a:t>
            </a:r>
            <a:r>
              <a:rPr lang="en-GB" sz="2000" dirty="0">
                <a:solidFill>
                  <a:schemeClr val="tx1"/>
                </a:solidFill>
                <a:latin typeface="Verdana Bold"/>
              </a:rPr>
              <a:t>. </a:t>
            </a:r>
            <a:r>
              <a:rPr lang="en-GB" sz="2000" dirty="0" err="1">
                <a:solidFill>
                  <a:schemeClr val="tx1"/>
                </a:solidFill>
                <a:latin typeface="Verdana Bold"/>
              </a:rPr>
              <a:t>Ohutus</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töökindlus</a:t>
            </a:r>
            <a:endParaRPr lang="et-EE" sz="2000" dirty="0">
              <a:solidFill>
                <a:schemeClr val="tx1"/>
              </a:solidFill>
              <a:latin typeface="Verdana Bold"/>
            </a:endParaRPr>
          </a:p>
          <a:p>
            <a:endParaRPr lang="et-EE" dirty="0"/>
          </a:p>
        </p:txBody>
      </p:sp>
      <p:sp>
        <p:nvSpPr>
          <p:cNvPr id="3" name="Teksti kohatäide 2">
            <a:extLst>
              <a:ext uri="{FF2B5EF4-FFF2-40B4-BE49-F238E27FC236}">
                <a16:creationId xmlns:a16="http://schemas.microsoft.com/office/drawing/2014/main" id="{8819B37C-756E-4E3E-BA32-988DE0721CC7}"/>
              </a:ext>
            </a:extLst>
          </p:cNvPr>
          <p:cNvSpPr>
            <a:spLocks noGrp="1"/>
          </p:cNvSpPr>
          <p:nvPr>
            <p:ph type="body" sz="quarter" idx="14"/>
          </p:nvPr>
        </p:nvSpPr>
        <p:spPr/>
        <p:txBody>
          <a:bodyPr/>
          <a:lstStyle/>
          <a:p>
            <a:r>
              <a:rPr lang="et-EE" b="1" dirty="0"/>
              <a:t>Võimalikud ohud ja kaitsemeetmed ehk ohtude/riskide vähendamise meetmed:</a:t>
            </a:r>
          </a:p>
        </p:txBody>
      </p:sp>
      <p:pic>
        <p:nvPicPr>
          <p:cNvPr id="8194" name="Picture 2" descr="Image result for machinery safety components glass cover">
            <a:extLst>
              <a:ext uri="{FF2B5EF4-FFF2-40B4-BE49-F238E27FC236}">
                <a16:creationId xmlns:a16="http://schemas.microsoft.com/office/drawing/2014/main" id="{29EFB9CA-6FE0-4AB6-872E-A13C77B16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020" y="2038650"/>
            <a:ext cx="4215229" cy="4033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547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380C24CD-70EF-42D7-855E-B91F6BB9BB65}"/>
              </a:ext>
            </a:extLst>
          </p:cNvPr>
          <p:cNvSpPr>
            <a:spLocks noGrp="1"/>
          </p:cNvSpPr>
          <p:nvPr>
            <p:ph type="body" sz="quarter" idx="13"/>
          </p:nvPr>
        </p:nvSpPr>
        <p:spPr/>
        <p:txBody>
          <a:bodyPr/>
          <a:lstStyle/>
          <a:p>
            <a:r>
              <a:rPr lang="et-EE" altLang="en-US" sz="2000" dirty="0">
                <a:solidFill>
                  <a:schemeClr val="tx1"/>
                </a:solidFill>
                <a:latin typeface="Verdana Bold"/>
              </a:rPr>
              <a:t>Moodul 1.</a:t>
            </a:r>
            <a:r>
              <a:rPr lang="en-GB" sz="2000" dirty="0"/>
              <a:t> </a:t>
            </a:r>
            <a:r>
              <a:rPr lang="en-GB" sz="2000" dirty="0" err="1">
                <a:solidFill>
                  <a:schemeClr val="tx1"/>
                </a:solidFill>
                <a:latin typeface="Verdana Bold"/>
              </a:rPr>
              <a:t>Eeluuring</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algusetapid</a:t>
            </a:r>
            <a:r>
              <a:rPr lang="en-GB" sz="2000" dirty="0">
                <a:solidFill>
                  <a:schemeClr val="tx1"/>
                </a:solidFill>
                <a:latin typeface="Verdana Bold"/>
              </a:rPr>
              <a:t>. </a:t>
            </a:r>
            <a:endParaRPr lang="et-EE" sz="2000" dirty="0">
              <a:solidFill>
                <a:schemeClr val="tx1"/>
              </a:solidFill>
              <a:latin typeface="Verdana Bold"/>
            </a:endParaRPr>
          </a:p>
          <a:p>
            <a:r>
              <a:rPr lang="en-GB" sz="2000" dirty="0" err="1">
                <a:solidFill>
                  <a:schemeClr val="tx1"/>
                </a:solidFill>
                <a:latin typeface="Verdana Bold"/>
              </a:rPr>
              <a:t>Seadme</a:t>
            </a:r>
            <a:r>
              <a:rPr lang="en-GB" sz="2000" dirty="0">
                <a:solidFill>
                  <a:schemeClr val="tx1"/>
                </a:solidFill>
                <a:latin typeface="Verdana Bold"/>
              </a:rPr>
              <a:t> </a:t>
            </a:r>
            <a:r>
              <a:rPr lang="en-GB" sz="2000" dirty="0" err="1">
                <a:solidFill>
                  <a:schemeClr val="tx1"/>
                </a:solidFill>
                <a:latin typeface="Verdana Bold"/>
              </a:rPr>
              <a:t>ohutus</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CE-</a:t>
            </a:r>
            <a:r>
              <a:rPr lang="en-GB" sz="2000" dirty="0" err="1">
                <a:solidFill>
                  <a:schemeClr val="tx1"/>
                </a:solidFill>
                <a:latin typeface="Verdana Bold"/>
              </a:rPr>
              <a:t>märk</a:t>
            </a:r>
            <a:r>
              <a:rPr lang="en-GB" sz="2000" dirty="0">
                <a:solidFill>
                  <a:schemeClr val="tx1"/>
                </a:solidFill>
                <a:latin typeface="Verdana Bold"/>
              </a:rPr>
              <a:t>. </a:t>
            </a:r>
            <a:r>
              <a:rPr lang="en-GB" sz="2000" dirty="0" err="1">
                <a:solidFill>
                  <a:schemeClr val="tx1"/>
                </a:solidFill>
                <a:latin typeface="Verdana Bold"/>
              </a:rPr>
              <a:t>Ohutus</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töökindlus</a:t>
            </a:r>
            <a:endParaRPr lang="et-EE" sz="2000" dirty="0">
              <a:solidFill>
                <a:schemeClr val="tx1"/>
              </a:solidFill>
              <a:latin typeface="Verdana Bold"/>
            </a:endParaRPr>
          </a:p>
          <a:p>
            <a:endParaRPr lang="et-EE" dirty="0">
              <a:solidFill>
                <a:schemeClr val="tx1"/>
              </a:solidFill>
            </a:endParaRPr>
          </a:p>
          <a:p>
            <a:endParaRPr lang="et-EE" dirty="0"/>
          </a:p>
        </p:txBody>
      </p:sp>
      <p:sp>
        <p:nvSpPr>
          <p:cNvPr id="3" name="Teksti kohatäide 2">
            <a:extLst>
              <a:ext uri="{FF2B5EF4-FFF2-40B4-BE49-F238E27FC236}">
                <a16:creationId xmlns:a16="http://schemas.microsoft.com/office/drawing/2014/main" id="{8A11FDF7-96A2-4473-BE68-723156382237}"/>
              </a:ext>
            </a:extLst>
          </p:cNvPr>
          <p:cNvSpPr>
            <a:spLocks noGrp="1"/>
          </p:cNvSpPr>
          <p:nvPr>
            <p:ph type="body" sz="quarter" idx="14"/>
          </p:nvPr>
        </p:nvSpPr>
        <p:spPr/>
        <p:txBody>
          <a:bodyPr/>
          <a:lstStyle/>
          <a:p>
            <a:r>
              <a:rPr lang="et-EE" b="1" dirty="0"/>
              <a:t>Võimalikud ohud ja kaitsemeetmed ehk ohtude/riskide vähendamise meetmed:</a:t>
            </a:r>
          </a:p>
          <a:p>
            <a:endParaRPr lang="et-EE" b="1" dirty="0"/>
          </a:p>
          <a:p>
            <a:endParaRPr lang="et-EE" dirty="0"/>
          </a:p>
        </p:txBody>
      </p:sp>
      <p:pic>
        <p:nvPicPr>
          <p:cNvPr id="7170" name="Picture 2" descr="Related image">
            <a:extLst>
              <a:ext uri="{FF2B5EF4-FFF2-40B4-BE49-F238E27FC236}">
                <a16:creationId xmlns:a16="http://schemas.microsoft.com/office/drawing/2014/main" id="{DBC028EE-DF4B-4C9C-A20F-2E1FF0DD5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4749" y="2550767"/>
            <a:ext cx="4446047" cy="3794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151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 kohatäide 5">
            <a:extLst>
              <a:ext uri="{FF2B5EF4-FFF2-40B4-BE49-F238E27FC236}">
                <a16:creationId xmlns:a16="http://schemas.microsoft.com/office/drawing/2014/main" id="{D437E365-B3E9-493A-99F5-C89E020E886A}"/>
              </a:ext>
            </a:extLst>
          </p:cNvPr>
          <p:cNvSpPr>
            <a:spLocks noGrp="1"/>
          </p:cNvSpPr>
          <p:nvPr>
            <p:ph type="body" sz="quarter" idx="13"/>
          </p:nvPr>
        </p:nvSpPr>
        <p:spPr/>
        <p:txBody>
          <a:bodyPr/>
          <a:lstStyle/>
          <a:p>
            <a:r>
              <a:rPr lang="et-EE" altLang="en-US" sz="2000" dirty="0">
                <a:solidFill>
                  <a:schemeClr val="tx1"/>
                </a:solidFill>
                <a:latin typeface="Verdana Bold"/>
              </a:rPr>
              <a:t>Moodul 1.</a:t>
            </a:r>
            <a:r>
              <a:rPr lang="en-GB" sz="2000" dirty="0"/>
              <a:t> </a:t>
            </a:r>
            <a:r>
              <a:rPr lang="en-GB" sz="2000" dirty="0" err="1">
                <a:solidFill>
                  <a:schemeClr val="tx1"/>
                </a:solidFill>
                <a:latin typeface="Verdana Bold"/>
              </a:rPr>
              <a:t>Eeluuring</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algusetapid</a:t>
            </a:r>
            <a:r>
              <a:rPr lang="en-GB" sz="2000" dirty="0">
                <a:solidFill>
                  <a:schemeClr val="tx1"/>
                </a:solidFill>
                <a:latin typeface="Verdana Bold"/>
              </a:rPr>
              <a:t>. </a:t>
            </a:r>
            <a:endParaRPr lang="et-EE" sz="2000" dirty="0">
              <a:solidFill>
                <a:schemeClr val="tx1"/>
              </a:solidFill>
              <a:latin typeface="Verdana Bold"/>
            </a:endParaRPr>
          </a:p>
          <a:p>
            <a:r>
              <a:rPr lang="en-GB" sz="2000" dirty="0" err="1">
                <a:solidFill>
                  <a:schemeClr val="tx1"/>
                </a:solidFill>
                <a:latin typeface="Verdana Bold"/>
              </a:rPr>
              <a:t>Seadme</a:t>
            </a:r>
            <a:r>
              <a:rPr lang="en-GB" sz="2000" dirty="0">
                <a:solidFill>
                  <a:schemeClr val="tx1"/>
                </a:solidFill>
                <a:latin typeface="Verdana Bold"/>
              </a:rPr>
              <a:t> </a:t>
            </a:r>
            <a:r>
              <a:rPr lang="en-GB" sz="2000" dirty="0" err="1">
                <a:solidFill>
                  <a:schemeClr val="tx1"/>
                </a:solidFill>
                <a:latin typeface="Verdana Bold"/>
              </a:rPr>
              <a:t>ohutus</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CE-</a:t>
            </a:r>
            <a:r>
              <a:rPr lang="en-GB" sz="2000" dirty="0" err="1">
                <a:solidFill>
                  <a:schemeClr val="tx1"/>
                </a:solidFill>
                <a:latin typeface="Verdana Bold"/>
              </a:rPr>
              <a:t>märk</a:t>
            </a:r>
            <a:r>
              <a:rPr lang="en-GB" sz="2000" dirty="0">
                <a:solidFill>
                  <a:schemeClr val="tx1"/>
                </a:solidFill>
                <a:latin typeface="Verdana Bold"/>
              </a:rPr>
              <a:t>. </a:t>
            </a:r>
            <a:r>
              <a:rPr lang="en-GB" sz="2000" dirty="0" err="1">
                <a:solidFill>
                  <a:schemeClr val="tx1"/>
                </a:solidFill>
                <a:latin typeface="Verdana Bold"/>
              </a:rPr>
              <a:t>Ohutus</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töökindlus</a:t>
            </a:r>
            <a:endParaRPr lang="et-EE" sz="2000" dirty="0">
              <a:solidFill>
                <a:schemeClr val="tx1"/>
              </a:solidFill>
              <a:latin typeface="Verdana Bold"/>
            </a:endParaRPr>
          </a:p>
        </p:txBody>
      </p:sp>
      <p:sp>
        <p:nvSpPr>
          <p:cNvPr id="2" name="Ristkülik 1">
            <a:extLst>
              <a:ext uri="{FF2B5EF4-FFF2-40B4-BE49-F238E27FC236}">
                <a16:creationId xmlns:a16="http://schemas.microsoft.com/office/drawing/2014/main" id="{AAB1FAA7-BB5F-4EA5-BECB-8E7147A904E1}"/>
              </a:ext>
            </a:extLst>
          </p:cNvPr>
          <p:cNvSpPr/>
          <p:nvPr/>
        </p:nvSpPr>
        <p:spPr>
          <a:xfrm>
            <a:off x="1695635" y="1748418"/>
            <a:ext cx="8664605" cy="2585323"/>
          </a:xfrm>
          <a:prstGeom prst="rect">
            <a:avLst/>
          </a:prstGeom>
        </p:spPr>
        <p:txBody>
          <a:bodyPr wrap="square">
            <a:spAutoFit/>
          </a:bodyPr>
          <a:lstStyle/>
          <a:p>
            <a:r>
              <a:rPr lang="et-EE" b="1" dirty="0">
                <a:latin typeface="+mj-lt"/>
              </a:rPr>
              <a:t>RISKIANALÜÜSI NÄIDIS</a:t>
            </a:r>
          </a:p>
          <a:p>
            <a:endParaRPr lang="et-EE" b="1" u="sng" dirty="0">
              <a:latin typeface="+mj-lt"/>
            </a:endParaRPr>
          </a:p>
          <a:p>
            <a:r>
              <a:rPr lang="et-EE" b="1" dirty="0">
                <a:latin typeface="+mj-lt"/>
              </a:rPr>
              <a:t>Haagise </a:t>
            </a:r>
            <a:r>
              <a:rPr lang="et-EE" b="1" dirty="0" err="1">
                <a:latin typeface="+mj-lt"/>
              </a:rPr>
              <a:t>veopea</a:t>
            </a:r>
            <a:r>
              <a:rPr lang="et-EE" b="1" dirty="0">
                <a:latin typeface="+mj-lt"/>
              </a:rPr>
              <a:t> küljes asuv kaal, mis kuvab andmed ka juhikohale</a:t>
            </a:r>
          </a:p>
          <a:p>
            <a:r>
              <a:rPr lang="et-EE" dirty="0">
                <a:latin typeface="+mj-lt"/>
              </a:rPr>
              <a:t>Haakeseadmed peavad vastama Euroopa Majanduskomisjoni Eeskirja NR 55 või Euroopa </a:t>
            </a:r>
          </a:p>
          <a:p>
            <a:r>
              <a:rPr lang="et-EE" dirty="0">
                <a:latin typeface="+mj-lt"/>
              </a:rPr>
              <a:t>Parlamendi ja Nõukogu direktiivi 94/20/EÜ nõuetele. (http://eur-lex.europa.eu/legal</a:t>
            </a:r>
          </a:p>
          <a:p>
            <a:r>
              <a:rPr lang="et-EE" dirty="0" err="1">
                <a:latin typeface="+mj-lt"/>
              </a:rPr>
              <a:t>content</a:t>
            </a:r>
            <a:r>
              <a:rPr lang="et-EE" dirty="0">
                <a:latin typeface="+mj-lt"/>
              </a:rPr>
              <a:t>/ET/TXT/PDF/?</a:t>
            </a:r>
            <a:r>
              <a:rPr lang="et-EE" dirty="0" err="1">
                <a:latin typeface="+mj-lt"/>
              </a:rPr>
              <a:t>uri</a:t>
            </a:r>
            <a:r>
              <a:rPr lang="et-EE" dirty="0">
                <a:latin typeface="+mj-lt"/>
              </a:rPr>
              <a:t>=CELEX:31994L0020&amp;from=EN) </a:t>
            </a:r>
          </a:p>
        </p:txBody>
      </p:sp>
    </p:spTree>
    <p:extLst>
      <p:ext uri="{BB962C8B-B14F-4D97-AF65-F5344CB8AC3E}">
        <p14:creationId xmlns:p14="http://schemas.microsoft.com/office/powerpoint/2010/main" val="323393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4620DFF4-A3C1-4A2F-9A00-D0F4C9130915}"/>
              </a:ext>
            </a:extLst>
          </p:cNvPr>
          <p:cNvSpPr>
            <a:spLocks noGrp="1"/>
          </p:cNvSpPr>
          <p:nvPr>
            <p:ph type="body" sz="quarter" idx="13"/>
          </p:nvPr>
        </p:nvSpPr>
        <p:spPr/>
        <p:txBody>
          <a:bodyPr/>
          <a:lstStyle/>
          <a:p>
            <a:r>
              <a:rPr lang="et-EE" dirty="0">
                <a:solidFill>
                  <a:schemeClr val="tx1"/>
                </a:solidFill>
              </a:rPr>
              <a:t>Sissejuhatus. Õppeaine KAVA</a:t>
            </a:r>
          </a:p>
        </p:txBody>
      </p:sp>
      <p:sp>
        <p:nvSpPr>
          <p:cNvPr id="3" name="Teksti kohatäide 2">
            <a:extLst>
              <a:ext uri="{FF2B5EF4-FFF2-40B4-BE49-F238E27FC236}">
                <a16:creationId xmlns:a16="http://schemas.microsoft.com/office/drawing/2014/main" id="{580664CF-DD92-4A7B-A346-7DEDFE488239}"/>
              </a:ext>
            </a:extLst>
          </p:cNvPr>
          <p:cNvSpPr>
            <a:spLocks noGrp="1"/>
          </p:cNvSpPr>
          <p:nvPr>
            <p:ph type="body" sz="quarter" idx="14"/>
          </p:nvPr>
        </p:nvSpPr>
        <p:spPr>
          <a:xfrm>
            <a:off x="2171700" y="1628775"/>
            <a:ext cx="8802242" cy="4716463"/>
          </a:xfrm>
        </p:spPr>
        <p:txBody>
          <a:bodyPr/>
          <a:lstStyle/>
          <a:p>
            <a:r>
              <a:rPr lang="et-EE" dirty="0"/>
              <a:t>Õppeaine MES0210 Masinaelemendid – projekt on tihedalt seotud õppeainega MES0205 Masinaelemendid (õppematerjali, arvutusmetoodikate osas)</a:t>
            </a:r>
          </a:p>
          <a:p>
            <a:r>
              <a:rPr lang="et-EE" dirty="0"/>
              <a:t>Õppeaine MES0210 Masinaelemendid – projekt on jaotatud kolmeks osaks/mooduliks:</a:t>
            </a:r>
          </a:p>
          <a:p>
            <a:r>
              <a:rPr lang="et-EE" b="1" dirty="0"/>
              <a:t>Moodul 1. Eeluuring ja algusetapid </a:t>
            </a:r>
            <a:r>
              <a:rPr lang="et-EE" dirty="0"/>
              <a:t>(projekti plaan, konstrueerimisülesanne, talitlusskeem, kinemaatikaskeemid ohutusnõuded, võimalike riskide analüüs, CE märk).</a:t>
            </a:r>
          </a:p>
          <a:p>
            <a:endParaRPr lang="et-EE" sz="800" b="1" dirty="0"/>
          </a:p>
          <a:p>
            <a:pPr lvl="0"/>
            <a:r>
              <a:rPr lang="et-EE" b="1" dirty="0"/>
              <a:t>Moodul 2. Konstrueerimine </a:t>
            </a:r>
            <a:r>
              <a:rPr lang="et-EE" dirty="0"/>
              <a:t>(Masina sõlmedele mõjuvate jõudude </a:t>
            </a:r>
            <a:r>
              <a:rPr lang="et-EE" dirty="0" err="1"/>
              <a:t>määramine,töö</a:t>
            </a:r>
            <a:r>
              <a:rPr lang="et-EE" dirty="0"/>
              <a:t> režiimide määramine/defineerimine (töökoormuste iseloom, masina ekspluateerimise aeg tundides päevas jne), piisavas mahus tugevusarvutused (sh laagrite valik, võlli tugevusarvutused, liidete arvutused, ülekannete arvutused), seadme alamsõlmedeks jaotamise oskus). 3D modelleerimine</a:t>
            </a:r>
          </a:p>
          <a:p>
            <a:endParaRPr lang="et-EE" sz="800" dirty="0"/>
          </a:p>
          <a:p>
            <a:pPr algn="just"/>
            <a:r>
              <a:rPr lang="et-EE" b="1" dirty="0"/>
              <a:t>Moodul 3. Detaili- ja koostejoonised </a:t>
            </a:r>
            <a:r>
              <a:rPr lang="et-EE" dirty="0"/>
              <a:t>(Raalprojekteerimisest saadud teadmiste rakendamine: 3D modelleerimise oskus ning 2D jooniste vormistamise oskus)! NB! Ilma sobivate pinnakareduste, pinnatöötluse, tolerantside ja geomeetriliste kuju- ja </a:t>
            </a:r>
            <a:r>
              <a:rPr lang="et-EE" dirty="0" err="1"/>
              <a:t>asendhälbedeta</a:t>
            </a:r>
            <a:r>
              <a:rPr lang="et-EE" dirty="0"/>
              <a:t> jooniseid vastu ei võeta! Koostejoonisel peaksid olema näidatud kõik istud ja koostamiseks vajalikud mõõtmed, gabariitmõõtmed ning kaasas peab olema detailide nimistu ehk spetsifikatsioonide tabel.</a:t>
            </a:r>
          </a:p>
        </p:txBody>
      </p:sp>
    </p:spTree>
    <p:extLst>
      <p:ext uri="{BB962C8B-B14F-4D97-AF65-F5344CB8AC3E}">
        <p14:creationId xmlns:p14="http://schemas.microsoft.com/office/powerpoint/2010/main" val="1707364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a:extLst>
              <a:ext uri="{FF2B5EF4-FFF2-40B4-BE49-F238E27FC236}">
                <a16:creationId xmlns:a16="http://schemas.microsoft.com/office/drawing/2014/main" id="{721B3614-6134-42F4-8429-E6F5DAB48DD3}"/>
              </a:ext>
            </a:extLst>
          </p:cNvPr>
          <p:cNvPicPr>
            <a:picLocks noChangeAspect="1"/>
          </p:cNvPicPr>
          <p:nvPr/>
        </p:nvPicPr>
        <p:blipFill>
          <a:blip r:embed="rId2"/>
          <a:stretch>
            <a:fillRect/>
          </a:stretch>
        </p:blipFill>
        <p:spPr>
          <a:xfrm>
            <a:off x="4804529" y="1029265"/>
            <a:ext cx="4807670" cy="5795349"/>
          </a:xfrm>
          <a:prstGeom prst="rect">
            <a:avLst/>
          </a:prstGeom>
        </p:spPr>
      </p:pic>
      <p:sp>
        <p:nvSpPr>
          <p:cNvPr id="3" name="Ristkülik 2">
            <a:extLst>
              <a:ext uri="{FF2B5EF4-FFF2-40B4-BE49-F238E27FC236}">
                <a16:creationId xmlns:a16="http://schemas.microsoft.com/office/drawing/2014/main" id="{D564139C-934F-4D87-93B3-47795DCF9F2E}"/>
              </a:ext>
            </a:extLst>
          </p:cNvPr>
          <p:cNvSpPr/>
          <p:nvPr/>
        </p:nvSpPr>
        <p:spPr>
          <a:xfrm>
            <a:off x="1278384" y="1552686"/>
            <a:ext cx="3417736" cy="1477328"/>
          </a:xfrm>
          <a:prstGeom prst="rect">
            <a:avLst/>
          </a:prstGeom>
        </p:spPr>
        <p:txBody>
          <a:bodyPr wrap="square">
            <a:spAutoFit/>
          </a:bodyPr>
          <a:lstStyle/>
          <a:p>
            <a:r>
              <a:rPr lang="et-EE" b="1" dirty="0">
                <a:latin typeface="+mj-lt"/>
              </a:rPr>
              <a:t>RISKIANALÜÜSI NÄIDE </a:t>
            </a:r>
          </a:p>
          <a:p>
            <a:endParaRPr lang="et-EE" b="1" dirty="0">
              <a:latin typeface="+mj-lt"/>
            </a:endParaRPr>
          </a:p>
          <a:p>
            <a:r>
              <a:rPr lang="et-EE" dirty="0">
                <a:latin typeface="+mj-lt"/>
              </a:rPr>
              <a:t>Haagise </a:t>
            </a:r>
            <a:r>
              <a:rPr lang="et-EE" dirty="0" err="1">
                <a:latin typeface="+mj-lt"/>
              </a:rPr>
              <a:t>veopea</a:t>
            </a:r>
            <a:r>
              <a:rPr lang="et-EE" dirty="0">
                <a:latin typeface="+mj-lt"/>
              </a:rPr>
              <a:t> küljes asuv kaal, mis kuvab andmed ka juhikohale</a:t>
            </a:r>
          </a:p>
        </p:txBody>
      </p:sp>
      <p:sp>
        <p:nvSpPr>
          <p:cNvPr id="4" name="Ristkülik 3">
            <a:extLst>
              <a:ext uri="{FF2B5EF4-FFF2-40B4-BE49-F238E27FC236}">
                <a16:creationId xmlns:a16="http://schemas.microsoft.com/office/drawing/2014/main" id="{2D49D4C4-A9EB-46D9-BF7E-73109E97EAE8}"/>
              </a:ext>
            </a:extLst>
          </p:cNvPr>
          <p:cNvSpPr/>
          <p:nvPr/>
        </p:nvSpPr>
        <p:spPr>
          <a:xfrm>
            <a:off x="2674413" y="3699824"/>
            <a:ext cx="2021707" cy="369332"/>
          </a:xfrm>
          <a:prstGeom prst="rect">
            <a:avLst/>
          </a:prstGeom>
        </p:spPr>
        <p:txBody>
          <a:bodyPr wrap="none">
            <a:spAutoFit/>
          </a:bodyPr>
          <a:lstStyle/>
          <a:p>
            <a:r>
              <a:rPr lang="et-EE" b="1" u="sng" dirty="0"/>
              <a:t>Mehaanilised ohud</a:t>
            </a:r>
          </a:p>
        </p:txBody>
      </p:sp>
      <p:sp>
        <p:nvSpPr>
          <p:cNvPr id="7" name="Teksti kohatäide 5">
            <a:extLst>
              <a:ext uri="{FF2B5EF4-FFF2-40B4-BE49-F238E27FC236}">
                <a16:creationId xmlns:a16="http://schemas.microsoft.com/office/drawing/2014/main" id="{2F6327D2-E085-4751-A7FC-59BEB68B29FA}"/>
              </a:ext>
            </a:extLst>
          </p:cNvPr>
          <p:cNvSpPr txBox="1">
            <a:spLocks/>
          </p:cNvSpPr>
          <p:nvPr/>
        </p:nvSpPr>
        <p:spPr>
          <a:xfrm>
            <a:off x="479424" y="558471"/>
            <a:ext cx="10657281"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2000">
                <a:solidFill>
                  <a:schemeClr val="tx1"/>
                </a:solidFill>
                <a:latin typeface="Verdana Bold"/>
              </a:rPr>
              <a:t>Moodul 1.</a:t>
            </a:r>
            <a:r>
              <a:rPr lang="en-GB" sz="2000"/>
              <a:t> </a:t>
            </a:r>
            <a:r>
              <a:rPr lang="en-GB" sz="2000">
                <a:solidFill>
                  <a:schemeClr val="tx1"/>
                </a:solidFill>
                <a:latin typeface="Verdana Bold"/>
              </a:rPr>
              <a:t>Eeluuring ja algusetapid. </a:t>
            </a:r>
            <a:endParaRPr lang="et-EE" sz="2000">
              <a:solidFill>
                <a:schemeClr val="tx1"/>
              </a:solidFill>
              <a:latin typeface="Verdana Bold"/>
            </a:endParaRPr>
          </a:p>
          <a:p>
            <a:r>
              <a:rPr lang="en-GB" sz="2000">
                <a:solidFill>
                  <a:schemeClr val="tx1"/>
                </a:solidFill>
                <a:latin typeface="Verdana Bold"/>
              </a:rPr>
              <a:t>Seadme ohutus ja CE-märk. Ohutus ja töökindlus</a:t>
            </a:r>
            <a:endParaRPr lang="et-EE" sz="2000" dirty="0">
              <a:solidFill>
                <a:schemeClr val="tx1"/>
              </a:solidFill>
              <a:latin typeface="Verdana Bold"/>
            </a:endParaRPr>
          </a:p>
        </p:txBody>
      </p:sp>
    </p:spTree>
    <p:extLst>
      <p:ext uri="{BB962C8B-B14F-4D97-AF65-F5344CB8AC3E}">
        <p14:creationId xmlns:p14="http://schemas.microsoft.com/office/powerpoint/2010/main" val="2590374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 kohatäide 5">
            <a:extLst>
              <a:ext uri="{FF2B5EF4-FFF2-40B4-BE49-F238E27FC236}">
                <a16:creationId xmlns:a16="http://schemas.microsoft.com/office/drawing/2014/main" id="{A41F04D9-2AEA-4AF1-8D9E-8C3C89D715AF}"/>
              </a:ext>
            </a:extLst>
          </p:cNvPr>
          <p:cNvSpPr>
            <a:spLocks noGrp="1"/>
          </p:cNvSpPr>
          <p:nvPr>
            <p:ph type="body" sz="quarter" idx="13"/>
          </p:nvPr>
        </p:nvSpPr>
        <p:spPr>
          <a:xfrm>
            <a:off x="1367161" y="1240266"/>
            <a:ext cx="8509074" cy="523220"/>
          </a:xfrm>
        </p:spPr>
        <p:txBody>
          <a:bodyPr/>
          <a:lstStyle/>
          <a:p>
            <a:r>
              <a:rPr lang="et-EE" dirty="0">
                <a:solidFill>
                  <a:schemeClr val="tx1"/>
                </a:solidFill>
              </a:rPr>
              <a:t>Traaterosioonpingi ohutusmärkide näide:</a:t>
            </a:r>
          </a:p>
        </p:txBody>
      </p:sp>
      <p:pic>
        <p:nvPicPr>
          <p:cNvPr id="3" name="Pilt 2">
            <a:extLst>
              <a:ext uri="{FF2B5EF4-FFF2-40B4-BE49-F238E27FC236}">
                <a16:creationId xmlns:a16="http://schemas.microsoft.com/office/drawing/2014/main" id="{082605A3-73CE-4C14-BF91-8C48897645BC}"/>
              </a:ext>
            </a:extLst>
          </p:cNvPr>
          <p:cNvPicPr>
            <a:picLocks noChangeAspect="1"/>
          </p:cNvPicPr>
          <p:nvPr/>
        </p:nvPicPr>
        <p:blipFill>
          <a:blip r:embed="rId2"/>
          <a:stretch>
            <a:fillRect/>
          </a:stretch>
        </p:blipFill>
        <p:spPr>
          <a:xfrm>
            <a:off x="4022205" y="1878896"/>
            <a:ext cx="4017132" cy="4292759"/>
          </a:xfrm>
          <a:prstGeom prst="rect">
            <a:avLst/>
          </a:prstGeom>
        </p:spPr>
      </p:pic>
      <p:sp>
        <p:nvSpPr>
          <p:cNvPr id="2" name="Ristkülik 1">
            <a:extLst>
              <a:ext uri="{FF2B5EF4-FFF2-40B4-BE49-F238E27FC236}">
                <a16:creationId xmlns:a16="http://schemas.microsoft.com/office/drawing/2014/main" id="{1B23A94E-F702-4105-A276-7C825F2A9E6D}"/>
              </a:ext>
            </a:extLst>
          </p:cNvPr>
          <p:cNvSpPr/>
          <p:nvPr/>
        </p:nvSpPr>
        <p:spPr>
          <a:xfrm>
            <a:off x="3991883" y="6171654"/>
            <a:ext cx="4047455" cy="523220"/>
          </a:xfrm>
          <a:prstGeom prst="rect">
            <a:avLst/>
          </a:prstGeom>
        </p:spPr>
        <p:txBody>
          <a:bodyPr wrap="none">
            <a:spAutoFit/>
          </a:bodyPr>
          <a:lstStyle/>
          <a:p>
            <a:r>
              <a:rPr lang="et-EE" sz="1400" dirty="0"/>
              <a:t>[</a:t>
            </a:r>
            <a:r>
              <a:rPr lang="et-EE" sz="1400" dirty="0" err="1"/>
              <a:t>www</a:t>
            </a:r>
            <a:r>
              <a:rPr lang="et-EE" sz="1400" dirty="0"/>
              <a:t>] </a:t>
            </a:r>
            <a:r>
              <a:rPr lang="et-EE" sz="1400" dirty="0">
                <a:hlinkClick r:id="rId3"/>
              </a:rPr>
              <a:t>http://www.hse.gov.uk/pUbns/priced/l64.pdf</a:t>
            </a:r>
            <a:endParaRPr lang="et-EE" sz="1400" dirty="0"/>
          </a:p>
          <a:p>
            <a:endParaRPr lang="et-EE" sz="1400" dirty="0"/>
          </a:p>
        </p:txBody>
      </p:sp>
      <p:sp>
        <p:nvSpPr>
          <p:cNvPr id="7" name="Teksti kohatäide 1">
            <a:extLst>
              <a:ext uri="{FF2B5EF4-FFF2-40B4-BE49-F238E27FC236}">
                <a16:creationId xmlns:a16="http://schemas.microsoft.com/office/drawing/2014/main" id="{0579D4D5-61D0-425A-AA68-BCFDBABA72D0}"/>
              </a:ext>
            </a:extLst>
          </p:cNvPr>
          <p:cNvSpPr txBox="1">
            <a:spLocks/>
          </p:cNvSpPr>
          <p:nvPr/>
        </p:nvSpPr>
        <p:spPr>
          <a:xfrm>
            <a:off x="479424" y="282945"/>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2400">
                <a:solidFill>
                  <a:schemeClr val="tx1"/>
                </a:solidFill>
                <a:latin typeface="Verdana Bold"/>
              </a:rPr>
              <a:t>Moodul 1.</a:t>
            </a:r>
            <a:r>
              <a:rPr lang="en-GB" sz="2400"/>
              <a:t> </a:t>
            </a:r>
            <a:r>
              <a:rPr lang="en-GB" sz="2400">
                <a:solidFill>
                  <a:schemeClr val="tx1"/>
                </a:solidFill>
                <a:latin typeface="Verdana Bold"/>
              </a:rPr>
              <a:t>Eeluuring ja algusetapid. </a:t>
            </a:r>
            <a:endParaRPr lang="et-EE" sz="2400">
              <a:solidFill>
                <a:schemeClr val="tx1"/>
              </a:solidFill>
              <a:latin typeface="Verdana Bold"/>
            </a:endParaRPr>
          </a:p>
          <a:p>
            <a:r>
              <a:rPr lang="en-GB" sz="2400">
                <a:solidFill>
                  <a:schemeClr val="tx1"/>
                </a:solidFill>
                <a:latin typeface="Verdana Bold"/>
              </a:rPr>
              <a:t>Seadme ohutus ja CE-märk. Ohutus ja töökindlus</a:t>
            </a:r>
            <a:endParaRPr lang="et-EE" sz="2400">
              <a:solidFill>
                <a:schemeClr val="tx1"/>
              </a:solidFill>
              <a:latin typeface="Verdana Bold"/>
            </a:endParaRPr>
          </a:p>
          <a:p>
            <a:endParaRPr lang="et-EE" dirty="0"/>
          </a:p>
        </p:txBody>
      </p:sp>
    </p:spTree>
    <p:extLst>
      <p:ext uri="{BB962C8B-B14F-4D97-AF65-F5344CB8AC3E}">
        <p14:creationId xmlns:p14="http://schemas.microsoft.com/office/powerpoint/2010/main" val="398743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9780E260-669F-4F8D-8DA3-7811DA9996F3}"/>
              </a:ext>
            </a:extLst>
          </p:cNvPr>
          <p:cNvSpPr>
            <a:spLocks noGrp="1"/>
          </p:cNvSpPr>
          <p:nvPr>
            <p:ph type="body" sz="quarter" idx="13"/>
          </p:nvPr>
        </p:nvSpPr>
        <p:spPr/>
        <p:txBody>
          <a:bodyPr/>
          <a:lstStyle/>
          <a:p>
            <a:pPr fontAlgn="base">
              <a:spcAft>
                <a:spcPct val="0"/>
              </a:spcAft>
            </a:pPr>
            <a:r>
              <a:rPr lang="et-EE" altLang="en-US" sz="2000" dirty="0">
                <a:solidFill>
                  <a:schemeClr val="tx1"/>
                </a:solidFill>
                <a:latin typeface="Verdana Bold"/>
              </a:rPr>
              <a:t>Moodul 1.</a:t>
            </a:r>
            <a:r>
              <a:rPr lang="en-GB" sz="2000" dirty="0"/>
              <a:t> </a:t>
            </a:r>
            <a:r>
              <a:rPr lang="en-GB" sz="2000" dirty="0" err="1">
                <a:solidFill>
                  <a:schemeClr val="tx1"/>
                </a:solidFill>
                <a:latin typeface="Verdana Bold"/>
              </a:rPr>
              <a:t>Eeluuring</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algusetapid</a:t>
            </a:r>
            <a:r>
              <a:rPr lang="en-GB" sz="2000" dirty="0">
                <a:solidFill>
                  <a:schemeClr val="tx1"/>
                </a:solidFill>
                <a:latin typeface="Verdana Bold"/>
              </a:rPr>
              <a:t>. </a:t>
            </a:r>
            <a:endParaRPr lang="et-EE" sz="2000" dirty="0">
              <a:solidFill>
                <a:schemeClr val="tx1"/>
              </a:solidFill>
              <a:latin typeface="Verdana Bold"/>
            </a:endParaRPr>
          </a:p>
          <a:p>
            <a:pPr algn="ctr"/>
            <a:r>
              <a:rPr lang="et-EE" sz="2000" dirty="0" err="1">
                <a:solidFill>
                  <a:schemeClr val="tx1"/>
                </a:solidFill>
              </a:rPr>
              <a:t>TaLitlusskeemide</a:t>
            </a:r>
            <a:r>
              <a:rPr lang="et-EE" sz="2000" dirty="0">
                <a:solidFill>
                  <a:schemeClr val="tx1"/>
                </a:solidFill>
              </a:rPr>
              <a:t> näited</a:t>
            </a:r>
          </a:p>
        </p:txBody>
      </p:sp>
      <p:sp>
        <p:nvSpPr>
          <p:cNvPr id="3" name="Teksti kohatäide 2">
            <a:extLst>
              <a:ext uri="{FF2B5EF4-FFF2-40B4-BE49-F238E27FC236}">
                <a16:creationId xmlns:a16="http://schemas.microsoft.com/office/drawing/2014/main" id="{1FA7DC4A-67FD-4AA9-95FC-22C59EF9E030}"/>
              </a:ext>
            </a:extLst>
          </p:cNvPr>
          <p:cNvSpPr>
            <a:spLocks noGrp="1"/>
          </p:cNvSpPr>
          <p:nvPr>
            <p:ph type="body" sz="quarter" idx="14"/>
          </p:nvPr>
        </p:nvSpPr>
        <p:spPr>
          <a:xfrm>
            <a:off x="1473694" y="1473693"/>
            <a:ext cx="7546020" cy="4871545"/>
          </a:xfrm>
        </p:spPr>
        <p:txBody>
          <a:bodyPr/>
          <a:lstStyle/>
          <a:p>
            <a:pPr algn="ctr"/>
            <a:r>
              <a:rPr lang="et-EE" b="1" dirty="0" err="1"/>
              <a:t>Hüdroelektrigeneraatori</a:t>
            </a:r>
            <a:r>
              <a:rPr lang="et-EE" b="1" dirty="0"/>
              <a:t> kirjeldus ja talitlusskeem</a:t>
            </a:r>
          </a:p>
          <a:p>
            <a:pPr algn="just"/>
            <a:r>
              <a:rPr lang="et-EE" sz="1400" dirty="0"/>
              <a:t>Toote põhieesmärgiks on toota elektrienergiat. Toode on ujuv ja omab ankurdamiseks (positsiooni säilitamiseks) kinnitusaasasid. Generaator koosneb ujuvplokist, mille alla on kinnitatud neli madalpingegeneraatorit (turbiini). Elektri muundur asub tarbija juures ja ei ole kokku ehitatud generaatoriga.</a:t>
            </a:r>
          </a:p>
          <a:p>
            <a:endParaRPr lang="et-EE" dirty="0"/>
          </a:p>
        </p:txBody>
      </p:sp>
      <p:pic>
        <p:nvPicPr>
          <p:cNvPr id="5" name="Pilt 4">
            <a:extLst>
              <a:ext uri="{FF2B5EF4-FFF2-40B4-BE49-F238E27FC236}">
                <a16:creationId xmlns:a16="http://schemas.microsoft.com/office/drawing/2014/main" id="{0BFB607B-F60D-47D5-80ED-5715852EAA67}"/>
              </a:ext>
            </a:extLst>
          </p:cNvPr>
          <p:cNvPicPr>
            <a:picLocks noChangeAspect="1"/>
          </p:cNvPicPr>
          <p:nvPr/>
        </p:nvPicPr>
        <p:blipFill>
          <a:blip r:embed="rId2"/>
          <a:stretch>
            <a:fillRect/>
          </a:stretch>
        </p:blipFill>
        <p:spPr>
          <a:xfrm>
            <a:off x="9182855" y="197594"/>
            <a:ext cx="2837510" cy="2290276"/>
          </a:xfrm>
          <a:prstGeom prst="rect">
            <a:avLst/>
          </a:prstGeom>
        </p:spPr>
      </p:pic>
      <p:pic>
        <p:nvPicPr>
          <p:cNvPr id="6" name="Pilt 5">
            <a:extLst>
              <a:ext uri="{FF2B5EF4-FFF2-40B4-BE49-F238E27FC236}">
                <a16:creationId xmlns:a16="http://schemas.microsoft.com/office/drawing/2014/main" id="{A024467B-0CC9-48D8-AD18-0DABD0A97F7D}"/>
              </a:ext>
            </a:extLst>
          </p:cNvPr>
          <p:cNvPicPr>
            <a:picLocks noChangeAspect="1"/>
          </p:cNvPicPr>
          <p:nvPr/>
        </p:nvPicPr>
        <p:blipFill>
          <a:blip r:embed="rId3"/>
          <a:stretch>
            <a:fillRect/>
          </a:stretch>
        </p:blipFill>
        <p:spPr>
          <a:xfrm>
            <a:off x="9182855" y="4645127"/>
            <a:ext cx="2837510" cy="2145804"/>
          </a:xfrm>
          <a:prstGeom prst="rect">
            <a:avLst/>
          </a:prstGeom>
        </p:spPr>
      </p:pic>
      <p:sp>
        <p:nvSpPr>
          <p:cNvPr id="8" name="Ristkülik 7">
            <a:extLst>
              <a:ext uri="{FF2B5EF4-FFF2-40B4-BE49-F238E27FC236}">
                <a16:creationId xmlns:a16="http://schemas.microsoft.com/office/drawing/2014/main" id="{1897E13A-E05D-4EF7-863A-97AB882D4584}"/>
              </a:ext>
            </a:extLst>
          </p:cNvPr>
          <p:cNvSpPr/>
          <p:nvPr/>
        </p:nvSpPr>
        <p:spPr>
          <a:xfrm>
            <a:off x="1651248" y="5656648"/>
            <a:ext cx="7270810" cy="830997"/>
          </a:xfrm>
          <a:prstGeom prst="rect">
            <a:avLst/>
          </a:prstGeom>
          <a:ln>
            <a:solidFill>
              <a:srgbClr val="96004F"/>
            </a:solidFill>
          </a:ln>
        </p:spPr>
        <p:txBody>
          <a:bodyPr wrap="square">
            <a:spAutoFit/>
          </a:bodyPr>
          <a:lstStyle/>
          <a:p>
            <a:pPr algn="just"/>
            <a:r>
              <a:rPr lang="et-EE" sz="1600" dirty="0"/>
              <a:t>Sarnase põhimõttega portatiivseid lahendusi on turul saadaval kümneid. Erinevuseks uue toote puhul oleks generaatori ujuvaks tegemine ja generaatorite (madalpinge) arvu tõstmine. Samuti generaatorite sulgemine niinimetatud turbiini düüsidesse.</a:t>
            </a:r>
          </a:p>
        </p:txBody>
      </p:sp>
      <p:pic>
        <p:nvPicPr>
          <p:cNvPr id="11" name="Pilt 10">
            <a:extLst>
              <a:ext uri="{FF2B5EF4-FFF2-40B4-BE49-F238E27FC236}">
                <a16:creationId xmlns:a16="http://schemas.microsoft.com/office/drawing/2014/main" id="{D224F58C-80B8-4702-9807-A5FAA13125BB}"/>
              </a:ext>
            </a:extLst>
          </p:cNvPr>
          <p:cNvPicPr>
            <a:picLocks noChangeAspect="1"/>
          </p:cNvPicPr>
          <p:nvPr/>
        </p:nvPicPr>
        <p:blipFill>
          <a:blip r:embed="rId4"/>
          <a:stretch>
            <a:fillRect/>
          </a:stretch>
        </p:blipFill>
        <p:spPr>
          <a:xfrm>
            <a:off x="2991775" y="2839552"/>
            <a:ext cx="5074745" cy="2728430"/>
          </a:xfrm>
          <a:prstGeom prst="rect">
            <a:avLst/>
          </a:prstGeom>
        </p:spPr>
      </p:pic>
      <p:pic>
        <p:nvPicPr>
          <p:cNvPr id="12" name="Pilt 11">
            <a:extLst>
              <a:ext uri="{FF2B5EF4-FFF2-40B4-BE49-F238E27FC236}">
                <a16:creationId xmlns:a16="http://schemas.microsoft.com/office/drawing/2014/main" id="{C1E40313-C41B-4C90-A6E0-7F9F3BD349DF}"/>
              </a:ext>
            </a:extLst>
          </p:cNvPr>
          <p:cNvPicPr>
            <a:picLocks noChangeAspect="1"/>
          </p:cNvPicPr>
          <p:nvPr/>
        </p:nvPicPr>
        <p:blipFill>
          <a:blip r:embed="rId5"/>
          <a:stretch>
            <a:fillRect/>
          </a:stretch>
        </p:blipFill>
        <p:spPr>
          <a:xfrm>
            <a:off x="9093168" y="2839552"/>
            <a:ext cx="2994791" cy="1137644"/>
          </a:xfrm>
          <a:prstGeom prst="rect">
            <a:avLst/>
          </a:prstGeom>
        </p:spPr>
      </p:pic>
    </p:spTree>
    <p:extLst>
      <p:ext uri="{BB962C8B-B14F-4D97-AF65-F5344CB8AC3E}">
        <p14:creationId xmlns:p14="http://schemas.microsoft.com/office/powerpoint/2010/main" val="2960454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08452382-1C6F-4817-9999-27FED7A1CAF6}"/>
              </a:ext>
            </a:extLst>
          </p:cNvPr>
          <p:cNvSpPr>
            <a:spLocks noGrp="1"/>
          </p:cNvSpPr>
          <p:nvPr>
            <p:ph type="body" sz="quarter" idx="13"/>
          </p:nvPr>
        </p:nvSpPr>
        <p:spPr>
          <a:xfrm>
            <a:off x="479424" y="143831"/>
            <a:ext cx="11097058" cy="810888"/>
          </a:xfrm>
        </p:spPr>
        <p:txBody>
          <a:bodyPr/>
          <a:lstStyle/>
          <a:p>
            <a:r>
              <a:rPr lang="et-EE" altLang="en-US" sz="2400" dirty="0">
                <a:solidFill>
                  <a:schemeClr val="tx1"/>
                </a:solidFill>
                <a:latin typeface="Verdana Bold"/>
              </a:rPr>
              <a:t>Moodul 1.</a:t>
            </a:r>
            <a:r>
              <a:rPr lang="en-GB" sz="2400" dirty="0"/>
              <a:t> </a:t>
            </a:r>
            <a:r>
              <a:rPr lang="en-GB" sz="2400" dirty="0" err="1">
                <a:solidFill>
                  <a:schemeClr val="tx1"/>
                </a:solidFill>
                <a:latin typeface="Verdana Bold"/>
              </a:rPr>
              <a:t>Eeluuring</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a:t>
            </a:r>
            <a:r>
              <a:rPr lang="en-GB" sz="2400" dirty="0" err="1">
                <a:solidFill>
                  <a:schemeClr val="tx1"/>
                </a:solidFill>
                <a:latin typeface="Verdana Bold"/>
              </a:rPr>
              <a:t>algusetapid</a:t>
            </a:r>
            <a:r>
              <a:rPr lang="en-GB" sz="2400" dirty="0">
                <a:solidFill>
                  <a:schemeClr val="tx1"/>
                </a:solidFill>
                <a:latin typeface="Verdana Bold"/>
              </a:rPr>
              <a:t>. </a:t>
            </a:r>
            <a:endParaRPr lang="et-EE" sz="2400" dirty="0">
              <a:solidFill>
                <a:schemeClr val="tx1"/>
              </a:solidFill>
              <a:latin typeface="Verdana Bold"/>
            </a:endParaRPr>
          </a:p>
          <a:p>
            <a:r>
              <a:rPr lang="et-EE" sz="2400" dirty="0" err="1">
                <a:solidFill>
                  <a:schemeClr val="tx1"/>
                </a:solidFill>
                <a:latin typeface="Verdana Bold"/>
              </a:rPr>
              <a:t>TuRUUURING</a:t>
            </a:r>
            <a:r>
              <a:rPr lang="et-EE" sz="2400" dirty="0">
                <a:solidFill>
                  <a:schemeClr val="tx1"/>
                </a:solidFill>
                <a:latin typeface="Verdana Bold"/>
              </a:rPr>
              <a:t>, Patendiuuring</a:t>
            </a:r>
            <a:endParaRPr lang="et-EE" dirty="0"/>
          </a:p>
        </p:txBody>
      </p:sp>
      <p:sp>
        <p:nvSpPr>
          <p:cNvPr id="3" name="Teksti kohatäide 2">
            <a:extLst>
              <a:ext uri="{FF2B5EF4-FFF2-40B4-BE49-F238E27FC236}">
                <a16:creationId xmlns:a16="http://schemas.microsoft.com/office/drawing/2014/main" id="{E2B24E3A-4F3C-4B1E-8811-01F9716CCAD3}"/>
              </a:ext>
            </a:extLst>
          </p:cNvPr>
          <p:cNvSpPr>
            <a:spLocks noGrp="1"/>
          </p:cNvSpPr>
          <p:nvPr>
            <p:ph type="body" sz="quarter" idx="14"/>
          </p:nvPr>
        </p:nvSpPr>
        <p:spPr>
          <a:xfrm>
            <a:off x="3080550" y="1360163"/>
            <a:ext cx="8602463" cy="4985075"/>
          </a:xfrm>
        </p:spPr>
        <p:txBody>
          <a:bodyPr/>
          <a:lstStyle/>
          <a:p>
            <a:pPr algn="ctr"/>
            <a:r>
              <a:rPr lang="et-EE" b="1" dirty="0" err="1"/>
              <a:t>Hüdroelektrigeneraator</a:t>
            </a:r>
            <a:endParaRPr lang="et-EE" dirty="0"/>
          </a:p>
          <a:p>
            <a:r>
              <a:rPr lang="et-EE" sz="1400" dirty="0"/>
              <a:t>Turu-uuring näitas, et erineva lahendusega </a:t>
            </a:r>
            <a:r>
              <a:rPr lang="et-EE" sz="1400" dirty="0" err="1"/>
              <a:t>hüdrogeneraatoreid</a:t>
            </a:r>
            <a:r>
              <a:rPr lang="et-EE" sz="1400" dirty="0"/>
              <a:t> olemas palju. Samuti on erinevatele lahendustele registreeritud patente. Euroopa Patendiorganisatsiooni andmebaasidest võib leida </a:t>
            </a:r>
            <a:r>
              <a:rPr lang="et-EE" sz="1400" dirty="0" err="1"/>
              <a:t>kümmneid</a:t>
            </a:r>
            <a:r>
              <a:rPr lang="et-EE" sz="1400" dirty="0"/>
              <a:t> </a:t>
            </a:r>
            <a:r>
              <a:rPr lang="et-EE" sz="1400" dirty="0" err="1"/>
              <a:t>hüdrogeneraatoritele</a:t>
            </a:r>
            <a:r>
              <a:rPr lang="et-EE" sz="1400" dirty="0"/>
              <a:t> ja nendega seotud lahendustele väljastatud patente:</a:t>
            </a:r>
          </a:p>
          <a:p>
            <a:pPr marL="171450" indent="-171450">
              <a:buFont typeface="Arial" panose="020B0604020202020204" pitchFamily="34" charset="0"/>
              <a:buChar char="•"/>
            </a:pPr>
            <a:r>
              <a:rPr lang="et-EE" sz="1400" dirty="0"/>
              <a:t>https://worldwide.espacenet.com/searchResults?search=portable+hydro+generator&amp;DB=EP </a:t>
            </a:r>
            <a:r>
              <a:rPr lang="et-EE" sz="1400" dirty="0" err="1"/>
              <a:t>ODOC&amp;submitted</a:t>
            </a:r>
            <a:r>
              <a:rPr lang="et-EE" sz="1400" dirty="0"/>
              <a:t>=</a:t>
            </a:r>
            <a:r>
              <a:rPr lang="et-EE" sz="1400" dirty="0" err="1"/>
              <a:t>true&amp;locale</a:t>
            </a:r>
            <a:r>
              <a:rPr lang="et-EE" sz="1400" dirty="0"/>
              <a:t>=</a:t>
            </a:r>
            <a:r>
              <a:rPr lang="et-EE" sz="1400" dirty="0" err="1"/>
              <a:t>en_EP&amp;ST</a:t>
            </a:r>
            <a:r>
              <a:rPr lang="et-EE" sz="1400" dirty="0"/>
              <a:t>=</a:t>
            </a:r>
            <a:r>
              <a:rPr lang="et-EE" sz="1400" dirty="0" err="1"/>
              <a:t>singleline&amp;compact</a:t>
            </a:r>
            <a:r>
              <a:rPr lang="et-EE" sz="1400" dirty="0"/>
              <a:t>=</a:t>
            </a:r>
            <a:r>
              <a:rPr lang="et-EE" sz="1400" dirty="0" err="1"/>
              <a:t>false&amp;DB</a:t>
            </a:r>
            <a:r>
              <a:rPr lang="et-EE" sz="1400" dirty="0"/>
              <a:t>=</a:t>
            </a:r>
            <a:r>
              <a:rPr lang="et-EE" sz="1400" dirty="0" err="1"/>
              <a:t>EPODOC&amp;q</a:t>
            </a:r>
            <a:r>
              <a:rPr lang="et-EE" sz="1400" dirty="0"/>
              <a:t> </a:t>
            </a:r>
            <a:r>
              <a:rPr lang="et-EE" sz="1400" dirty="0" err="1"/>
              <a:t>uery</a:t>
            </a:r>
            <a:r>
              <a:rPr lang="et-EE" sz="1400" dirty="0"/>
              <a:t>=</a:t>
            </a:r>
            <a:r>
              <a:rPr lang="et-EE" sz="1400" dirty="0" err="1"/>
              <a:t>portable+hydro+generator</a:t>
            </a:r>
            <a:endParaRPr lang="et-EE" sz="1400" dirty="0"/>
          </a:p>
          <a:p>
            <a:pPr marL="171450" indent="-171450">
              <a:buFont typeface="Arial" panose="020B0604020202020204" pitchFamily="34" charset="0"/>
              <a:buChar char="•"/>
            </a:pPr>
            <a:r>
              <a:rPr lang="et-EE" sz="1400" dirty="0"/>
              <a:t> </a:t>
            </a:r>
            <a:r>
              <a:rPr lang="et-EE" sz="1400" b="1" dirty="0" err="1"/>
              <a:t>HydroCoil`i</a:t>
            </a:r>
            <a:r>
              <a:rPr lang="et-EE" sz="1400" b="1" dirty="0"/>
              <a:t> </a:t>
            </a:r>
            <a:r>
              <a:rPr lang="et-EE" sz="1400" b="1" dirty="0" err="1"/>
              <a:t>patendeeritud</a:t>
            </a:r>
            <a:r>
              <a:rPr lang="et-EE" sz="1400" b="1" dirty="0"/>
              <a:t> tiguajam </a:t>
            </a:r>
            <a:r>
              <a:rPr lang="et-EE" sz="1400" b="1" dirty="0" err="1"/>
              <a:t>hüdrogeneraatori</a:t>
            </a:r>
            <a:r>
              <a:rPr lang="et-EE" sz="1400" b="1" dirty="0"/>
              <a:t> käitlemiseks: </a:t>
            </a:r>
            <a:r>
              <a:rPr lang="et-EE" sz="1400" dirty="0"/>
              <a:t>https://worldwide.espacenet.com/publicationDetails/biblio?DB=EPODOC&amp;II=0&amp;ND=3&amp;a </a:t>
            </a:r>
            <a:r>
              <a:rPr lang="et-EE" sz="1400" dirty="0" err="1"/>
              <a:t>djacent</a:t>
            </a:r>
            <a:r>
              <a:rPr lang="et-EE" sz="1400" dirty="0"/>
              <a:t>=</a:t>
            </a:r>
            <a:r>
              <a:rPr lang="et-EE" sz="1400" dirty="0" err="1"/>
              <a:t>true&amp;locale</a:t>
            </a:r>
            <a:r>
              <a:rPr lang="et-EE" sz="1400" dirty="0"/>
              <a:t>=</a:t>
            </a:r>
            <a:r>
              <a:rPr lang="et-EE" sz="1400" dirty="0" err="1"/>
              <a:t>en_EP&amp;FT</a:t>
            </a:r>
            <a:r>
              <a:rPr lang="et-EE" sz="1400" dirty="0"/>
              <a:t>=</a:t>
            </a:r>
            <a:r>
              <a:rPr lang="et-EE" sz="1400" dirty="0" err="1"/>
              <a:t>D&amp;date</a:t>
            </a:r>
            <a:r>
              <a:rPr lang="et-EE" sz="1400" dirty="0"/>
              <a:t>=20130516&amp;CC=US&amp;NR=2013119670A1&amp;KC =A1 </a:t>
            </a:r>
          </a:p>
          <a:p>
            <a:pPr marL="171450" indent="-171450">
              <a:buFont typeface="Arial" panose="020B0604020202020204" pitchFamily="34" charset="0"/>
              <a:buChar char="•"/>
            </a:pPr>
            <a:r>
              <a:rPr lang="et-EE" sz="1400" dirty="0"/>
              <a:t> </a:t>
            </a:r>
            <a:r>
              <a:rPr lang="et-EE" sz="1400" b="1" dirty="0"/>
              <a:t>Gravitatsioonijõudu kasutav kinnine </a:t>
            </a:r>
            <a:r>
              <a:rPr lang="et-EE" sz="1400" b="1" dirty="0" err="1"/>
              <a:t>hüdrogeneraator</a:t>
            </a:r>
            <a:r>
              <a:rPr lang="et-EE" sz="1400" b="1" dirty="0"/>
              <a:t>: </a:t>
            </a:r>
            <a:r>
              <a:rPr lang="et-EE" sz="1400" dirty="0"/>
              <a:t>https://worldwide.espacenet.com/publicationDetails/biblio?DB=EPODOC&amp;II=7&amp;ND=3&amp;a </a:t>
            </a:r>
            <a:r>
              <a:rPr lang="et-EE" sz="1400" dirty="0" err="1"/>
              <a:t>djacent</a:t>
            </a:r>
            <a:r>
              <a:rPr lang="et-EE" sz="1400" dirty="0"/>
              <a:t>=</a:t>
            </a:r>
            <a:r>
              <a:rPr lang="et-EE" sz="1400" dirty="0" err="1"/>
              <a:t>true&amp;locale</a:t>
            </a:r>
            <a:r>
              <a:rPr lang="et-EE" sz="1400" dirty="0"/>
              <a:t>=</a:t>
            </a:r>
            <a:r>
              <a:rPr lang="et-EE" sz="1400" dirty="0" err="1"/>
              <a:t>en_EP&amp;FT</a:t>
            </a:r>
            <a:r>
              <a:rPr lang="et-EE" sz="1400" dirty="0"/>
              <a:t>=</a:t>
            </a:r>
            <a:r>
              <a:rPr lang="et-EE" sz="1400" dirty="0" err="1"/>
              <a:t>D&amp;date</a:t>
            </a:r>
            <a:r>
              <a:rPr lang="et-EE" sz="1400" dirty="0"/>
              <a:t>=20120816&amp;CC=US&amp;NR=2012207588A1&amp;KC =A1 </a:t>
            </a:r>
          </a:p>
          <a:p>
            <a:pPr marL="171450" indent="-171450">
              <a:buFont typeface="Arial" panose="020B0604020202020204" pitchFamily="34" charset="0"/>
              <a:buChar char="•"/>
            </a:pPr>
            <a:r>
              <a:rPr lang="et-EE" sz="1400" b="1" dirty="0"/>
              <a:t> Vee voolu survega töötav generaator:</a:t>
            </a:r>
            <a:r>
              <a:rPr lang="et-EE" sz="1400" dirty="0"/>
              <a:t> https://worldwide.espacenet.com/publicationDetails/biblio?DB=EPODOC&amp;II=19&amp;ND=3&amp; </a:t>
            </a:r>
            <a:r>
              <a:rPr lang="et-EE" sz="1400" dirty="0" err="1"/>
              <a:t>adjacent</a:t>
            </a:r>
            <a:r>
              <a:rPr lang="et-EE" sz="1400" dirty="0"/>
              <a:t>=</a:t>
            </a:r>
            <a:r>
              <a:rPr lang="et-EE" sz="1400" dirty="0" err="1"/>
              <a:t>true&amp;locale</a:t>
            </a:r>
            <a:r>
              <a:rPr lang="et-EE" sz="1400" dirty="0"/>
              <a:t>=</a:t>
            </a:r>
            <a:r>
              <a:rPr lang="et-EE" sz="1400" dirty="0" err="1"/>
              <a:t>en_EP&amp;FT</a:t>
            </a:r>
            <a:r>
              <a:rPr lang="et-EE" sz="1400" dirty="0"/>
              <a:t>=</a:t>
            </a:r>
            <a:r>
              <a:rPr lang="et-EE" sz="1400" dirty="0" err="1"/>
              <a:t>D&amp;date</a:t>
            </a:r>
            <a:r>
              <a:rPr lang="et-EE" sz="1400" dirty="0"/>
              <a:t>=19870610&amp;CC=EP&amp;NR=0224514A1&amp;KC=A 1 </a:t>
            </a:r>
          </a:p>
          <a:p>
            <a:pPr marL="171450" indent="-171450">
              <a:buFont typeface="Arial" panose="020B0604020202020204" pitchFamily="34" charset="0"/>
              <a:buChar char="•"/>
            </a:pPr>
            <a:r>
              <a:rPr lang="et-EE" sz="1400" dirty="0"/>
              <a:t> </a:t>
            </a:r>
            <a:r>
              <a:rPr lang="et-EE" sz="1400" b="1" dirty="0" err="1"/>
              <a:t>Enomad`i</a:t>
            </a:r>
            <a:r>
              <a:rPr lang="et-EE" sz="1400" b="1" dirty="0"/>
              <a:t> vee voolul põhineva generaatori patent: </a:t>
            </a:r>
            <a:r>
              <a:rPr lang="et-EE" sz="1400" dirty="0"/>
              <a:t>https://worldwide.espacenet.com/publicationDetails/biblio?DB=EPODOC&amp;II=1&amp;ND=3&amp;a </a:t>
            </a:r>
            <a:r>
              <a:rPr lang="et-EE" sz="1400" dirty="0" err="1"/>
              <a:t>djacent</a:t>
            </a:r>
            <a:r>
              <a:rPr lang="et-EE" sz="1400" dirty="0"/>
              <a:t>=</a:t>
            </a:r>
            <a:r>
              <a:rPr lang="et-EE" sz="1400" dirty="0" err="1"/>
              <a:t>true&amp;locale</a:t>
            </a:r>
            <a:r>
              <a:rPr lang="et-EE" sz="1400" dirty="0"/>
              <a:t>=</a:t>
            </a:r>
            <a:r>
              <a:rPr lang="et-EE" sz="1400" dirty="0" err="1"/>
              <a:t>en_EP&amp;FT</a:t>
            </a:r>
            <a:r>
              <a:rPr lang="et-EE" sz="1400" dirty="0"/>
              <a:t>=</a:t>
            </a:r>
            <a:r>
              <a:rPr lang="et-EE" sz="1400" dirty="0" err="1"/>
              <a:t>D&amp;date</a:t>
            </a:r>
            <a:r>
              <a:rPr lang="et-EE" sz="1400" dirty="0"/>
              <a:t>=20151015&amp;CC=WO&amp;NR=2015156473A1&amp;KC =A1 </a:t>
            </a:r>
          </a:p>
          <a:p>
            <a:r>
              <a:rPr lang="et-EE" sz="1400" dirty="0"/>
              <a:t> </a:t>
            </a:r>
          </a:p>
          <a:p>
            <a:r>
              <a:rPr lang="et-EE" sz="1400" dirty="0"/>
              <a:t>Otsingu tulemusena uue loodava seadmega identset toodet ei leitud. </a:t>
            </a:r>
          </a:p>
        </p:txBody>
      </p:sp>
      <p:pic>
        <p:nvPicPr>
          <p:cNvPr id="4" name="Pilt 3">
            <a:extLst>
              <a:ext uri="{FF2B5EF4-FFF2-40B4-BE49-F238E27FC236}">
                <a16:creationId xmlns:a16="http://schemas.microsoft.com/office/drawing/2014/main" id="{FED8B2FE-5B19-49A5-B5AF-76D9F20512E1}"/>
              </a:ext>
            </a:extLst>
          </p:cNvPr>
          <p:cNvPicPr>
            <a:picLocks noChangeAspect="1"/>
          </p:cNvPicPr>
          <p:nvPr/>
        </p:nvPicPr>
        <p:blipFill>
          <a:blip r:embed="rId2"/>
          <a:stretch>
            <a:fillRect/>
          </a:stretch>
        </p:blipFill>
        <p:spPr>
          <a:xfrm>
            <a:off x="109877" y="1666591"/>
            <a:ext cx="2837510" cy="2290276"/>
          </a:xfrm>
          <a:prstGeom prst="rect">
            <a:avLst/>
          </a:prstGeom>
        </p:spPr>
      </p:pic>
      <p:pic>
        <p:nvPicPr>
          <p:cNvPr id="5" name="Pilt 4">
            <a:extLst>
              <a:ext uri="{FF2B5EF4-FFF2-40B4-BE49-F238E27FC236}">
                <a16:creationId xmlns:a16="http://schemas.microsoft.com/office/drawing/2014/main" id="{B5E21C7F-4D7E-42E0-B007-1B75742EE902}"/>
              </a:ext>
            </a:extLst>
          </p:cNvPr>
          <p:cNvPicPr>
            <a:picLocks noChangeAspect="1"/>
          </p:cNvPicPr>
          <p:nvPr/>
        </p:nvPicPr>
        <p:blipFill>
          <a:blip r:embed="rId3"/>
          <a:stretch>
            <a:fillRect/>
          </a:stretch>
        </p:blipFill>
        <p:spPr>
          <a:xfrm>
            <a:off x="9818703" y="0"/>
            <a:ext cx="2263420" cy="1711661"/>
          </a:xfrm>
          <a:prstGeom prst="rect">
            <a:avLst/>
          </a:prstGeom>
        </p:spPr>
      </p:pic>
      <p:sp>
        <p:nvSpPr>
          <p:cNvPr id="7" name="Ristkülik 6">
            <a:extLst>
              <a:ext uri="{FF2B5EF4-FFF2-40B4-BE49-F238E27FC236}">
                <a16:creationId xmlns:a16="http://schemas.microsoft.com/office/drawing/2014/main" id="{A29D3858-646F-4993-BFA4-012BCA331F58}"/>
              </a:ext>
            </a:extLst>
          </p:cNvPr>
          <p:cNvSpPr/>
          <p:nvPr/>
        </p:nvSpPr>
        <p:spPr>
          <a:xfrm>
            <a:off x="109877" y="3991079"/>
            <a:ext cx="2668834" cy="1600438"/>
          </a:xfrm>
          <a:prstGeom prst="rect">
            <a:avLst/>
          </a:prstGeom>
          <a:ln>
            <a:solidFill>
              <a:srgbClr val="96004F"/>
            </a:solidFill>
          </a:ln>
        </p:spPr>
        <p:txBody>
          <a:bodyPr wrap="square">
            <a:spAutoFit/>
          </a:bodyPr>
          <a:lstStyle/>
          <a:p>
            <a:r>
              <a:rPr lang="et-EE" sz="1400" dirty="0"/>
              <a:t>Turul on saadaval </a:t>
            </a:r>
            <a:r>
              <a:rPr lang="et-EE" sz="1400" dirty="0" err="1"/>
              <a:t>hüdroelektri</a:t>
            </a:r>
            <a:r>
              <a:rPr lang="et-EE" sz="1400" dirty="0"/>
              <a:t>-generaatoreid, mis vajavad tammi ehitust ja on väikseid kompaktseid generaatoreid, mis on mõeldud matkajatele mobiiltelefonide laadimiseks või telgi valgustamiseks. </a:t>
            </a:r>
          </a:p>
        </p:txBody>
      </p:sp>
    </p:spTree>
    <p:extLst>
      <p:ext uri="{BB962C8B-B14F-4D97-AF65-F5344CB8AC3E}">
        <p14:creationId xmlns:p14="http://schemas.microsoft.com/office/powerpoint/2010/main" val="2241662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E6EB3CD9-97D3-405B-AC66-081415459F25}"/>
              </a:ext>
            </a:extLst>
          </p:cNvPr>
          <p:cNvSpPr>
            <a:spLocks noGrp="1"/>
          </p:cNvSpPr>
          <p:nvPr>
            <p:ph type="body" sz="quarter" idx="13"/>
          </p:nvPr>
        </p:nvSpPr>
        <p:spPr/>
        <p:txBody>
          <a:bodyPr/>
          <a:lstStyle/>
          <a:p>
            <a:pPr fontAlgn="base">
              <a:spcAft>
                <a:spcPct val="0"/>
              </a:spcAft>
            </a:pPr>
            <a:r>
              <a:rPr lang="et-EE" altLang="en-US" sz="2400" dirty="0">
                <a:solidFill>
                  <a:schemeClr val="tx1"/>
                </a:solidFill>
                <a:latin typeface="Verdana Bold"/>
              </a:rPr>
              <a:t>Moodul 1.</a:t>
            </a:r>
            <a:r>
              <a:rPr lang="en-GB" sz="2400" dirty="0"/>
              <a:t> </a:t>
            </a:r>
            <a:r>
              <a:rPr lang="en-GB" sz="2400" dirty="0" err="1">
                <a:solidFill>
                  <a:schemeClr val="tx1"/>
                </a:solidFill>
                <a:latin typeface="Verdana Bold"/>
              </a:rPr>
              <a:t>Eeluuring</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a:t>
            </a:r>
            <a:r>
              <a:rPr lang="en-GB" sz="2400" dirty="0" err="1">
                <a:solidFill>
                  <a:schemeClr val="tx1"/>
                </a:solidFill>
                <a:latin typeface="Verdana Bold"/>
              </a:rPr>
              <a:t>algusetapid</a:t>
            </a:r>
            <a:r>
              <a:rPr lang="en-GB" sz="2400" dirty="0">
                <a:solidFill>
                  <a:schemeClr val="tx1"/>
                </a:solidFill>
                <a:latin typeface="Verdana Bold"/>
              </a:rPr>
              <a:t>. </a:t>
            </a:r>
            <a:endParaRPr lang="et-EE" sz="2400" dirty="0">
              <a:solidFill>
                <a:schemeClr val="tx1"/>
              </a:solidFill>
              <a:latin typeface="Verdana Bold"/>
            </a:endParaRPr>
          </a:p>
          <a:p>
            <a:pPr algn="ctr"/>
            <a:r>
              <a:rPr lang="et-EE" sz="2400" dirty="0" err="1">
                <a:solidFill>
                  <a:schemeClr val="tx1"/>
                </a:solidFill>
              </a:rPr>
              <a:t>KiNEMAATIKAskeemide</a:t>
            </a:r>
            <a:r>
              <a:rPr lang="et-EE" sz="2400" dirty="0">
                <a:solidFill>
                  <a:schemeClr val="tx1"/>
                </a:solidFill>
              </a:rPr>
              <a:t> näited</a:t>
            </a:r>
          </a:p>
          <a:p>
            <a:endParaRPr lang="et-EE" dirty="0"/>
          </a:p>
        </p:txBody>
      </p:sp>
      <p:sp>
        <p:nvSpPr>
          <p:cNvPr id="3" name="Teksti kohatäide 2">
            <a:extLst>
              <a:ext uri="{FF2B5EF4-FFF2-40B4-BE49-F238E27FC236}">
                <a16:creationId xmlns:a16="http://schemas.microsoft.com/office/drawing/2014/main" id="{EECC2A2A-FE54-493F-BE50-BDA01532CB52}"/>
              </a:ext>
            </a:extLst>
          </p:cNvPr>
          <p:cNvSpPr>
            <a:spLocks noGrp="1"/>
          </p:cNvSpPr>
          <p:nvPr>
            <p:ph type="body" sz="quarter" idx="14"/>
          </p:nvPr>
        </p:nvSpPr>
        <p:spPr/>
        <p:txBody>
          <a:bodyPr/>
          <a:lstStyle/>
          <a:p>
            <a:r>
              <a:rPr lang="et-EE" dirty="0"/>
              <a:t>Kinemaatika skeem koostatakse mehhanismide liikumiste uurimiseks masinas/seadmes.</a:t>
            </a:r>
          </a:p>
          <a:p>
            <a:endParaRPr lang="et-EE" dirty="0"/>
          </a:p>
        </p:txBody>
      </p:sp>
      <p:pic>
        <p:nvPicPr>
          <p:cNvPr id="5" name="Pilt 4">
            <a:extLst>
              <a:ext uri="{FF2B5EF4-FFF2-40B4-BE49-F238E27FC236}">
                <a16:creationId xmlns:a16="http://schemas.microsoft.com/office/drawing/2014/main" id="{917063E5-33CB-462F-A889-834FC6F83F98}"/>
              </a:ext>
            </a:extLst>
          </p:cNvPr>
          <p:cNvPicPr>
            <a:picLocks noChangeAspect="1"/>
          </p:cNvPicPr>
          <p:nvPr/>
        </p:nvPicPr>
        <p:blipFill>
          <a:blip r:embed="rId2"/>
          <a:stretch>
            <a:fillRect/>
          </a:stretch>
        </p:blipFill>
        <p:spPr>
          <a:xfrm>
            <a:off x="2807358" y="2455802"/>
            <a:ext cx="6374372" cy="4114800"/>
          </a:xfrm>
          <a:prstGeom prst="rect">
            <a:avLst/>
          </a:prstGeom>
        </p:spPr>
      </p:pic>
    </p:spTree>
    <p:extLst>
      <p:ext uri="{BB962C8B-B14F-4D97-AF65-F5344CB8AC3E}">
        <p14:creationId xmlns:p14="http://schemas.microsoft.com/office/powerpoint/2010/main" val="2865172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388458A8-D0AE-4385-AC65-99C938EE6D25}"/>
              </a:ext>
            </a:extLst>
          </p:cNvPr>
          <p:cNvSpPr>
            <a:spLocks noGrp="1"/>
          </p:cNvSpPr>
          <p:nvPr>
            <p:ph type="body" sz="quarter" idx="13"/>
          </p:nvPr>
        </p:nvSpPr>
        <p:spPr/>
        <p:txBody>
          <a:bodyPr/>
          <a:lstStyle/>
          <a:p>
            <a:pPr fontAlgn="base">
              <a:spcAft>
                <a:spcPct val="0"/>
              </a:spcAft>
            </a:pPr>
            <a:r>
              <a:rPr lang="et-EE" altLang="en-US" sz="2000" dirty="0">
                <a:solidFill>
                  <a:schemeClr val="tx1"/>
                </a:solidFill>
                <a:latin typeface="Verdana Bold"/>
              </a:rPr>
              <a:t>Moodul 1.</a:t>
            </a:r>
            <a:r>
              <a:rPr lang="en-GB" sz="2000" dirty="0"/>
              <a:t> </a:t>
            </a:r>
            <a:r>
              <a:rPr lang="en-GB" sz="2000" dirty="0" err="1">
                <a:solidFill>
                  <a:schemeClr val="tx1"/>
                </a:solidFill>
                <a:latin typeface="Verdana Bold"/>
              </a:rPr>
              <a:t>Eeluuring</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algusetapid</a:t>
            </a:r>
            <a:r>
              <a:rPr lang="en-GB" sz="2000" dirty="0">
                <a:solidFill>
                  <a:schemeClr val="tx1"/>
                </a:solidFill>
                <a:latin typeface="Verdana Bold"/>
              </a:rPr>
              <a:t>. </a:t>
            </a:r>
            <a:endParaRPr lang="et-EE" sz="2000" dirty="0">
              <a:solidFill>
                <a:schemeClr val="tx1"/>
              </a:solidFill>
              <a:latin typeface="Verdana Bold"/>
            </a:endParaRPr>
          </a:p>
          <a:p>
            <a:pPr algn="ctr"/>
            <a:r>
              <a:rPr lang="et-EE" sz="2000" dirty="0" err="1">
                <a:solidFill>
                  <a:schemeClr val="tx1"/>
                </a:solidFill>
              </a:rPr>
              <a:t>KiNEMAATIKAskeemide</a:t>
            </a:r>
            <a:r>
              <a:rPr lang="et-EE" sz="2000" dirty="0">
                <a:solidFill>
                  <a:schemeClr val="tx1"/>
                </a:solidFill>
              </a:rPr>
              <a:t> näited</a:t>
            </a:r>
          </a:p>
          <a:p>
            <a:endParaRPr lang="et-EE" dirty="0"/>
          </a:p>
        </p:txBody>
      </p:sp>
      <p:sp>
        <p:nvSpPr>
          <p:cNvPr id="3" name="Teksti kohatäide 2">
            <a:extLst>
              <a:ext uri="{FF2B5EF4-FFF2-40B4-BE49-F238E27FC236}">
                <a16:creationId xmlns:a16="http://schemas.microsoft.com/office/drawing/2014/main" id="{37108964-9CE4-47A5-9A08-2EB51DC154C6}"/>
              </a:ext>
            </a:extLst>
          </p:cNvPr>
          <p:cNvSpPr>
            <a:spLocks noGrp="1"/>
          </p:cNvSpPr>
          <p:nvPr>
            <p:ph type="body" sz="quarter" idx="14"/>
          </p:nvPr>
        </p:nvSpPr>
        <p:spPr>
          <a:xfrm>
            <a:off x="2636668" y="1455939"/>
            <a:ext cx="9090734" cy="5211192"/>
          </a:xfrm>
        </p:spPr>
        <p:txBody>
          <a:bodyPr/>
          <a:lstStyle/>
          <a:p>
            <a:endParaRPr lang="ru-RU" dirty="0"/>
          </a:p>
          <a:p>
            <a:endParaRPr lang="ru-RU" dirty="0"/>
          </a:p>
          <a:p>
            <a:endParaRPr lang="ru-RU" dirty="0"/>
          </a:p>
          <a:p>
            <a:endParaRPr lang="ru-RU" dirty="0"/>
          </a:p>
          <a:p>
            <a:endParaRPr lang="ru-RU" dirty="0"/>
          </a:p>
          <a:p>
            <a:endParaRPr lang="ru-RU" dirty="0"/>
          </a:p>
          <a:p>
            <a:endParaRPr lang="ru-RU" dirty="0"/>
          </a:p>
          <a:p>
            <a:pPr algn="ctr"/>
            <a:endParaRPr lang="ru-RU" sz="1400" b="1" dirty="0"/>
          </a:p>
          <a:p>
            <a:pPr algn="ctr"/>
            <a:endParaRPr lang="ru-RU" sz="1400" b="1" dirty="0"/>
          </a:p>
          <a:p>
            <a:pPr algn="ctr"/>
            <a:endParaRPr lang="ru-RU" sz="1400" b="1" dirty="0"/>
          </a:p>
          <a:p>
            <a:r>
              <a:rPr lang="et-EE" sz="1400" b="1" dirty="0"/>
              <a:t>                                                                      a) 				b)</a:t>
            </a:r>
            <a:endParaRPr lang="ru-RU" sz="1400" b="1" dirty="0"/>
          </a:p>
          <a:p>
            <a:pPr algn="ctr"/>
            <a:r>
              <a:rPr lang="et-EE" sz="1400" b="1" dirty="0"/>
              <a:t>Tõmbekatsemasin PM-3-1</a:t>
            </a:r>
          </a:p>
          <a:p>
            <a:r>
              <a:rPr lang="et-EE" sz="1400" dirty="0"/>
              <a:t>a) – tõmbekatsemasina </a:t>
            </a:r>
            <a:r>
              <a:rPr lang="et-EE" sz="1400" dirty="0" err="1"/>
              <a:t>üldskeem</a:t>
            </a:r>
            <a:r>
              <a:rPr lang="et-EE" sz="1400" dirty="0"/>
              <a:t>; 1 – pendli kang, 2 – jõu mõõteskaala, 3 – </a:t>
            </a:r>
            <a:r>
              <a:rPr lang="et-EE" sz="1400" dirty="0" err="1"/>
              <a:t>teimiku</a:t>
            </a:r>
            <a:r>
              <a:rPr lang="et-EE" sz="1400" dirty="0"/>
              <a:t> pikenemise skaala, 4 – passiivne haarats, 5 – aktiivne haarats, 6 – </a:t>
            </a:r>
            <a:r>
              <a:rPr lang="et-EE" sz="1400" dirty="0" err="1"/>
              <a:t>teimik</a:t>
            </a:r>
            <a:r>
              <a:rPr lang="et-EE" sz="1400" dirty="0"/>
              <a:t>.</a:t>
            </a:r>
          </a:p>
          <a:p>
            <a:r>
              <a:rPr lang="et-EE" sz="1400" dirty="0"/>
              <a:t>b) – tõmbekatsemasina kinemaatikaskeem; 1– elektrimootor; 19 – reduktor; 18 – käigukruvi mutter; 17 – käigukruvi; 16 – kang; 2 – alumine haarats; 14 – hammaslati koormus; 6 – hammasratas; 15 – jõumõõteskaala; 13 – pendli kang; 4 – pikenemise skaala näidik; 12 – ülemine haarats; 11 – hammaslatt; 8 – põrklink; 9 – latt; 5 – pikenemise skaala; 3 – jõumõõteskaala.</a:t>
            </a:r>
          </a:p>
          <a:p>
            <a:endParaRPr lang="et-EE" dirty="0"/>
          </a:p>
        </p:txBody>
      </p:sp>
      <p:pic>
        <p:nvPicPr>
          <p:cNvPr id="2050" name="Picture 1" descr="image002">
            <a:extLst>
              <a:ext uri="{FF2B5EF4-FFF2-40B4-BE49-F238E27FC236}">
                <a16:creationId xmlns:a16="http://schemas.microsoft.com/office/drawing/2014/main" id="{C14E460E-A624-41A9-B482-929E1761F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7422" y="1360163"/>
            <a:ext cx="2689934"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a:extLst>
              <a:ext uri="{FF2B5EF4-FFF2-40B4-BE49-F238E27FC236}">
                <a16:creationId xmlns:a16="http://schemas.microsoft.com/office/drawing/2014/main" id="{59E4191F-A0C4-4626-80F1-4852023E7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46" y="201428"/>
            <a:ext cx="3658910"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el 3">
            <a:extLst>
              <a:ext uri="{FF2B5EF4-FFF2-40B4-BE49-F238E27FC236}">
                <a16:creationId xmlns:a16="http://schemas.microsoft.com/office/drawing/2014/main" id="{04BA752E-DB3A-487C-887F-8EBFD1C6D65E}"/>
              </a:ext>
            </a:extLst>
          </p:cNvPr>
          <p:cNvGraphicFramePr>
            <a:graphicFrameLocks noGrp="1"/>
          </p:cNvGraphicFramePr>
          <p:nvPr>
            <p:extLst>
              <p:ext uri="{D42A27DB-BD31-4B8C-83A1-F6EECF244321}">
                <p14:modId xmlns:p14="http://schemas.microsoft.com/office/powerpoint/2010/main" val="3099653113"/>
              </p:ext>
            </p:extLst>
          </p:nvPr>
        </p:nvGraphicFramePr>
        <p:xfrm>
          <a:off x="487501" y="1596500"/>
          <a:ext cx="3762283" cy="1828800"/>
        </p:xfrm>
        <a:graphic>
          <a:graphicData uri="http://schemas.openxmlformats.org/drawingml/2006/table">
            <a:tbl>
              <a:tblPr>
                <a:tableStyleId>{5C22544A-7EE6-4342-B048-85BDC9FD1C3A}</a:tableStyleId>
              </a:tblPr>
              <a:tblGrid>
                <a:gridCol w="1308620">
                  <a:extLst>
                    <a:ext uri="{9D8B030D-6E8A-4147-A177-3AD203B41FA5}">
                      <a16:colId xmlns:a16="http://schemas.microsoft.com/office/drawing/2014/main" val="1619273603"/>
                    </a:ext>
                  </a:extLst>
                </a:gridCol>
                <a:gridCol w="2453663">
                  <a:extLst>
                    <a:ext uri="{9D8B030D-6E8A-4147-A177-3AD203B41FA5}">
                      <a16:colId xmlns:a16="http://schemas.microsoft.com/office/drawing/2014/main" val="1157387759"/>
                    </a:ext>
                  </a:extLst>
                </a:gridCol>
              </a:tblGrid>
              <a:tr h="161925">
                <a:tc>
                  <a:txBody>
                    <a:bodyPr/>
                    <a:lstStyle/>
                    <a:p>
                      <a:pPr algn="l">
                        <a:spcAft>
                          <a:spcPts val="0"/>
                        </a:spcAft>
                      </a:pPr>
                      <a:r>
                        <a:rPr lang="fi-FI" sz="1200" dirty="0" err="1">
                          <a:effectLst/>
                        </a:rPr>
                        <a:t>Kasutusala</a:t>
                      </a:r>
                      <a:endParaRPr lang="et-EE" sz="1200" dirty="0">
                        <a:effectLst/>
                        <a:latin typeface="Times New Roman" panose="02020603050405020304" pitchFamily="18" charset="0"/>
                        <a:ea typeface="+mn-ea"/>
                        <a:cs typeface="Times New Roman" panose="02020603050405020304" pitchFamily="18" charset="0"/>
                      </a:endParaRPr>
                    </a:p>
                  </a:txBody>
                  <a:tcPr marL="44450" marR="44450" marT="0" marB="0" anchor="b">
                    <a:solidFill>
                      <a:schemeClr val="bg2"/>
                    </a:solidFill>
                  </a:tcPr>
                </a:tc>
                <a:tc>
                  <a:txBody>
                    <a:bodyPr/>
                    <a:lstStyle/>
                    <a:p>
                      <a:pPr algn="ctr">
                        <a:spcAft>
                          <a:spcPts val="0"/>
                        </a:spcAft>
                      </a:pPr>
                      <a:r>
                        <a:rPr lang="fi-FI" sz="1200" b="1" dirty="0" err="1">
                          <a:effectLst/>
                        </a:rPr>
                        <a:t>Katsemasin</a:t>
                      </a:r>
                      <a:r>
                        <a:rPr lang="fi-FI" sz="1200" b="1" dirty="0">
                          <a:effectLst/>
                        </a:rPr>
                        <a:t> </a:t>
                      </a:r>
                      <a:r>
                        <a:rPr lang="fi-FI" sz="1200" b="1" dirty="0" err="1">
                          <a:effectLst/>
                        </a:rPr>
                        <a:t>tõmbe</a:t>
                      </a:r>
                      <a:r>
                        <a:rPr lang="fi-FI" sz="1200" b="1" dirty="0">
                          <a:effectLst/>
                        </a:rPr>
                        <a:t> ja </a:t>
                      </a:r>
                      <a:r>
                        <a:rPr lang="fi-FI" sz="1200" b="1" dirty="0" err="1">
                          <a:effectLst/>
                        </a:rPr>
                        <a:t>survekatsete</a:t>
                      </a:r>
                      <a:r>
                        <a:rPr lang="fi-FI" sz="1200" b="1" dirty="0">
                          <a:effectLst/>
                        </a:rPr>
                        <a:t> </a:t>
                      </a:r>
                      <a:r>
                        <a:rPr lang="fi-FI" sz="1200" b="1" dirty="0" err="1">
                          <a:effectLst/>
                        </a:rPr>
                        <a:t>tegemiseks</a:t>
                      </a:r>
                      <a:endParaRPr lang="et-EE" sz="1200" b="1" dirty="0">
                        <a:effectLst/>
                        <a:latin typeface="Times New Roman" panose="02020603050405020304" pitchFamily="18" charset="0"/>
                        <a:ea typeface="+mn-ea"/>
                        <a:cs typeface="Times New Roman" panose="02020603050405020304" pitchFamily="18" charset="0"/>
                      </a:endParaRPr>
                    </a:p>
                  </a:txBody>
                  <a:tcPr marL="44450" marR="44450" marT="0" marB="0" anchor="b">
                    <a:solidFill>
                      <a:schemeClr val="bg2"/>
                    </a:solidFill>
                  </a:tcPr>
                </a:tc>
                <a:extLst>
                  <a:ext uri="{0D108BD9-81ED-4DB2-BD59-A6C34878D82A}">
                    <a16:rowId xmlns:a16="http://schemas.microsoft.com/office/drawing/2014/main" val="3933077221"/>
                  </a:ext>
                </a:extLst>
              </a:tr>
              <a:tr h="161925">
                <a:tc>
                  <a:txBody>
                    <a:bodyPr/>
                    <a:lstStyle/>
                    <a:p>
                      <a:pPr algn="l">
                        <a:spcAft>
                          <a:spcPts val="0"/>
                        </a:spcAft>
                      </a:pPr>
                      <a:r>
                        <a:rPr lang="fi-FI" sz="1200">
                          <a:effectLst/>
                        </a:rPr>
                        <a:t>Rakendatav jõud</a:t>
                      </a:r>
                      <a:endParaRPr lang="et-EE" sz="1200">
                        <a:effectLst/>
                        <a:latin typeface="Times New Roman" panose="02020603050405020304" pitchFamily="18" charset="0"/>
                        <a:ea typeface="+mn-ea"/>
                        <a:cs typeface="Times New Roman" panose="02020603050405020304" pitchFamily="18" charset="0"/>
                      </a:endParaRPr>
                    </a:p>
                  </a:txBody>
                  <a:tcPr marL="44450" marR="44450" marT="0" marB="0" anchor="b">
                    <a:solidFill>
                      <a:schemeClr val="bg2"/>
                    </a:solidFill>
                  </a:tcPr>
                </a:tc>
                <a:tc>
                  <a:txBody>
                    <a:bodyPr/>
                    <a:lstStyle/>
                    <a:p>
                      <a:pPr algn="ctr">
                        <a:spcAft>
                          <a:spcPts val="0"/>
                        </a:spcAft>
                      </a:pPr>
                      <a:r>
                        <a:rPr lang="fi-FI" sz="1200" dirty="0">
                          <a:effectLst/>
                        </a:rPr>
                        <a:t>0 </a:t>
                      </a:r>
                      <a:r>
                        <a:rPr lang="fi-FI" sz="1200" dirty="0" err="1">
                          <a:effectLst/>
                        </a:rPr>
                        <a:t>kuni</a:t>
                      </a:r>
                      <a:r>
                        <a:rPr lang="fi-FI" sz="1200" dirty="0">
                          <a:effectLst/>
                        </a:rPr>
                        <a:t> 3kN </a:t>
                      </a:r>
                      <a:endParaRPr lang="et-EE" sz="1200" dirty="0">
                        <a:effectLst/>
                        <a:latin typeface="Times New Roman" panose="02020603050405020304" pitchFamily="18" charset="0"/>
                        <a:ea typeface="+mn-ea"/>
                        <a:cs typeface="Times New Roman" panose="02020603050405020304" pitchFamily="18" charset="0"/>
                      </a:endParaRPr>
                    </a:p>
                  </a:txBody>
                  <a:tcPr marL="44450" marR="44450" marT="0" marB="0" anchor="b">
                    <a:solidFill>
                      <a:schemeClr val="bg2"/>
                    </a:solidFill>
                  </a:tcPr>
                </a:tc>
                <a:extLst>
                  <a:ext uri="{0D108BD9-81ED-4DB2-BD59-A6C34878D82A}">
                    <a16:rowId xmlns:a16="http://schemas.microsoft.com/office/drawing/2014/main" val="314133547"/>
                  </a:ext>
                </a:extLst>
              </a:tr>
              <a:tr h="161925">
                <a:tc>
                  <a:txBody>
                    <a:bodyPr/>
                    <a:lstStyle/>
                    <a:p>
                      <a:pPr algn="l">
                        <a:spcAft>
                          <a:spcPts val="0"/>
                        </a:spcAft>
                      </a:pPr>
                      <a:r>
                        <a:rPr lang="fi-FI" sz="1200">
                          <a:effectLst/>
                        </a:rPr>
                        <a:t>Käigupikkus</a:t>
                      </a:r>
                      <a:endParaRPr lang="et-EE" sz="1200">
                        <a:effectLst/>
                        <a:latin typeface="Times New Roman" panose="02020603050405020304" pitchFamily="18" charset="0"/>
                        <a:ea typeface="+mn-ea"/>
                        <a:cs typeface="Times New Roman" panose="02020603050405020304" pitchFamily="18" charset="0"/>
                      </a:endParaRPr>
                    </a:p>
                  </a:txBody>
                  <a:tcPr marL="44450" marR="44450" marT="0" marB="0" anchor="b">
                    <a:solidFill>
                      <a:schemeClr val="bg2"/>
                    </a:solidFill>
                  </a:tcPr>
                </a:tc>
                <a:tc>
                  <a:txBody>
                    <a:bodyPr/>
                    <a:lstStyle/>
                    <a:p>
                      <a:pPr algn="ctr">
                        <a:spcAft>
                          <a:spcPts val="0"/>
                        </a:spcAft>
                      </a:pPr>
                      <a:r>
                        <a:rPr lang="fi-FI" sz="1200" dirty="0" err="1">
                          <a:effectLst/>
                        </a:rPr>
                        <a:t>kuni</a:t>
                      </a:r>
                      <a:r>
                        <a:rPr lang="fi-FI" sz="1200" dirty="0">
                          <a:effectLst/>
                        </a:rPr>
                        <a:t> 350mm  </a:t>
                      </a:r>
                      <a:endParaRPr lang="et-EE" sz="1200" dirty="0">
                        <a:effectLst/>
                        <a:latin typeface="Times New Roman" panose="02020603050405020304" pitchFamily="18" charset="0"/>
                        <a:ea typeface="+mn-ea"/>
                        <a:cs typeface="Times New Roman" panose="02020603050405020304" pitchFamily="18" charset="0"/>
                      </a:endParaRPr>
                    </a:p>
                  </a:txBody>
                  <a:tcPr marL="44450" marR="44450" marT="0" marB="0" anchor="b">
                    <a:solidFill>
                      <a:schemeClr val="bg2"/>
                    </a:solidFill>
                  </a:tcPr>
                </a:tc>
                <a:extLst>
                  <a:ext uri="{0D108BD9-81ED-4DB2-BD59-A6C34878D82A}">
                    <a16:rowId xmlns:a16="http://schemas.microsoft.com/office/drawing/2014/main" val="3117563959"/>
                  </a:ext>
                </a:extLst>
              </a:tr>
              <a:tr h="171450">
                <a:tc>
                  <a:txBody>
                    <a:bodyPr/>
                    <a:lstStyle/>
                    <a:p>
                      <a:pPr algn="l">
                        <a:spcAft>
                          <a:spcPts val="0"/>
                        </a:spcAft>
                      </a:pPr>
                      <a:r>
                        <a:rPr lang="fi-FI" sz="1200">
                          <a:effectLst/>
                        </a:rPr>
                        <a:t>Liuguri liikumiskiirus</a:t>
                      </a:r>
                      <a:endParaRPr lang="et-EE" sz="1200">
                        <a:effectLst/>
                        <a:latin typeface="Times New Roman" panose="02020603050405020304" pitchFamily="18" charset="0"/>
                        <a:ea typeface="+mn-ea"/>
                        <a:cs typeface="Times New Roman" panose="02020603050405020304" pitchFamily="18" charset="0"/>
                      </a:endParaRPr>
                    </a:p>
                  </a:txBody>
                  <a:tcPr marL="44450" marR="44450" marT="0" marB="0" anchor="b">
                    <a:solidFill>
                      <a:schemeClr val="bg2"/>
                    </a:solidFill>
                  </a:tcPr>
                </a:tc>
                <a:tc>
                  <a:txBody>
                    <a:bodyPr/>
                    <a:lstStyle/>
                    <a:p>
                      <a:pPr algn="ctr">
                        <a:spcAft>
                          <a:spcPts val="0"/>
                        </a:spcAft>
                      </a:pPr>
                      <a:r>
                        <a:rPr lang="fi-FI" sz="1200" dirty="0">
                          <a:effectLst/>
                        </a:rPr>
                        <a:t>80 </a:t>
                      </a:r>
                      <a:r>
                        <a:rPr lang="fi-FI" sz="1200" dirty="0" err="1">
                          <a:effectLst/>
                        </a:rPr>
                        <a:t>kuni</a:t>
                      </a:r>
                      <a:r>
                        <a:rPr lang="fi-FI" sz="1200" dirty="0">
                          <a:effectLst/>
                        </a:rPr>
                        <a:t> 800 mm/min  </a:t>
                      </a:r>
                      <a:endParaRPr lang="et-EE" sz="1200" dirty="0">
                        <a:effectLst/>
                        <a:latin typeface="Times New Roman" panose="02020603050405020304" pitchFamily="18" charset="0"/>
                        <a:ea typeface="+mn-ea"/>
                        <a:cs typeface="Times New Roman" panose="02020603050405020304" pitchFamily="18" charset="0"/>
                      </a:endParaRPr>
                    </a:p>
                  </a:txBody>
                  <a:tcPr marL="44450" marR="44450" marT="0" marB="0" anchor="b">
                    <a:solidFill>
                      <a:schemeClr val="bg2"/>
                    </a:solidFill>
                  </a:tcPr>
                </a:tc>
                <a:extLst>
                  <a:ext uri="{0D108BD9-81ED-4DB2-BD59-A6C34878D82A}">
                    <a16:rowId xmlns:a16="http://schemas.microsoft.com/office/drawing/2014/main" val="3646089125"/>
                  </a:ext>
                </a:extLst>
              </a:tr>
              <a:tr h="171450">
                <a:tc>
                  <a:txBody>
                    <a:bodyPr/>
                    <a:lstStyle/>
                    <a:p>
                      <a:pPr algn="l">
                        <a:spcAft>
                          <a:spcPts val="0"/>
                        </a:spcAft>
                      </a:pPr>
                      <a:r>
                        <a:rPr lang="en-US" sz="1200">
                          <a:effectLst/>
                        </a:rPr>
                        <a:t>Toitepinge</a:t>
                      </a:r>
                      <a:endParaRPr lang="et-EE" sz="1200">
                        <a:effectLst/>
                        <a:latin typeface="Times New Roman" panose="02020603050405020304" pitchFamily="18" charset="0"/>
                        <a:ea typeface="+mn-ea"/>
                        <a:cs typeface="Times New Roman" panose="02020603050405020304" pitchFamily="18" charset="0"/>
                      </a:endParaRPr>
                    </a:p>
                  </a:txBody>
                  <a:tcPr marL="44450" marR="44450" marT="0" marB="0" anchor="b">
                    <a:solidFill>
                      <a:schemeClr val="bg2"/>
                    </a:solidFill>
                  </a:tcPr>
                </a:tc>
                <a:tc>
                  <a:txBody>
                    <a:bodyPr/>
                    <a:lstStyle/>
                    <a:p>
                      <a:pPr algn="ctr">
                        <a:spcAft>
                          <a:spcPts val="0"/>
                        </a:spcAft>
                      </a:pPr>
                      <a:r>
                        <a:rPr lang="fi-FI" sz="1200" dirty="0">
                          <a:effectLst/>
                        </a:rPr>
                        <a:t>220-240V </a:t>
                      </a:r>
                      <a:r>
                        <a:rPr lang="fi-FI" sz="1200" dirty="0" err="1">
                          <a:effectLst/>
                        </a:rPr>
                        <a:t>või</a:t>
                      </a:r>
                      <a:r>
                        <a:rPr lang="fi-FI" sz="1200" dirty="0">
                          <a:effectLst/>
                        </a:rPr>
                        <a:t> 100-120V</a:t>
                      </a:r>
                      <a:endParaRPr lang="et-EE" sz="1200" dirty="0">
                        <a:effectLst/>
                        <a:latin typeface="Times New Roman" panose="02020603050405020304" pitchFamily="18" charset="0"/>
                        <a:ea typeface="+mn-ea"/>
                        <a:cs typeface="Times New Roman" panose="02020603050405020304" pitchFamily="18" charset="0"/>
                      </a:endParaRPr>
                    </a:p>
                  </a:txBody>
                  <a:tcPr marL="44450" marR="44450" marT="0" marB="0" anchor="b">
                    <a:solidFill>
                      <a:schemeClr val="bg2"/>
                    </a:solidFill>
                  </a:tcPr>
                </a:tc>
                <a:extLst>
                  <a:ext uri="{0D108BD9-81ED-4DB2-BD59-A6C34878D82A}">
                    <a16:rowId xmlns:a16="http://schemas.microsoft.com/office/drawing/2014/main" val="2596848138"/>
                  </a:ext>
                </a:extLst>
              </a:tr>
              <a:tr h="171450">
                <a:tc>
                  <a:txBody>
                    <a:bodyPr/>
                    <a:lstStyle/>
                    <a:p>
                      <a:pPr algn="l">
                        <a:spcAft>
                          <a:spcPts val="0"/>
                        </a:spcAft>
                      </a:pPr>
                      <a:r>
                        <a:rPr lang="fi-FI" sz="1200">
                          <a:effectLst/>
                        </a:rPr>
                        <a:t>Voolusagedus</a:t>
                      </a:r>
                      <a:endParaRPr lang="et-EE" sz="1200">
                        <a:effectLst/>
                        <a:latin typeface="Times New Roman" panose="02020603050405020304" pitchFamily="18" charset="0"/>
                        <a:ea typeface="+mn-ea"/>
                        <a:cs typeface="Times New Roman" panose="02020603050405020304" pitchFamily="18" charset="0"/>
                      </a:endParaRPr>
                    </a:p>
                  </a:txBody>
                  <a:tcPr marL="44450" marR="44450" marT="0" marB="0" anchor="b">
                    <a:solidFill>
                      <a:schemeClr val="bg2"/>
                    </a:solidFill>
                  </a:tcPr>
                </a:tc>
                <a:tc>
                  <a:txBody>
                    <a:bodyPr/>
                    <a:lstStyle/>
                    <a:p>
                      <a:pPr algn="ctr">
                        <a:spcAft>
                          <a:spcPts val="0"/>
                        </a:spcAft>
                      </a:pPr>
                      <a:r>
                        <a:rPr lang="en-US" sz="1200" dirty="0">
                          <a:effectLst/>
                        </a:rPr>
                        <a:t>50-60 Hz</a:t>
                      </a:r>
                      <a:endParaRPr lang="et-EE" sz="1200" dirty="0">
                        <a:effectLst/>
                        <a:latin typeface="Times New Roman" panose="02020603050405020304" pitchFamily="18" charset="0"/>
                        <a:ea typeface="+mn-ea"/>
                        <a:cs typeface="Times New Roman" panose="02020603050405020304" pitchFamily="18" charset="0"/>
                      </a:endParaRPr>
                    </a:p>
                  </a:txBody>
                  <a:tcPr marL="44450" marR="44450" marT="0" marB="0" anchor="b">
                    <a:solidFill>
                      <a:schemeClr val="bg2"/>
                    </a:solidFill>
                  </a:tcPr>
                </a:tc>
                <a:extLst>
                  <a:ext uri="{0D108BD9-81ED-4DB2-BD59-A6C34878D82A}">
                    <a16:rowId xmlns:a16="http://schemas.microsoft.com/office/drawing/2014/main" val="1680518738"/>
                  </a:ext>
                </a:extLst>
              </a:tr>
              <a:tr h="161925">
                <a:tc>
                  <a:txBody>
                    <a:bodyPr/>
                    <a:lstStyle/>
                    <a:p>
                      <a:pPr algn="l">
                        <a:spcAft>
                          <a:spcPts val="0"/>
                        </a:spcAft>
                      </a:pPr>
                      <a:r>
                        <a:rPr lang="fi-FI" sz="1200" dirty="0" err="1">
                          <a:effectLst/>
                        </a:rPr>
                        <a:t>Koormus</a:t>
                      </a:r>
                      <a:r>
                        <a:rPr lang="fi-FI" sz="1200" dirty="0">
                          <a:effectLst/>
                        </a:rPr>
                        <a:t> 0-3kN</a:t>
                      </a:r>
                      <a:endParaRPr lang="et-EE" sz="1200" dirty="0">
                        <a:effectLst/>
                        <a:latin typeface="Times New Roman" panose="02020603050405020304" pitchFamily="18" charset="0"/>
                        <a:ea typeface="+mn-ea"/>
                        <a:cs typeface="Times New Roman" panose="02020603050405020304" pitchFamily="18" charset="0"/>
                      </a:endParaRPr>
                    </a:p>
                  </a:txBody>
                  <a:tcPr marL="44450" marR="44450" marT="0" marB="0" anchor="b">
                    <a:solidFill>
                      <a:schemeClr val="bg2"/>
                    </a:solidFill>
                  </a:tcPr>
                </a:tc>
                <a:tc>
                  <a:txBody>
                    <a:bodyPr/>
                    <a:lstStyle/>
                    <a:p>
                      <a:pPr algn="ctr">
                        <a:spcAft>
                          <a:spcPts val="0"/>
                        </a:spcAft>
                      </a:pPr>
                      <a:r>
                        <a:rPr lang="de-DE" sz="1200" dirty="0">
                          <a:effectLst/>
                        </a:rPr>
                        <a:t>+</a:t>
                      </a:r>
                      <a:endParaRPr lang="et-EE" sz="1200" dirty="0">
                        <a:effectLst/>
                        <a:latin typeface="Times New Roman" panose="02020603050405020304" pitchFamily="18" charset="0"/>
                        <a:ea typeface="+mn-ea"/>
                        <a:cs typeface="Times New Roman" panose="02020603050405020304" pitchFamily="18" charset="0"/>
                      </a:endParaRPr>
                    </a:p>
                  </a:txBody>
                  <a:tcPr marL="44450" marR="44450" marT="0" marB="0" anchor="b">
                    <a:solidFill>
                      <a:schemeClr val="bg2"/>
                    </a:solidFill>
                  </a:tcPr>
                </a:tc>
                <a:extLst>
                  <a:ext uri="{0D108BD9-81ED-4DB2-BD59-A6C34878D82A}">
                    <a16:rowId xmlns:a16="http://schemas.microsoft.com/office/drawing/2014/main" val="909622476"/>
                  </a:ext>
                </a:extLst>
              </a:tr>
            </a:tbl>
          </a:graphicData>
        </a:graphic>
      </p:graphicFrame>
      <p:sp>
        <p:nvSpPr>
          <p:cNvPr id="5" name="Ristkülik 4">
            <a:extLst>
              <a:ext uri="{FF2B5EF4-FFF2-40B4-BE49-F238E27FC236}">
                <a16:creationId xmlns:a16="http://schemas.microsoft.com/office/drawing/2014/main" id="{B68D1751-FE08-407E-832C-B8061CABCDFB}"/>
              </a:ext>
            </a:extLst>
          </p:cNvPr>
          <p:cNvSpPr/>
          <p:nvPr/>
        </p:nvSpPr>
        <p:spPr>
          <a:xfrm>
            <a:off x="442499" y="1256552"/>
            <a:ext cx="3804311" cy="307777"/>
          </a:xfrm>
          <a:prstGeom prst="rect">
            <a:avLst/>
          </a:prstGeom>
        </p:spPr>
        <p:txBody>
          <a:bodyPr wrap="none">
            <a:spAutoFit/>
          </a:bodyPr>
          <a:lstStyle/>
          <a:p>
            <a:pPr>
              <a:spcAft>
                <a:spcPts val="0"/>
              </a:spcAft>
            </a:pPr>
            <a:r>
              <a:rPr lang="fi-FI" sz="1400" dirty="0" err="1">
                <a:latin typeface="Verdana" charset="0"/>
              </a:rPr>
              <a:t>Tõmbekatsemasina</a:t>
            </a:r>
            <a:r>
              <a:rPr lang="fi-FI" sz="1400" dirty="0">
                <a:latin typeface="Verdana" charset="0"/>
              </a:rPr>
              <a:t> PM-3-1 </a:t>
            </a:r>
            <a:r>
              <a:rPr lang="fi-FI" sz="1400" dirty="0" err="1">
                <a:latin typeface="Verdana" charset="0"/>
              </a:rPr>
              <a:t>parameetrid</a:t>
            </a:r>
            <a:endParaRPr lang="et-EE" sz="1400" dirty="0">
              <a:latin typeface="Verdana" charset="0"/>
            </a:endParaRPr>
          </a:p>
        </p:txBody>
      </p:sp>
    </p:spTree>
    <p:extLst>
      <p:ext uri="{BB962C8B-B14F-4D97-AF65-F5344CB8AC3E}">
        <p14:creationId xmlns:p14="http://schemas.microsoft.com/office/powerpoint/2010/main" val="510553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4C01DB08-83EC-4A5E-AA23-62BB8F57CD89}"/>
              </a:ext>
            </a:extLst>
          </p:cNvPr>
          <p:cNvSpPr>
            <a:spLocks noGrp="1"/>
          </p:cNvSpPr>
          <p:nvPr>
            <p:ph type="body" sz="quarter" idx="13"/>
          </p:nvPr>
        </p:nvSpPr>
        <p:spPr/>
        <p:txBody>
          <a:bodyPr/>
          <a:lstStyle/>
          <a:p>
            <a:pPr fontAlgn="base">
              <a:spcAft>
                <a:spcPct val="0"/>
              </a:spcAft>
            </a:pPr>
            <a:r>
              <a:rPr lang="et-EE" altLang="en-US" sz="2400" dirty="0">
                <a:solidFill>
                  <a:schemeClr val="tx1"/>
                </a:solidFill>
                <a:latin typeface="Verdana Bold"/>
              </a:rPr>
              <a:t>Moodul 1.</a:t>
            </a:r>
            <a:r>
              <a:rPr lang="en-GB" sz="2400" dirty="0"/>
              <a:t> </a:t>
            </a:r>
            <a:r>
              <a:rPr lang="en-GB" sz="2400" dirty="0" err="1">
                <a:solidFill>
                  <a:schemeClr val="tx1"/>
                </a:solidFill>
                <a:latin typeface="Verdana Bold"/>
              </a:rPr>
              <a:t>Eeluuring</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a:t>
            </a:r>
            <a:r>
              <a:rPr lang="en-GB" sz="2400" dirty="0" err="1">
                <a:solidFill>
                  <a:schemeClr val="tx1"/>
                </a:solidFill>
                <a:latin typeface="Verdana Bold"/>
              </a:rPr>
              <a:t>algusetapid</a:t>
            </a:r>
            <a:r>
              <a:rPr lang="en-GB" sz="2400" dirty="0">
                <a:solidFill>
                  <a:schemeClr val="tx1"/>
                </a:solidFill>
                <a:latin typeface="Verdana Bold"/>
              </a:rPr>
              <a:t>. </a:t>
            </a:r>
            <a:endParaRPr lang="et-EE" sz="2400" dirty="0">
              <a:solidFill>
                <a:schemeClr val="tx1"/>
              </a:solidFill>
              <a:latin typeface="Verdana Bold"/>
            </a:endParaRPr>
          </a:p>
          <a:p>
            <a:pPr algn="ctr"/>
            <a:r>
              <a:rPr lang="et-EE" sz="2400" dirty="0" err="1">
                <a:solidFill>
                  <a:schemeClr val="tx1"/>
                </a:solidFill>
              </a:rPr>
              <a:t>KiNEMAATIKAskeemide</a:t>
            </a:r>
            <a:r>
              <a:rPr lang="et-EE" sz="2400" dirty="0">
                <a:solidFill>
                  <a:schemeClr val="tx1"/>
                </a:solidFill>
              </a:rPr>
              <a:t> näited</a:t>
            </a:r>
          </a:p>
          <a:p>
            <a:endParaRPr lang="et-EE" dirty="0"/>
          </a:p>
        </p:txBody>
      </p:sp>
      <p:sp>
        <p:nvSpPr>
          <p:cNvPr id="3" name="Teksti kohatäide 2">
            <a:extLst>
              <a:ext uri="{FF2B5EF4-FFF2-40B4-BE49-F238E27FC236}">
                <a16:creationId xmlns:a16="http://schemas.microsoft.com/office/drawing/2014/main" id="{DB8194D9-DF6A-4A70-916D-92D7E0999863}"/>
              </a:ext>
            </a:extLst>
          </p:cNvPr>
          <p:cNvSpPr>
            <a:spLocks noGrp="1"/>
          </p:cNvSpPr>
          <p:nvPr>
            <p:ph type="body" sz="quarter" idx="14"/>
          </p:nvPr>
        </p:nvSpPr>
        <p:spPr>
          <a:xfrm>
            <a:off x="2171700" y="1628775"/>
            <a:ext cx="8802242" cy="4716463"/>
          </a:xfrm>
        </p:spPr>
        <p:txBody>
          <a:bodyPr/>
          <a:lstStyle/>
          <a:p>
            <a:pPr algn="ctr"/>
            <a:endParaRPr lang="et-EE" b="1" dirty="0">
              <a:latin typeface="+mn-lt"/>
              <a:ea typeface="Times New Roman" panose="02020603050405020304" pitchFamily="18" charset="0"/>
            </a:endParaRPr>
          </a:p>
          <a:p>
            <a:pPr algn="ctr"/>
            <a:endParaRPr lang="et-EE" b="1" dirty="0">
              <a:latin typeface="+mn-lt"/>
              <a:ea typeface="Times New Roman" panose="02020603050405020304" pitchFamily="18" charset="0"/>
            </a:endParaRPr>
          </a:p>
          <a:p>
            <a:pPr algn="ctr"/>
            <a:endParaRPr lang="et-EE" b="1" dirty="0">
              <a:latin typeface="+mn-lt"/>
              <a:ea typeface="Times New Roman" panose="02020603050405020304" pitchFamily="18" charset="0"/>
            </a:endParaRPr>
          </a:p>
          <a:p>
            <a:pPr algn="ctr"/>
            <a:endParaRPr lang="et-EE" b="1" dirty="0">
              <a:latin typeface="+mn-lt"/>
              <a:ea typeface="Times New Roman" panose="02020603050405020304" pitchFamily="18" charset="0"/>
            </a:endParaRPr>
          </a:p>
          <a:p>
            <a:pPr algn="ctr"/>
            <a:endParaRPr lang="et-EE" b="1" dirty="0">
              <a:latin typeface="+mn-lt"/>
              <a:ea typeface="Times New Roman" panose="02020603050405020304" pitchFamily="18" charset="0"/>
            </a:endParaRPr>
          </a:p>
          <a:p>
            <a:pPr algn="ctr"/>
            <a:endParaRPr lang="et-EE" b="1" dirty="0">
              <a:latin typeface="+mn-lt"/>
              <a:ea typeface="Times New Roman" panose="02020603050405020304" pitchFamily="18" charset="0"/>
            </a:endParaRPr>
          </a:p>
          <a:p>
            <a:pPr algn="ctr"/>
            <a:endParaRPr lang="et-EE" b="1" dirty="0">
              <a:latin typeface="+mn-lt"/>
              <a:ea typeface="Times New Roman" panose="02020603050405020304" pitchFamily="18" charset="0"/>
            </a:endParaRPr>
          </a:p>
          <a:p>
            <a:pPr algn="ctr"/>
            <a:endParaRPr lang="et-EE" b="1" dirty="0">
              <a:latin typeface="+mn-lt"/>
              <a:ea typeface="Times New Roman" panose="02020603050405020304" pitchFamily="18" charset="0"/>
            </a:endParaRPr>
          </a:p>
          <a:p>
            <a:pPr algn="ctr"/>
            <a:endParaRPr lang="et-EE" b="1" dirty="0">
              <a:latin typeface="+mn-lt"/>
              <a:ea typeface="Times New Roman" panose="02020603050405020304" pitchFamily="18" charset="0"/>
            </a:endParaRPr>
          </a:p>
          <a:p>
            <a:r>
              <a:rPr lang="et-EE" b="1" dirty="0">
                <a:latin typeface="+mn-lt"/>
                <a:ea typeface="Times New Roman" panose="02020603050405020304" pitchFamily="18" charset="0"/>
              </a:rPr>
              <a:t>		</a:t>
            </a:r>
            <a:r>
              <a:rPr lang="et-EE" sz="1400" b="1" dirty="0">
                <a:latin typeface="+mn-lt"/>
                <a:ea typeface="Times New Roman" panose="02020603050405020304" pitchFamily="18" charset="0"/>
              </a:rPr>
              <a:t>a)                        			b)</a:t>
            </a:r>
          </a:p>
          <a:p>
            <a:pPr algn="ctr"/>
            <a:endParaRPr lang="et-EE" sz="1400" b="1" dirty="0">
              <a:latin typeface="+mn-lt"/>
              <a:ea typeface="Times New Roman" panose="02020603050405020304" pitchFamily="18" charset="0"/>
            </a:endParaRPr>
          </a:p>
          <a:p>
            <a:pPr algn="ctr"/>
            <a:r>
              <a:rPr lang="et-EE" sz="1400" b="1" dirty="0">
                <a:latin typeface="+mn-lt"/>
                <a:ea typeface="Times New Roman" panose="02020603050405020304" pitchFamily="18" charset="0"/>
              </a:rPr>
              <a:t>Segamismasina</a:t>
            </a:r>
            <a:r>
              <a:rPr lang="et-EE" sz="1400" dirty="0">
                <a:latin typeface="+mn-lt"/>
                <a:ea typeface="Times New Roman" panose="02020603050405020304" pitchFamily="18" charset="0"/>
              </a:rPr>
              <a:t> a) ülesande skeem;  b) üliõpilase poolt koostatav kinemaatikaskeem.</a:t>
            </a:r>
          </a:p>
          <a:p>
            <a:pPr algn="ctr"/>
            <a:r>
              <a:rPr lang="et-EE" sz="1400" dirty="0">
                <a:latin typeface="+mn-lt"/>
                <a:ea typeface="Times New Roman" panose="02020603050405020304" pitchFamily="18" charset="0"/>
              </a:rPr>
              <a:t>1 – elektrimootor; 2 – kate; 3 – kiilrihmülekanne; 4 – hammasülekanne või üheastmeline silindriline reduktor; 5 – sidur; 6 – segamiselement; 7 – segu; 8 – mahuti siiber.</a:t>
            </a:r>
          </a:p>
          <a:p>
            <a:pPr algn="ctr"/>
            <a:r>
              <a:rPr lang="et-EE" dirty="0">
                <a:latin typeface="+mn-lt"/>
                <a:ea typeface="Times New Roman" panose="02020603050405020304" pitchFamily="18" charset="0"/>
              </a:rPr>
              <a:t> </a:t>
            </a:r>
          </a:p>
          <a:p>
            <a:endParaRPr lang="et-EE" dirty="0"/>
          </a:p>
        </p:txBody>
      </p:sp>
      <p:pic>
        <p:nvPicPr>
          <p:cNvPr id="3073" name="Picture 1">
            <a:extLst>
              <a:ext uri="{FF2B5EF4-FFF2-40B4-BE49-F238E27FC236}">
                <a16:creationId xmlns:a16="http://schemas.microsoft.com/office/drawing/2014/main" id="{6D263089-2030-4490-93BC-17094A0DF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1788" y="1659000"/>
            <a:ext cx="3682865" cy="282403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2">
            <a:extLst>
              <a:ext uri="{FF2B5EF4-FFF2-40B4-BE49-F238E27FC236}">
                <a16:creationId xmlns:a16="http://schemas.microsoft.com/office/drawing/2014/main" id="{B90E06C6-6D86-40D6-BD0D-EDE8EB4FE20B}"/>
              </a:ext>
            </a:extLst>
          </p:cNvPr>
          <p:cNvGrpSpPr>
            <a:grpSpLocks/>
          </p:cNvGrpSpPr>
          <p:nvPr/>
        </p:nvGrpSpPr>
        <p:grpSpPr bwMode="auto">
          <a:xfrm>
            <a:off x="2814222" y="2059619"/>
            <a:ext cx="3213716" cy="1811500"/>
            <a:chOff x="1228" y="7537"/>
            <a:chExt cx="4329" cy="2340"/>
          </a:xfrm>
        </p:grpSpPr>
        <p:sp>
          <p:nvSpPr>
            <p:cNvPr id="6" name="Line 16">
              <a:extLst>
                <a:ext uri="{FF2B5EF4-FFF2-40B4-BE49-F238E27FC236}">
                  <a16:creationId xmlns:a16="http://schemas.microsoft.com/office/drawing/2014/main" id="{0CD4D29C-8F7C-47D2-90DC-18EB97462175}"/>
                </a:ext>
              </a:extLst>
            </p:cNvPr>
            <p:cNvSpPr>
              <a:spLocks noChangeShapeType="1"/>
            </p:cNvSpPr>
            <p:nvPr/>
          </p:nvSpPr>
          <p:spPr bwMode="auto">
            <a:xfrm flipV="1">
              <a:off x="2317" y="78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t-EE"/>
            </a:p>
          </p:txBody>
        </p:sp>
        <p:sp>
          <p:nvSpPr>
            <p:cNvPr id="7" name="Line 15">
              <a:extLst>
                <a:ext uri="{FF2B5EF4-FFF2-40B4-BE49-F238E27FC236}">
                  <a16:creationId xmlns:a16="http://schemas.microsoft.com/office/drawing/2014/main" id="{14A4A1A0-9017-4FCB-8F82-21646813C761}"/>
                </a:ext>
              </a:extLst>
            </p:cNvPr>
            <p:cNvSpPr>
              <a:spLocks noChangeShapeType="1"/>
            </p:cNvSpPr>
            <p:nvPr/>
          </p:nvSpPr>
          <p:spPr bwMode="auto">
            <a:xfrm flipV="1">
              <a:off x="3217" y="843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t-EE"/>
            </a:p>
          </p:txBody>
        </p:sp>
        <p:sp>
          <p:nvSpPr>
            <p:cNvPr id="8" name="Line 14">
              <a:extLst>
                <a:ext uri="{FF2B5EF4-FFF2-40B4-BE49-F238E27FC236}">
                  <a16:creationId xmlns:a16="http://schemas.microsoft.com/office/drawing/2014/main" id="{4821FCC6-4590-4858-A8C5-F91C21378FF2}"/>
                </a:ext>
              </a:extLst>
            </p:cNvPr>
            <p:cNvSpPr>
              <a:spLocks noChangeShapeType="1"/>
            </p:cNvSpPr>
            <p:nvPr/>
          </p:nvSpPr>
          <p:spPr bwMode="auto">
            <a:xfrm flipV="1">
              <a:off x="3217" y="789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t-EE"/>
            </a:p>
          </p:txBody>
        </p:sp>
        <p:sp>
          <p:nvSpPr>
            <p:cNvPr id="9" name="Line 13">
              <a:extLst>
                <a:ext uri="{FF2B5EF4-FFF2-40B4-BE49-F238E27FC236}">
                  <a16:creationId xmlns:a16="http://schemas.microsoft.com/office/drawing/2014/main" id="{C38C0E05-568F-4E6C-9E05-0582FBEC605A}"/>
                </a:ext>
              </a:extLst>
            </p:cNvPr>
            <p:cNvSpPr>
              <a:spLocks noChangeShapeType="1"/>
            </p:cNvSpPr>
            <p:nvPr/>
          </p:nvSpPr>
          <p:spPr bwMode="auto">
            <a:xfrm flipV="1">
              <a:off x="3217" y="8977"/>
              <a:ext cx="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t-EE"/>
            </a:p>
          </p:txBody>
        </p:sp>
        <p:grpSp>
          <p:nvGrpSpPr>
            <p:cNvPr id="10" name="Group 3">
              <a:extLst>
                <a:ext uri="{FF2B5EF4-FFF2-40B4-BE49-F238E27FC236}">
                  <a16:creationId xmlns:a16="http://schemas.microsoft.com/office/drawing/2014/main" id="{795DD681-CA1E-43D4-BE6A-2964C99C35EF}"/>
                </a:ext>
              </a:extLst>
            </p:cNvPr>
            <p:cNvGrpSpPr>
              <a:grpSpLocks/>
            </p:cNvGrpSpPr>
            <p:nvPr/>
          </p:nvGrpSpPr>
          <p:grpSpPr bwMode="auto">
            <a:xfrm>
              <a:off x="1228" y="7537"/>
              <a:ext cx="4329" cy="2340"/>
              <a:chOff x="1228" y="7537"/>
              <a:chExt cx="4329" cy="2340"/>
            </a:xfrm>
          </p:grpSpPr>
          <p:sp>
            <p:nvSpPr>
              <p:cNvPr id="11" name="Text Box 12">
                <a:extLst>
                  <a:ext uri="{FF2B5EF4-FFF2-40B4-BE49-F238E27FC236}">
                    <a16:creationId xmlns:a16="http://schemas.microsoft.com/office/drawing/2014/main" id="{53FE9C2A-C9AE-49C1-BD07-A885D481C1DE}"/>
                  </a:ext>
                </a:extLst>
              </p:cNvPr>
              <p:cNvSpPr txBox="1">
                <a:spLocks noChangeArrowheads="1"/>
              </p:cNvSpPr>
              <p:nvPr/>
            </p:nvSpPr>
            <p:spPr bwMode="auto">
              <a:xfrm>
                <a:off x="1774" y="7537"/>
                <a:ext cx="180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Rihmülekanne</a:t>
                </a:r>
                <a:endParaRPr kumimoji="0" lang="et-EE" altLang="et-EE"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D0ED349C-E424-4F8A-914B-2AA5660863D1}"/>
                  </a:ext>
                </a:extLst>
              </p:cNvPr>
              <p:cNvSpPr txBox="1">
                <a:spLocks noChangeArrowheads="1"/>
              </p:cNvSpPr>
              <p:nvPr/>
            </p:nvSpPr>
            <p:spPr bwMode="auto">
              <a:xfrm>
                <a:off x="1774" y="8077"/>
                <a:ext cx="90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Moot</a:t>
                </a:r>
                <a:r>
                  <a:rPr kumimoji="0" lang="et-EE" altLang="et-EE"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or</a:t>
                </a:r>
                <a:endParaRPr kumimoji="0" lang="et-EE" altLang="et-EE" sz="1800" b="0" i="0" u="none" strike="noStrike" cap="none" normalizeH="0" baseline="0">
                  <a:ln>
                    <a:noFill/>
                  </a:ln>
                  <a:solidFill>
                    <a:schemeClr val="tx1"/>
                  </a:solidFill>
                  <a:effectLst/>
                  <a:latin typeface="Arial" panose="020B0604020202020204" pitchFamily="34" charset="0"/>
                </a:endParaRPr>
              </a:p>
            </p:txBody>
          </p:sp>
          <p:sp>
            <p:nvSpPr>
              <p:cNvPr id="13" name="Text Box 10">
                <a:extLst>
                  <a:ext uri="{FF2B5EF4-FFF2-40B4-BE49-F238E27FC236}">
                    <a16:creationId xmlns:a16="http://schemas.microsoft.com/office/drawing/2014/main" id="{EC59FCDF-E9AB-4CC3-85E7-DD92089AB2B7}"/>
                  </a:ext>
                </a:extLst>
              </p:cNvPr>
              <p:cNvSpPr txBox="1">
                <a:spLocks noChangeArrowheads="1"/>
              </p:cNvSpPr>
              <p:nvPr/>
            </p:nvSpPr>
            <p:spPr bwMode="auto">
              <a:xfrm>
                <a:off x="2857" y="8077"/>
                <a:ext cx="252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Hammasülekanne/Reduktor</a:t>
                </a:r>
                <a:endParaRPr kumimoji="0" lang="et-EE" altLang="et-EE" sz="1800" b="0" i="0" u="none" strike="noStrike" cap="none" normalizeH="0" baseline="0" dirty="0">
                  <a:ln>
                    <a:noFill/>
                  </a:ln>
                  <a:solidFill>
                    <a:schemeClr val="tx1"/>
                  </a:solidFill>
                  <a:effectLst/>
                  <a:latin typeface="Arial" panose="020B0604020202020204" pitchFamily="34" charset="0"/>
                </a:endParaRPr>
              </a:p>
            </p:txBody>
          </p:sp>
          <p:sp>
            <p:nvSpPr>
              <p:cNvPr id="14" name="Text Box 9">
                <a:extLst>
                  <a:ext uri="{FF2B5EF4-FFF2-40B4-BE49-F238E27FC236}">
                    <a16:creationId xmlns:a16="http://schemas.microsoft.com/office/drawing/2014/main" id="{BF84016B-3E24-4960-A4F3-C266B161DB62}"/>
                  </a:ext>
                </a:extLst>
              </p:cNvPr>
              <p:cNvSpPr txBox="1">
                <a:spLocks noChangeArrowheads="1"/>
              </p:cNvSpPr>
              <p:nvPr/>
            </p:nvSpPr>
            <p:spPr bwMode="auto">
              <a:xfrm>
                <a:off x="2857" y="8617"/>
                <a:ext cx="90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Sidur</a:t>
                </a:r>
                <a:endParaRPr kumimoji="0" lang="et-EE" altLang="et-EE" sz="1800" b="0" i="0" u="none" strike="noStrike" cap="none" normalizeH="0" baseline="0">
                  <a:ln>
                    <a:noFill/>
                  </a:ln>
                  <a:solidFill>
                    <a:schemeClr val="tx1"/>
                  </a:solidFill>
                  <a:effectLst/>
                  <a:latin typeface="Arial" panose="020B0604020202020204" pitchFamily="34" charset="0"/>
                </a:endParaRPr>
              </a:p>
            </p:txBody>
          </p:sp>
          <p:sp>
            <p:nvSpPr>
              <p:cNvPr id="15" name="Text Box 8">
                <a:extLst>
                  <a:ext uri="{FF2B5EF4-FFF2-40B4-BE49-F238E27FC236}">
                    <a16:creationId xmlns:a16="http://schemas.microsoft.com/office/drawing/2014/main" id="{3882F4B8-DB8D-4CBB-8B32-36CA6FD0C65D}"/>
                  </a:ext>
                </a:extLst>
              </p:cNvPr>
              <p:cNvSpPr txBox="1">
                <a:spLocks noChangeArrowheads="1"/>
              </p:cNvSpPr>
              <p:nvPr/>
            </p:nvSpPr>
            <p:spPr bwMode="auto">
              <a:xfrm>
                <a:off x="2857" y="9157"/>
                <a:ext cx="1980" cy="5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Segamiselement</a:t>
                </a:r>
                <a:endParaRPr kumimoji="0" lang="et-EE" altLang="et-EE" sz="1800" b="0" i="0" u="none" strike="noStrike" cap="none" normalizeH="0" baseline="0">
                  <a:ln>
                    <a:noFill/>
                  </a:ln>
                  <a:solidFill>
                    <a:schemeClr val="tx1"/>
                  </a:solidFill>
                  <a:effectLst/>
                  <a:latin typeface="Arial" panose="020B0604020202020204" pitchFamily="34" charset="0"/>
                </a:endParaRPr>
              </a:p>
            </p:txBody>
          </p:sp>
          <p:sp>
            <p:nvSpPr>
              <p:cNvPr id="16" name="Line 7">
                <a:extLst>
                  <a:ext uri="{FF2B5EF4-FFF2-40B4-BE49-F238E27FC236}">
                    <a16:creationId xmlns:a16="http://schemas.microsoft.com/office/drawing/2014/main" id="{DD333AF5-11D7-4FD9-98CF-42CF6C7237B8}"/>
                  </a:ext>
                </a:extLst>
              </p:cNvPr>
              <p:cNvSpPr>
                <a:spLocks noChangeShapeType="1"/>
              </p:cNvSpPr>
              <p:nvPr/>
            </p:nvSpPr>
            <p:spPr bwMode="auto">
              <a:xfrm>
                <a:off x="1228" y="8977"/>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t-EE"/>
              </a:p>
            </p:txBody>
          </p:sp>
          <p:sp>
            <p:nvSpPr>
              <p:cNvPr id="17" name="Line 6">
                <a:extLst>
                  <a:ext uri="{FF2B5EF4-FFF2-40B4-BE49-F238E27FC236}">
                    <a16:creationId xmlns:a16="http://schemas.microsoft.com/office/drawing/2014/main" id="{87683A11-9309-42D1-9B5B-D74704372FFC}"/>
                  </a:ext>
                </a:extLst>
              </p:cNvPr>
              <p:cNvSpPr>
                <a:spLocks noChangeShapeType="1"/>
              </p:cNvSpPr>
              <p:nvPr/>
            </p:nvSpPr>
            <p:spPr bwMode="auto">
              <a:xfrm>
                <a:off x="1237" y="9877"/>
                <a:ext cx="43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t-EE"/>
              </a:p>
            </p:txBody>
          </p:sp>
          <p:sp>
            <p:nvSpPr>
              <p:cNvPr id="18" name="Line 5">
                <a:extLst>
                  <a:ext uri="{FF2B5EF4-FFF2-40B4-BE49-F238E27FC236}">
                    <a16:creationId xmlns:a16="http://schemas.microsoft.com/office/drawing/2014/main" id="{87CE5836-AA33-4AEB-8DAA-1BD275B82FFC}"/>
                  </a:ext>
                </a:extLst>
              </p:cNvPr>
              <p:cNvSpPr>
                <a:spLocks noChangeShapeType="1"/>
              </p:cNvSpPr>
              <p:nvPr/>
            </p:nvSpPr>
            <p:spPr bwMode="auto">
              <a:xfrm>
                <a:off x="5557" y="8977"/>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t-EE"/>
              </a:p>
            </p:txBody>
          </p:sp>
          <p:sp>
            <p:nvSpPr>
              <p:cNvPr id="19" name="Text Box 4">
                <a:extLst>
                  <a:ext uri="{FF2B5EF4-FFF2-40B4-BE49-F238E27FC236}">
                    <a16:creationId xmlns:a16="http://schemas.microsoft.com/office/drawing/2014/main" id="{78995957-2850-47EA-B5A4-5365B675F2A5}"/>
                  </a:ext>
                </a:extLst>
              </p:cNvPr>
              <p:cNvSpPr txBox="1">
                <a:spLocks noChangeArrowheads="1"/>
              </p:cNvSpPr>
              <p:nvPr/>
            </p:nvSpPr>
            <p:spPr bwMode="auto">
              <a:xfrm>
                <a:off x="1597" y="9517"/>
                <a:ext cx="945"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mahuti</a:t>
                </a:r>
                <a:endParaRPr kumimoji="0" lang="et-EE" altLang="et-EE" sz="1800" b="0" i="0" u="none" strike="noStrike" cap="none" normalizeH="0" baseline="0">
                  <a:ln>
                    <a:noFill/>
                  </a:ln>
                  <a:solidFill>
                    <a:schemeClr val="tx1"/>
                  </a:solidFill>
                  <a:effectLst/>
                  <a:latin typeface="Arial" panose="020B0604020202020204" pitchFamily="34" charset="0"/>
                </a:endParaRPr>
              </a:p>
            </p:txBody>
          </p:sp>
        </p:grpSp>
      </p:grpSp>
      <p:sp>
        <p:nvSpPr>
          <p:cNvPr id="20" name="Rectangle 17">
            <a:extLst>
              <a:ext uri="{FF2B5EF4-FFF2-40B4-BE49-F238E27FC236}">
                <a16:creationId xmlns:a16="http://schemas.microsoft.com/office/drawing/2014/main" id="{FAAEAFB7-D676-4AF1-8344-D0B9255979C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t-EE"/>
          </a:p>
        </p:txBody>
      </p:sp>
      <p:sp>
        <p:nvSpPr>
          <p:cNvPr id="21" name="Rectangle 24">
            <a:extLst>
              <a:ext uri="{FF2B5EF4-FFF2-40B4-BE49-F238E27FC236}">
                <a16:creationId xmlns:a16="http://schemas.microsoft.com/office/drawing/2014/main" id="{D253FD05-F8ED-4E65-A9CA-A145AC6982F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t-EE"/>
          </a:p>
        </p:txBody>
      </p:sp>
    </p:spTree>
    <p:extLst>
      <p:ext uri="{BB962C8B-B14F-4D97-AF65-F5344CB8AC3E}">
        <p14:creationId xmlns:p14="http://schemas.microsoft.com/office/powerpoint/2010/main" val="2446705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2D4E21C0-A216-44EF-BA6E-9C8F10F0A4D6}"/>
              </a:ext>
            </a:extLst>
          </p:cNvPr>
          <p:cNvSpPr>
            <a:spLocks noGrp="1"/>
          </p:cNvSpPr>
          <p:nvPr>
            <p:ph type="body" sz="quarter" idx="13"/>
          </p:nvPr>
        </p:nvSpPr>
        <p:spPr/>
        <p:txBody>
          <a:bodyPr/>
          <a:lstStyle/>
          <a:p>
            <a:r>
              <a:rPr lang="et-EE" altLang="en-US" sz="2000" dirty="0">
                <a:solidFill>
                  <a:schemeClr val="tx1"/>
                </a:solidFill>
                <a:latin typeface="Verdana Bold"/>
              </a:rPr>
              <a:t>Moodul 1.</a:t>
            </a:r>
            <a:r>
              <a:rPr lang="en-GB" sz="2000" dirty="0"/>
              <a:t> </a:t>
            </a:r>
            <a:r>
              <a:rPr lang="en-GB" sz="2000" dirty="0" err="1">
                <a:solidFill>
                  <a:schemeClr val="tx1"/>
                </a:solidFill>
                <a:latin typeface="Verdana Bold"/>
              </a:rPr>
              <a:t>Eeluuring</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algusetapid</a:t>
            </a:r>
            <a:r>
              <a:rPr lang="en-GB" sz="2000" dirty="0">
                <a:solidFill>
                  <a:schemeClr val="tx1"/>
                </a:solidFill>
                <a:latin typeface="Verdana Bold"/>
              </a:rPr>
              <a:t>. </a:t>
            </a:r>
            <a:r>
              <a:rPr lang="et-EE" sz="2000" dirty="0">
                <a:solidFill>
                  <a:schemeClr val="tx1"/>
                </a:solidFill>
                <a:latin typeface="Verdana Bold"/>
              </a:rPr>
              <a:t>3D Mudelite näited</a:t>
            </a:r>
          </a:p>
          <a:p>
            <a:endParaRPr lang="et-EE" dirty="0"/>
          </a:p>
        </p:txBody>
      </p:sp>
      <p:sp>
        <p:nvSpPr>
          <p:cNvPr id="4" name="Teksti kohatäide 3">
            <a:extLst>
              <a:ext uri="{FF2B5EF4-FFF2-40B4-BE49-F238E27FC236}">
                <a16:creationId xmlns:a16="http://schemas.microsoft.com/office/drawing/2014/main" id="{834768A3-F301-4EF4-B9D3-804F735AA1DF}"/>
              </a:ext>
            </a:extLst>
          </p:cNvPr>
          <p:cNvSpPr>
            <a:spLocks noGrp="1"/>
          </p:cNvSpPr>
          <p:nvPr>
            <p:ph type="body" sz="quarter" idx="14"/>
          </p:nvPr>
        </p:nvSpPr>
        <p:spPr>
          <a:xfrm>
            <a:off x="2171700" y="1100831"/>
            <a:ext cx="8802242" cy="5244407"/>
          </a:xfrm>
        </p:spPr>
        <p:txBody>
          <a:bodyPr/>
          <a:lstStyle/>
          <a:p>
            <a:r>
              <a:rPr lang="et-EE" dirty="0"/>
              <a:t>3D Mudelid. Elektrivints</a:t>
            </a:r>
          </a:p>
        </p:txBody>
      </p:sp>
      <p:pic>
        <p:nvPicPr>
          <p:cNvPr id="5" name="Pilt 4">
            <a:extLst>
              <a:ext uri="{FF2B5EF4-FFF2-40B4-BE49-F238E27FC236}">
                <a16:creationId xmlns:a16="http://schemas.microsoft.com/office/drawing/2014/main" id="{15AA9648-ED42-4F81-80BC-B2447538942C}"/>
              </a:ext>
            </a:extLst>
          </p:cNvPr>
          <p:cNvPicPr>
            <a:picLocks noChangeAspect="1"/>
          </p:cNvPicPr>
          <p:nvPr/>
        </p:nvPicPr>
        <p:blipFill>
          <a:blip r:embed="rId2"/>
          <a:stretch>
            <a:fillRect/>
          </a:stretch>
        </p:blipFill>
        <p:spPr>
          <a:xfrm>
            <a:off x="4514551" y="1429987"/>
            <a:ext cx="3222098" cy="2078210"/>
          </a:xfrm>
          <a:prstGeom prst="rect">
            <a:avLst/>
          </a:prstGeom>
        </p:spPr>
      </p:pic>
      <p:pic>
        <p:nvPicPr>
          <p:cNvPr id="6" name="Pilt 5">
            <a:extLst>
              <a:ext uri="{FF2B5EF4-FFF2-40B4-BE49-F238E27FC236}">
                <a16:creationId xmlns:a16="http://schemas.microsoft.com/office/drawing/2014/main" id="{02F41896-5118-4650-A178-17DBA33BA341}"/>
              </a:ext>
            </a:extLst>
          </p:cNvPr>
          <p:cNvPicPr>
            <a:picLocks noChangeAspect="1"/>
          </p:cNvPicPr>
          <p:nvPr/>
        </p:nvPicPr>
        <p:blipFill>
          <a:blip r:embed="rId3"/>
          <a:stretch>
            <a:fillRect/>
          </a:stretch>
        </p:blipFill>
        <p:spPr>
          <a:xfrm>
            <a:off x="282317" y="2178473"/>
            <a:ext cx="2821489" cy="3365501"/>
          </a:xfrm>
          <a:prstGeom prst="rect">
            <a:avLst/>
          </a:prstGeom>
        </p:spPr>
      </p:pic>
      <p:pic>
        <p:nvPicPr>
          <p:cNvPr id="2052" name="Picture 4" descr="Related image">
            <a:extLst>
              <a:ext uri="{FF2B5EF4-FFF2-40B4-BE49-F238E27FC236}">
                <a16:creationId xmlns:a16="http://schemas.microsoft.com/office/drawing/2014/main" id="{9E17D0AF-DF7E-4F27-B06D-2ACF839D41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762" y="3766212"/>
            <a:ext cx="2582317" cy="23804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INCH">
            <a:extLst>
              <a:ext uri="{FF2B5EF4-FFF2-40B4-BE49-F238E27FC236}">
                <a16:creationId xmlns:a16="http://schemas.microsoft.com/office/drawing/2014/main" id="{EBC58895-AE33-4CF9-9596-D7CBEEACFE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0375" y="1029481"/>
            <a:ext cx="3774183" cy="283174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electric motor winch">
            <a:extLst>
              <a:ext uri="{FF2B5EF4-FFF2-40B4-BE49-F238E27FC236}">
                <a16:creationId xmlns:a16="http://schemas.microsoft.com/office/drawing/2014/main" id="{8547771B-7890-4C6C-A3AA-A68A9523BF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7501" y="4119239"/>
            <a:ext cx="3112720" cy="24901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electric motor winch">
            <a:extLst>
              <a:ext uri="{FF2B5EF4-FFF2-40B4-BE49-F238E27FC236}">
                <a16:creationId xmlns:a16="http://schemas.microsoft.com/office/drawing/2014/main" id="{17CD1040-C758-4518-82B2-C54A95332F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40597" y="4195249"/>
            <a:ext cx="2988646" cy="24028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electric motor winch">
            <a:extLst>
              <a:ext uri="{FF2B5EF4-FFF2-40B4-BE49-F238E27FC236}">
                <a16:creationId xmlns:a16="http://schemas.microsoft.com/office/drawing/2014/main" id="{A0330BAD-6907-47C4-93AC-CE3153FD9C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3062" y="1406247"/>
            <a:ext cx="2597763" cy="2078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634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2D4E21C0-A216-44EF-BA6E-9C8F10F0A4D6}"/>
              </a:ext>
            </a:extLst>
          </p:cNvPr>
          <p:cNvSpPr>
            <a:spLocks noGrp="1"/>
          </p:cNvSpPr>
          <p:nvPr>
            <p:ph type="body" sz="quarter" idx="13"/>
          </p:nvPr>
        </p:nvSpPr>
        <p:spPr/>
        <p:txBody>
          <a:bodyPr/>
          <a:lstStyle/>
          <a:p>
            <a:r>
              <a:rPr lang="et-EE" altLang="en-US" sz="2000" dirty="0">
                <a:solidFill>
                  <a:schemeClr val="tx1"/>
                </a:solidFill>
                <a:latin typeface="Verdana Bold"/>
              </a:rPr>
              <a:t>Moodul 1.</a:t>
            </a:r>
            <a:r>
              <a:rPr lang="en-GB" sz="2000" dirty="0"/>
              <a:t> </a:t>
            </a:r>
            <a:r>
              <a:rPr lang="en-GB" sz="2000" dirty="0" err="1">
                <a:solidFill>
                  <a:schemeClr val="tx1"/>
                </a:solidFill>
                <a:latin typeface="Verdana Bold"/>
              </a:rPr>
              <a:t>Eeluuring</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algusetapid</a:t>
            </a:r>
            <a:r>
              <a:rPr lang="en-GB" sz="2000" dirty="0">
                <a:solidFill>
                  <a:schemeClr val="tx1"/>
                </a:solidFill>
                <a:latin typeface="Verdana Bold"/>
              </a:rPr>
              <a:t>. </a:t>
            </a:r>
            <a:r>
              <a:rPr lang="et-EE" sz="2000" dirty="0">
                <a:solidFill>
                  <a:schemeClr val="tx1"/>
                </a:solidFill>
                <a:latin typeface="Verdana Bold"/>
              </a:rPr>
              <a:t>3D Mudelite näited</a:t>
            </a:r>
          </a:p>
          <a:p>
            <a:endParaRPr lang="et-EE" dirty="0"/>
          </a:p>
        </p:txBody>
      </p:sp>
      <p:sp>
        <p:nvSpPr>
          <p:cNvPr id="3" name="Teksti kohatäide 2">
            <a:extLst>
              <a:ext uri="{FF2B5EF4-FFF2-40B4-BE49-F238E27FC236}">
                <a16:creationId xmlns:a16="http://schemas.microsoft.com/office/drawing/2014/main" id="{5B5FCE48-724C-4B32-BDA0-47A55750494D}"/>
              </a:ext>
            </a:extLst>
          </p:cNvPr>
          <p:cNvSpPr>
            <a:spLocks noGrp="1"/>
          </p:cNvSpPr>
          <p:nvPr>
            <p:ph type="body" sz="quarter" idx="14"/>
          </p:nvPr>
        </p:nvSpPr>
        <p:spPr>
          <a:xfrm>
            <a:off x="2171700" y="1628775"/>
            <a:ext cx="8802242" cy="4716463"/>
          </a:xfrm>
        </p:spPr>
        <p:txBody>
          <a:bodyPr/>
          <a:lstStyle/>
          <a:p>
            <a:r>
              <a:rPr lang="et-EE" dirty="0"/>
              <a:t>3D Mudelid. Üheastmeline Reduktor</a:t>
            </a:r>
          </a:p>
          <a:p>
            <a:endParaRPr lang="et-EE" dirty="0"/>
          </a:p>
        </p:txBody>
      </p:sp>
      <p:pic>
        <p:nvPicPr>
          <p:cNvPr id="1028" name="Picture 4" descr="Image result for single stage gearbox 3d">
            <a:extLst>
              <a:ext uri="{FF2B5EF4-FFF2-40B4-BE49-F238E27FC236}">
                <a16:creationId xmlns:a16="http://schemas.microsoft.com/office/drawing/2014/main" id="{65E05453-1029-421B-9E83-BB3B68312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5881" y="2018467"/>
            <a:ext cx="5200595" cy="2925335"/>
          </a:xfrm>
          <a:prstGeom prst="rect">
            <a:avLst/>
          </a:prstGeom>
          <a:noFill/>
          <a:extLst>
            <a:ext uri="{909E8E84-426E-40DD-AFC4-6F175D3DCCD1}">
              <a14:hiddenFill xmlns:a14="http://schemas.microsoft.com/office/drawing/2010/main">
                <a:solidFill>
                  <a:srgbClr val="FFFFFF"/>
                </a:solidFill>
              </a14:hiddenFill>
            </a:ext>
          </a:extLst>
        </p:spPr>
      </p:pic>
      <p:sp>
        <p:nvSpPr>
          <p:cNvPr id="6" name="Teksti kohatäide 2">
            <a:extLst>
              <a:ext uri="{FF2B5EF4-FFF2-40B4-BE49-F238E27FC236}">
                <a16:creationId xmlns:a16="http://schemas.microsoft.com/office/drawing/2014/main" id="{45EDF4FA-1E80-47CC-84D0-148DC7652227}"/>
              </a:ext>
            </a:extLst>
          </p:cNvPr>
          <p:cNvSpPr txBox="1">
            <a:spLocks/>
          </p:cNvSpPr>
          <p:nvPr/>
        </p:nvSpPr>
        <p:spPr>
          <a:xfrm>
            <a:off x="1935303" y="3355458"/>
            <a:ext cx="4171206" cy="142375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1600" kern="1200" baseline="0">
                <a:solidFill>
                  <a:schemeClr val="tx1"/>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t>3D Mudelid Vints</a:t>
            </a:r>
          </a:p>
          <a:p>
            <a:endParaRPr lang="et-EE"/>
          </a:p>
          <a:p>
            <a:endParaRPr lang="et-EE"/>
          </a:p>
          <a:p>
            <a:endParaRPr lang="et-EE" dirty="0"/>
          </a:p>
        </p:txBody>
      </p:sp>
      <p:pic>
        <p:nvPicPr>
          <p:cNvPr id="7" name="Picture 2" descr="https://d2t1xqejof9utc.cloudfront.net/screenshots/pics/f2cbea2425bb0510913e7ea61c68947d/large.png">
            <a:extLst>
              <a:ext uri="{FF2B5EF4-FFF2-40B4-BE49-F238E27FC236}">
                <a16:creationId xmlns:a16="http://schemas.microsoft.com/office/drawing/2014/main" id="{EAF880A2-BA69-44A4-8942-F57C838366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024" y="2018467"/>
            <a:ext cx="3746376" cy="282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110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9661DEB2-8BBC-49E2-A490-FEBAC39D57B3}"/>
              </a:ext>
            </a:extLst>
          </p:cNvPr>
          <p:cNvSpPr>
            <a:spLocks noGrp="1"/>
          </p:cNvSpPr>
          <p:nvPr>
            <p:ph type="body" sz="quarter" idx="13"/>
          </p:nvPr>
        </p:nvSpPr>
        <p:spPr/>
        <p:txBody>
          <a:bodyPr/>
          <a:lstStyle/>
          <a:p>
            <a:pPr fontAlgn="base">
              <a:spcAft>
                <a:spcPct val="0"/>
              </a:spcAft>
            </a:pPr>
            <a:r>
              <a:rPr lang="et-EE" altLang="en-US" sz="2400" dirty="0">
                <a:solidFill>
                  <a:schemeClr val="tx1"/>
                </a:solidFill>
                <a:latin typeface="Verdana Bold"/>
              </a:rPr>
              <a:t>Moodul 1.</a:t>
            </a:r>
            <a:r>
              <a:rPr lang="en-GB" sz="2400" dirty="0"/>
              <a:t> </a:t>
            </a:r>
            <a:r>
              <a:rPr lang="en-GB" sz="2400" dirty="0" err="1">
                <a:solidFill>
                  <a:schemeClr val="tx1"/>
                </a:solidFill>
                <a:latin typeface="Verdana Bold"/>
              </a:rPr>
              <a:t>Eeluuring</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a:t>
            </a:r>
            <a:r>
              <a:rPr lang="en-GB" sz="2400" dirty="0" err="1">
                <a:solidFill>
                  <a:schemeClr val="tx1"/>
                </a:solidFill>
                <a:latin typeface="Verdana Bold"/>
              </a:rPr>
              <a:t>algusetapid</a:t>
            </a:r>
            <a:r>
              <a:rPr lang="en-GB" sz="2400" dirty="0">
                <a:solidFill>
                  <a:schemeClr val="tx1"/>
                </a:solidFill>
                <a:latin typeface="Verdana Bold"/>
              </a:rPr>
              <a:t>. </a:t>
            </a:r>
            <a:endParaRPr lang="et-EE" sz="2400" dirty="0">
              <a:solidFill>
                <a:schemeClr val="tx1"/>
              </a:solidFill>
              <a:latin typeface="Verdana Bold"/>
            </a:endParaRPr>
          </a:p>
          <a:p>
            <a:r>
              <a:rPr lang="et-EE" dirty="0">
                <a:solidFill>
                  <a:schemeClr val="tx1"/>
                </a:solidFill>
              </a:rPr>
              <a:t>Innovaatilise toote projekteerimine</a:t>
            </a:r>
          </a:p>
          <a:p>
            <a:endParaRPr lang="et-EE" dirty="0"/>
          </a:p>
        </p:txBody>
      </p:sp>
      <p:sp>
        <p:nvSpPr>
          <p:cNvPr id="3" name="Teksti kohatäide 2">
            <a:extLst>
              <a:ext uri="{FF2B5EF4-FFF2-40B4-BE49-F238E27FC236}">
                <a16:creationId xmlns:a16="http://schemas.microsoft.com/office/drawing/2014/main" id="{3DC5F5B8-B358-4FD8-BE11-EB03B5FF2FBF}"/>
              </a:ext>
            </a:extLst>
          </p:cNvPr>
          <p:cNvSpPr>
            <a:spLocks noGrp="1"/>
          </p:cNvSpPr>
          <p:nvPr>
            <p:ph type="body" sz="quarter" idx="14"/>
          </p:nvPr>
        </p:nvSpPr>
        <p:spPr/>
        <p:txBody>
          <a:bodyPr/>
          <a:lstStyle/>
          <a:p>
            <a:r>
              <a:rPr lang="et-EE" b="1" dirty="0"/>
              <a:t>Innovaatilise toote projekteerimise ja turustamise etapid (Cleveland 2005: 56, 64, 79):</a:t>
            </a:r>
          </a:p>
          <a:p>
            <a:endParaRPr lang="et-EE" b="1" dirty="0"/>
          </a:p>
          <a:p>
            <a:pPr marL="342900" indent="-342900">
              <a:buAutoNum type="arabicPeriod"/>
            </a:pPr>
            <a:r>
              <a:rPr lang="et-EE" dirty="0"/>
              <a:t>Innovatsioonivõimaluste väljaselgitamine (loovus, SWOT analüüs)</a:t>
            </a:r>
          </a:p>
          <a:p>
            <a:pPr marL="342900" indent="-342900">
              <a:buAutoNum type="arabicPeriod"/>
            </a:pPr>
            <a:endParaRPr lang="et-EE" sz="800" dirty="0"/>
          </a:p>
          <a:p>
            <a:pPr marL="342900" indent="-342900">
              <a:buAutoNum type="arabicPeriod"/>
            </a:pPr>
            <a:r>
              <a:rPr lang="et-EE" dirty="0"/>
              <a:t>Innovatsioonivõimaluste vahel valiku tegemine (ideede sõelumine)</a:t>
            </a:r>
          </a:p>
          <a:p>
            <a:pPr marL="342900" indent="-342900">
              <a:buAutoNum type="arabicPeriod"/>
            </a:pPr>
            <a:endParaRPr lang="et-EE" sz="800" dirty="0"/>
          </a:p>
          <a:p>
            <a:pPr marL="342900" indent="-342900">
              <a:buAutoNum type="arabicPeriod"/>
            </a:pPr>
            <a:r>
              <a:rPr lang="et-EE" dirty="0"/>
              <a:t>Toote/teenuse disainimine ja arendamine (prototüüp/</a:t>
            </a:r>
            <a:r>
              <a:rPr lang="et-EE" dirty="0" err="1"/>
              <a:t>bid</a:t>
            </a:r>
            <a:r>
              <a:rPr lang="et-EE" dirty="0"/>
              <a:t>)</a:t>
            </a:r>
          </a:p>
          <a:p>
            <a:pPr marL="342900" indent="-342900">
              <a:buAutoNum type="arabicPeriod"/>
            </a:pPr>
            <a:endParaRPr lang="et-EE" sz="800" dirty="0"/>
          </a:p>
          <a:p>
            <a:pPr marL="342900" indent="-342900">
              <a:buAutoNum type="arabicPeriod"/>
            </a:pPr>
            <a:r>
              <a:rPr lang="et-EE" dirty="0"/>
              <a:t>Uue toote/teenuse turule viimine</a:t>
            </a:r>
          </a:p>
          <a:p>
            <a:pPr marL="342900" indent="-342900">
              <a:buAutoNum type="arabicPeriod"/>
            </a:pPr>
            <a:endParaRPr lang="et-EE" sz="800" dirty="0"/>
          </a:p>
          <a:p>
            <a:r>
              <a:rPr lang="et-EE" dirty="0"/>
              <a:t>5. Uurimis- ja arendustööde portfelli juhtimine (kas tasub jätkata projekti edasiarendamisega.</a:t>
            </a:r>
          </a:p>
          <a:p>
            <a:endParaRPr lang="et-EE" dirty="0"/>
          </a:p>
        </p:txBody>
      </p:sp>
    </p:spTree>
    <p:extLst>
      <p:ext uri="{BB962C8B-B14F-4D97-AF65-F5344CB8AC3E}">
        <p14:creationId xmlns:p14="http://schemas.microsoft.com/office/powerpoint/2010/main" val="226633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4620DFF4-A3C1-4A2F-9A00-D0F4C9130915}"/>
              </a:ext>
            </a:extLst>
          </p:cNvPr>
          <p:cNvSpPr>
            <a:spLocks noGrp="1"/>
          </p:cNvSpPr>
          <p:nvPr>
            <p:ph type="body" sz="quarter" idx="13"/>
          </p:nvPr>
        </p:nvSpPr>
        <p:spPr>
          <a:xfrm>
            <a:off x="310748" y="220801"/>
            <a:ext cx="10494517" cy="810888"/>
          </a:xfrm>
        </p:spPr>
        <p:txBody>
          <a:bodyPr/>
          <a:lstStyle/>
          <a:p>
            <a:r>
              <a:rPr lang="et-EE" dirty="0">
                <a:solidFill>
                  <a:schemeClr val="tx1"/>
                </a:solidFill>
              </a:rPr>
              <a:t>Sissejuhatus. Õppeaine KAVA</a:t>
            </a:r>
          </a:p>
        </p:txBody>
      </p:sp>
      <p:sp>
        <p:nvSpPr>
          <p:cNvPr id="3" name="Teksti kohatäide 2">
            <a:extLst>
              <a:ext uri="{FF2B5EF4-FFF2-40B4-BE49-F238E27FC236}">
                <a16:creationId xmlns:a16="http://schemas.microsoft.com/office/drawing/2014/main" id="{580664CF-DD92-4A7B-A346-7DEDFE488239}"/>
              </a:ext>
            </a:extLst>
          </p:cNvPr>
          <p:cNvSpPr>
            <a:spLocks noGrp="1"/>
          </p:cNvSpPr>
          <p:nvPr>
            <p:ph type="body" sz="quarter" idx="14"/>
          </p:nvPr>
        </p:nvSpPr>
        <p:spPr>
          <a:xfrm>
            <a:off x="1669003" y="772358"/>
            <a:ext cx="10093910" cy="5572882"/>
          </a:xfrm>
        </p:spPr>
        <p:txBody>
          <a:bodyPr/>
          <a:lstStyle/>
          <a:p>
            <a:r>
              <a:rPr lang="et-EE" dirty="0"/>
              <a:t>Töö tehakse rühmades 2-3 inimest. Projekti teema on rühma liikmetel sama, kuid lähteandmed on erinevad. Projekti võib erandkorras teha ka iseseisvalt.</a:t>
            </a:r>
          </a:p>
          <a:p>
            <a:r>
              <a:rPr lang="et-EE" dirty="0"/>
              <a:t>Iga mooduli kohta koostatakse aruanne (</a:t>
            </a:r>
            <a:r>
              <a:rPr lang="et-EE" dirty="0" err="1"/>
              <a:t>Moodle</a:t>
            </a:r>
            <a:r>
              <a:rPr lang="et-EE" dirty="0"/>
              <a:t> kaudu) ja tehakse ettekanne:</a:t>
            </a:r>
          </a:p>
          <a:p>
            <a:endParaRPr lang="et-EE" sz="900" dirty="0"/>
          </a:p>
          <a:p>
            <a:pPr marL="285750" indent="-285750">
              <a:buFont typeface="Arial" panose="020B0604020202020204" pitchFamily="34" charset="0"/>
              <a:buChar char="•"/>
            </a:pPr>
            <a:r>
              <a:rPr lang="et-EE" b="1" dirty="0"/>
              <a:t>Moodul 1 </a:t>
            </a:r>
            <a:r>
              <a:rPr lang="et-EE" dirty="0"/>
              <a:t>aruanne võib esitada rühmatööna. Esitlus (10 min) tehakse koos – </a:t>
            </a:r>
            <a:r>
              <a:rPr lang="et-EE" b="1" dirty="0"/>
              <a:t>tähtaeg 3. õppenädal. NB! Esitada projekti plaani realiseerimise %</a:t>
            </a:r>
          </a:p>
          <a:p>
            <a:pPr marL="285750" indent="-285750">
              <a:buFont typeface="Arial" panose="020B0604020202020204" pitchFamily="34" charset="0"/>
              <a:buChar char="•"/>
            </a:pPr>
            <a:endParaRPr lang="et-EE" sz="900" dirty="0"/>
          </a:p>
          <a:p>
            <a:pPr marL="285750" indent="-285750">
              <a:buFont typeface="Arial" panose="020B0604020202020204" pitchFamily="34" charset="0"/>
              <a:buChar char="•"/>
            </a:pPr>
            <a:r>
              <a:rPr lang="et-EE" b="1" dirty="0"/>
              <a:t>Moodul 2 </a:t>
            </a:r>
            <a:r>
              <a:rPr lang="et-EE" dirty="0"/>
              <a:t>aruanne tuleb esitada igal üliõpilasel eraldi. Esitlus (10 min) tehakse koos </a:t>
            </a:r>
            <a:r>
              <a:rPr lang="et-EE" b="1" dirty="0"/>
              <a:t>– tähtaeg 11. õppenädal. NB! Esitada projekti plaani realiseerimise %</a:t>
            </a:r>
          </a:p>
          <a:p>
            <a:pPr marL="285750" indent="-285750">
              <a:buFont typeface="Arial" panose="020B0604020202020204" pitchFamily="34" charset="0"/>
              <a:buChar char="•"/>
            </a:pPr>
            <a:endParaRPr lang="et-EE" sz="900" dirty="0"/>
          </a:p>
          <a:p>
            <a:pPr marL="285750" indent="-285750">
              <a:buFont typeface="Arial" panose="020B0604020202020204" pitchFamily="34" charset="0"/>
              <a:buChar char="•"/>
            </a:pPr>
            <a:r>
              <a:rPr lang="et-EE" b="1" dirty="0"/>
              <a:t>Moodul 3 </a:t>
            </a:r>
            <a:r>
              <a:rPr lang="et-EE" dirty="0"/>
              <a:t>aruanne tuleb esitada igal üliõpilasel eraldi. Esitlus (10 min) tehakse koos </a:t>
            </a:r>
            <a:r>
              <a:rPr lang="et-EE" b="1" dirty="0"/>
              <a:t>– tähtaeg 15. ja 16. õppenädal. NB! Esitada projekti plaani realiseerimise %</a:t>
            </a:r>
          </a:p>
          <a:p>
            <a:pPr marL="285750" indent="-285750">
              <a:buFont typeface="Arial" panose="020B0604020202020204" pitchFamily="34" charset="0"/>
              <a:buChar char="•"/>
            </a:pPr>
            <a:endParaRPr lang="et-EE" dirty="0"/>
          </a:p>
          <a:p>
            <a:pPr algn="just"/>
            <a:r>
              <a:rPr lang="et-EE" dirty="0"/>
              <a:t>Lõpptulemus/hinne arvutatakse kolme mooduli aruande eest saadud tulemuse põhjal, kasutades valemi: </a:t>
            </a:r>
          </a:p>
          <a:p>
            <a:pPr algn="ctr"/>
            <a:r>
              <a:rPr lang="et-EE" b="1" dirty="0"/>
              <a:t>Lõpptulemus=Moodul1 aruanne·0,33 + Moodul2 aruanne·0,33 + Moodul3 aruanne·0,33 </a:t>
            </a:r>
          </a:p>
          <a:p>
            <a:endParaRPr lang="et-EE" sz="800" dirty="0"/>
          </a:p>
          <a:p>
            <a:r>
              <a:rPr lang="et-EE" b="1" u="sng" dirty="0"/>
              <a:t>NB! Lõpptulemuse saamise eelduseks on tehtud/arvestatud Moodulite esitlused.</a:t>
            </a:r>
          </a:p>
          <a:p>
            <a:endParaRPr lang="et-EE" sz="800" dirty="0"/>
          </a:p>
          <a:p>
            <a:r>
              <a:rPr lang="et-EE" dirty="0"/>
              <a:t>16. õppenädalaks kõiki aruandeid edukalt esitanud üliõpilane saab boonuseks 1 punkti lõpptulemusele juurde.</a:t>
            </a:r>
          </a:p>
          <a:p>
            <a:endParaRPr lang="et-EE" dirty="0"/>
          </a:p>
        </p:txBody>
      </p:sp>
    </p:spTree>
    <p:extLst>
      <p:ext uri="{BB962C8B-B14F-4D97-AF65-F5344CB8AC3E}">
        <p14:creationId xmlns:p14="http://schemas.microsoft.com/office/powerpoint/2010/main" val="2754102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7043A3D0-6B6A-41B0-870A-1D4133105A5D}"/>
              </a:ext>
            </a:extLst>
          </p:cNvPr>
          <p:cNvSpPr>
            <a:spLocks noGrp="1"/>
          </p:cNvSpPr>
          <p:nvPr>
            <p:ph type="body" sz="quarter" idx="13"/>
          </p:nvPr>
        </p:nvSpPr>
        <p:spPr/>
        <p:txBody>
          <a:bodyPr/>
          <a:lstStyle/>
          <a:p>
            <a:pPr fontAlgn="base">
              <a:spcAft>
                <a:spcPct val="0"/>
              </a:spcAft>
            </a:pPr>
            <a:r>
              <a:rPr lang="et-EE" altLang="en-US" sz="2400" dirty="0">
                <a:solidFill>
                  <a:schemeClr val="tx1"/>
                </a:solidFill>
                <a:latin typeface="Verdana Bold"/>
              </a:rPr>
              <a:t>Moodul 1.</a:t>
            </a:r>
            <a:r>
              <a:rPr lang="en-GB" sz="2400" dirty="0"/>
              <a:t> </a:t>
            </a:r>
            <a:r>
              <a:rPr lang="en-GB" sz="2400" dirty="0" err="1">
                <a:solidFill>
                  <a:schemeClr val="tx1"/>
                </a:solidFill>
                <a:latin typeface="Verdana Bold"/>
              </a:rPr>
              <a:t>Eeluuring</a:t>
            </a:r>
            <a:r>
              <a:rPr lang="en-GB" sz="2400" dirty="0">
                <a:solidFill>
                  <a:schemeClr val="tx1"/>
                </a:solidFill>
                <a:latin typeface="Verdana Bold"/>
              </a:rPr>
              <a:t> </a:t>
            </a:r>
            <a:r>
              <a:rPr lang="en-GB" sz="2400" dirty="0" err="1">
                <a:solidFill>
                  <a:schemeClr val="tx1"/>
                </a:solidFill>
                <a:latin typeface="Verdana Bold"/>
              </a:rPr>
              <a:t>ja</a:t>
            </a:r>
            <a:r>
              <a:rPr lang="en-GB" sz="2400" dirty="0">
                <a:solidFill>
                  <a:schemeClr val="tx1"/>
                </a:solidFill>
                <a:latin typeface="Verdana Bold"/>
              </a:rPr>
              <a:t> </a:t>
            </a:r>
            <a:r>
              <a:rPr lang="en-GB" sz="2400" dirty="0" err="1">
                <a:solidFill>
                  <a:schemeClr val="tx1"/>
                </a:solidFill>
                <a:latin typeface="Verdana Bold"/>
              </a:rPr>
              <a:t>algusetapid</a:t>
            </a:r>
            <a:r>
              <a:rPr lang="en-GB" sz="2400" dirty="0">
                <a:solidFill>
                  <a:schemeClr val="tx1"/>
                </a:solidFill>
                <a:latin typeface="Verdana Bold"/>
              </a:rPr>
              <a:t>. </a:t>
            </a:r>
            <a:endParaRPr lang="et-EE" sz="2400" dirty="0">
              <a:solidFill>
                <a:schemeClr val="tx1"/>
              </a:solidFill>
              <a:latin typeface="Verdana Bold"/>
            </a:endParaRPr>
          </a:p>
          <a:p>
            <a:r>
              <a:rPr lang="et-EE" sz="2400" dirty="0">
                <a:solidFill>
                  <a:schemeClr val="tx1"/>
                </a:solidFill>
              </a:rPr>
              <a:t>Innovaatilise toote projekteerimine</a:t>
            </a:r>
          </a:p>
          <a:p>
            <a:endParaRPr lang="et-EE" dirty="0"/>
          </a:p>
        </p:txBody>
      </p:sp>
      <p:sp>
        <p:nvSpPr>
          <p:cNvPr id="3" name="Teksti kohatäide 2">
            <a:extLst>
              <a:ext uri="{FF2B5EF4-FFF2-40B4-BE49-F238E27FC236}">
                <a16:creationId xmlns:a16="http://schemas.microsoft.com/office/drawing/2014/main" id="{D1100BB0-4138-4A79-B453-2C4A2FB57F52}"/>
              </a:ext>
            </a:extLst>
          </p:cNvPr>
          <p:cNvSpPr>
            <a:spLocks noGrp="1"/>
          </p:cNvSpPr>
          <p:nvPr>
            <p:ph type="body" sz="quarter" idx="14"/>
          </p:nvPr>
        </p:nvSpPr>
        <p:spPr/>
        <p:txBody>
          <a:bodyPr/>
          <a:lstStyle/>
          <a:p>
            <a:r>
              <a:rPr lang="et-EE" sz="2000" b="1" dirty="0"/>
              <a:t>Toodete sünteesimine</a:t>
            </a:r>
          </a:p>
          <a:p>
            <a:r>
              <a:rPr lang="et-EE" sz="2000" dirty="0"/>
              <a:t>On olemas mitmeid </a:t>
            </a:r>
            <a:r>
              <a:rPr lang="et-EE" sz="2000" dirty="0" err="1"/>
              <a:t>meetode</a:t>
            </a:r>
            <a:r>
              <a:rPr lang="et-EE" sz="2000" dirty="0"/>
              <a:t> toodete või mehhanismide sünteesimiseks. Nende seast </a:t>
            </a:r>
            <a:r>
              <a:rPr lang="et-EE" sz="2000" dirty="0" err="1"/>
              <a:t>enam-levinud</a:t>
            </a:r>
            <a:r>
              <a:rPr lang="et-EE" sz="2000" dirty="0"/>
              <a:t> on:</a:t>
            </a:r>
          </a:p>
          <a:p>
            <a:pPr lvl="1"/>
            <a:r>
              <a:rPr lang="et-EE" sz="1800" dirty="0" err="1"/>
              <a:t>Brainstorming</a:t>
            </a:r>
            <a:endParaRPr lang="et-EE" sz="1800" dirty="0"/>
          </a:p>
          <a:p>
            <a:pPr lvl="1"/>
            <a:r>
              <a:rPr lang="et-EE" sz="1800" dirty="0"/>
              <a:t>6-3-5 meetod</a:t>
            </a:r>
          </a:p>
          <a:p>
            <a:pPr lvl="1"/>
            <a:r>
              <a:rPr lang="et-EE" sz="1800" dirty="0"/>
              <a:t>Morfoloogiline maatriks</a:t>
            </a:r>
          </a:p>
          <a:p>
            <a:endParaRPr lang="et-EE" dirty="0"/>
          </a:p>
        </p:txBody>
      </p:sp>
    </p:spTree>
    <p:extLst>
      <p:ext uri="{BB962C8B-B14F-4D97-AF65-F5344CB8AC3E}">
        <p14:creationId xmlns:p14="http://schemas.microsoft.com/office/powerpoint/2010/main" val="2252357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E93B23A8-C5D5-4793-B85F-9FC12B082E24}"/>
              </a:ext>
            </a:extLst>
          </p:cNvPr>
          <p:cNvSpPr>
            <a:spLocks noGrp="1"/>
          </p:cNvSpPr>
          <p:nvPr>
            <p:ph type="body" sz="quarter" idx="13"/>
          </p:nvPr>
        </p:nvSpPr>
        <p:spPr/>
        <p:txBody>
          <a:bodyPr/>
          <a:lstStyle/>
          <a:p>
            <a:pPr fontAlgn="base">
              <a:spcAft>
                <a:spcPct val="0"/>
              </a:spcAft>
            </a:pPr>
            <a:r>
              <a:rPr lang="et-EE" altLang="en-US" sz="2000" dirty="0">
                <a:solidFill>
                  <a:schemeClr val="tx1"/>
                </a:solidFill>
                <a:latin typeface="Verdana Bold"/>
              </a:rPr>
              <a:t>Moodul 1.</a:t>
            </a:r>
            <a:r>
              <a:rPr lang="en-GB" sz="2000" dirty="0"/>
              <a:t> </a:t>
            </a:r>
            <a:r>
              <a:rPr lang="en-GB" sz="2000" dirty="0" err="1">
                <a:solidFill>
                  <a:schemeClr val="tx1"/>
                </a:solidFill>
                <a:latin typeface="Verdana Bold"/>
              </a:rPr>
              <a:t>Eeluuring</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algusetapid</a:t>
            </a:r>
            <a:r>
              <a:rPr lang="en-GB" sz="2000" dirty="0">
                <a:solidFill>
                  <a:schemeClr val="tx1"/>
                </a:solidFill>
                <a:latin typeface="Verdana Bold"/>
              </a:rPr>
              <a:t>. </a:t>
            </a:r>
            <a:endParaRPr lang="et-EE" sz="2000" dirty="0">
              <a:solidFill>
                <a:schemeClr val="tx1"/>
              </a:solidFill>
              <a:latin typeface="Verdana Bold"/>
            </a:endParaRPr>
          </a:p>
          <a:p>
            <a:r>
              <a:rPr lang="et-EE" dirty="0">
                <a:solidFill>
                  <a:schemeClr val="tx1"/>
                </a:solidFill>
              </a:rPr>
              <a:t>Innovaatilise toote projekteerimine</a:t>
            </a:r>
          </a:p>
          <a:p>
            <a:endParaRPr lang="et-EE" dirty="0"/>
          </a:p>
        </p:txBody>
      </p:sp>
      <p:sp>
        <p:nvSpPr>
          <p:cNvPr id="3" name="Teksti kohatäide 2">
            <a:extLst>
              <a:ext uri="{FF2B5EF4-FFF2-40B4-BE49-F238E27FC236}">
                <a16:creationId xmlns:a16="http://schemas.microsoft.com/office/drawing/2014/main" id="{47796370-065F-4F2F-B8D4-5F3A6498413A}"/>
              </a:ext>
            </a:extLst>
          </p:cNvPr>
          <p:cNvSpPr>
            <a:spLocks noGrp="1"/>
          </p:cNvSpPr>
          <p:nvPr>
            <p:ph type="body" sz="quarter" idx="14"/>
          </p:nvPr>
        </p:nvSpPr>
        <p:spPr>
          <a:xfrm>
            <a:off x="1704513" y="1628775"/>
            <a:ext cx="9269429" cy="4716463"/>
          </a:xfrm>
        </p:spPr>
        <p:txBody>
          <a:bodyPr/>
          <a:lstStyle/>
          <a:p>
            <a:r>
              <a:rPr lang="et-EE" sz="2000" b="1" dirty="0"/>
              <a:t>Toodete sünteesimine</a:t>
            </a:r>
          </a:p>
          <a:p>
            <a:r>
              <a:rPr lang="et-EE" sz="2000" dirty="0" err="1"/>
              <a:t>Brainstorming</a:t>
            </a:r>
            <a:endParaRPr lang="et-EE" sz="2000" dirty="0"/>
          </a:p>
          <a:p>
            <a:endParaRPr lang="et-EE" dirty="0"/>
          </a:p>
          <a:p>
            <a:endParaRPr lang="et-EE" dirty="0"/>
          </a:p>
          <a:p>
            <a:endParaRPr lang="et-EE" dirty="0"/>
          </a:p>
          <a:p>
            <a:endParaRPr lang="et-EE" dirty="0"/>
          </a:p>
          <a:p>
            <a:endParaRPr lang="et-EE" dirty="0"/>
          </a:p>
          <a:p>
            <a:endParaRPr lang="et-EE" dirty="0"/>
          </a:p>
          <a:p>
            <a:endParaRPr lang="et-EE" dirty="0"/>
          </a:p>
          <a:p>
            <a:endParaRPr lang="et-EE" dirty="0"/>
          </a:p>
          <a:p>
            <a:endParaRPr lang="et-EE" dirty="0"/>
          </a:p>
          <a:p>
            <a:r>
              <a:rPr lang="et-EE" dirty="0"/>
              <a:t>Ilmselt ainuke nüanss mida õpetada: igasugune kriitika või destruktiivne käitumine piirab väga kiiresti loovust. Seega nulltolerants kriitikale.</a:t>
            </a:r>
          </a:p>
          <a:p>
            <a:endParaRPr lang="et-EE" dirty="0"/>
          </a:p>
        </p:txBody>
      </p:sp>
      <p:pic>
        <p:nvPicPr>
          <p:cNvPr id="5" name="Picture 2" descr="http://philmckinney.com/wp/wp-content/uploads/2013/05/HiRes-2.jpg">
            <a:extLst>
              <a:ext uri="{FF2B5EF4-FFF2-40B4-BE49-F238E27FC236}">
                <a16:creationId xmlns:a16="http://schemas.microsoft.com/office/drawing/2014/main" id="{FC23B537-C191-40CA-A3DC-2AF099568B65}"/>
              </a:ext>
            </a:extLst>
          </p:cNvPr>
          <p:cNvPicPr>
            <a:picLocks noChangeAspect="1" noChangeArrowheads="1"/>
          </p:cNvPicPr>
          <p:nvPr/>
        </p:nvPicPr>
        <p:blipFill>
          <a:blip r:embed="rId2" cstate="print"/>
          <a:srcRect/>
          <a:stretch>
            <a:fillRect/>
          </a:stretch>
        </p:blipFill>
        <p:spPr bwMode="auto">
          <a:xfrm>
            <a:off x="5437514" y="1726320"/>
            <a:ext cx="3298113" cy="3144338"/>
          </a:xfrm>
          <a:prstGeom prst="rect">
            <a:avLst/>
          </a:prstGeom>
          <a:noFill/>
        </p:spPr>
      </p:pic>
    </p:spTree>
    <p:extLst>
      <p:ext uri="{BB962C8B-B14F-4D97-AF65-F5344CB8AC3E}">
        <p14:creationId xmlns:p14="http://schemas.microsoft.com/office/powerpoint/2010/main" val="3778078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B5C6ACAC-E6D0-4968-BF72-671BD3A961E9}"/>
              </a:ext>
            </a:extLst>
          </p:cNvPr>
          <p:cNvSpPr>
            <a:spLocks noGrp="1"/>
          </p:cNvSpPr>
          <p:nvPr>
            <p:ph type="body" sz="quarter" idx="13"/>
          </p:nvPr>
        </p:nvSpPr>
        <p:spPr/>
        <p:txBody>
          <a:bodyPr/>
          <a:lstStyle/>
          <a:p>
            <a:pPr fontAlgn="base">
              <a:spcAft>
                <a:spcPct val="0"/>
              </a:spcAft>
            </a:pPr>
            <a:r>
              <a:rPr lang="et-EE" altLang="en-US" sz="2000" dirty="0">
                <a:solidFill>
                  <a:schemeClr val="tx1"/>
                </a:solidFill>
                <a:latin typeface="Verdana Bold"/>
              </a:rPr>
              <a:t>Moodul 1.</a:t>
            </a:r>
            <a:r>
              <a:rPr lang="en-GB" sz="2000" dirty="0"/>
              <a:t> </a:t>
            </a:r>
            <a:r>
              <a:rPr lang="en-GB" sz="2000" dirty="0" err="1">
                <a:solidFill>
                  <a:schemeClr val="tx1"/>
                </a:solidFill>
                <a:latin typeface="Verdana Bold"/>
              </a:rPr>
              <a:t>Eeluuring</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algusetapid</a:t>
            </a:r>
            <a:r>
              <a:rPr lang="en-GB" sz="2000" dirty="0">
                <a:solidFill>
                  <a:schemeClr val="tx1"/>
                </a:solidFill>
                <a:latin typeface="Verdana Bold"/>
              </a:rPr>
              <a:t>. </a:t>
            </a:r>
            <a:endParaRPr lang="et-EE" sz="2000" dirty="0">
              <a:solidFill>
                <a:schemeClr val="tx1"/>
              </a:solidFill>
              <a:latin typeface="Verdana Bold"/>
            </a:endParaRPr>
          </a:p>
          <a:p>
            <a:r>
              <a:rPr lang="et-EE" dirty="0">
                <a:solidFill>
                  <a:schemeClr val="tx1"/>
                </a:solidFill>
              </a:rPr>
              <a:t>Innovaatilise toote projekteerimine</a:t>
            </a:r>
          </a:p>
          <a:p>
            <a:endParaRPr lang="et-EE" dirty="0"/>
          </a:p>
        </p:txBody>
      </p:sp>
      <p:sp>
        <p:nvSpPr>
          <p:cNvPr id="3" name="Teksti kohatäide 2">
            <a:extLst>
              <a:ext uri="{FF2B5EF4-FFF2-40B4-BE49-F238E27FC236}">
                <a16:creationId xmlns:a16="http://schemas.microsoft.com/office/drawing/2014/main" id="{9F39866E-69D0-4D08-AB54-623BA170A92D}"/>
              </a:ext>
            </a:extLst>
          </p:cNvPr>
          <p:cNvSpPr>
            <a:spLocks noGrp="1"/>
          </p:cNvSpPr>
          <p:nvPr>
            <p:ph type="body" sz="quarter" idx="14"/>
          </p:nvPr>
        </p:nvSpPr>
        <p:spPr/>
        <p:txBody>
          <a:bodyPr/>
          <a:lstStyle/>
          <a:p>
            <a:r>
              <a:rPr lang="et-EE" sz="2000" b="1" dirty="0"/>
              <a:t>Toodete sünteesimine</a:t>
            </a:r>
          </a:p>
          <a:p>
            <a:endParaRPr lang="et-EE" sz="2000" dirty="0"/>
          </a:p>
          <a:p>
            <a:r>
              <a:rPr lang="et-EE" sz="2000" dirty="0"/>
              <a:t>6-3-5</a:t>
            </a:r>
          </a:p>
          <a:p>
            <a:r>
              <a:rPr lang="et-EE" sz="2000" dirty="0"/>
              <a:t>On rühmatöö vorm süstemaatiliseks probleemi lahenduseks. Tuntakse ka nime “</a:t>
            </a:r>
            <a:r>
              <a:rPr lang="et-EE" sz="2000" dirty="0" err="1"/>
              <a:t>Brainwriting</a:t>
            </a:r>
            <a:r>
              <a:rPr lang="et-EE" sz="2000" dirty="0"/>
              <a:t>” all.</a:t>
            </a:r>
          </a:p>
          <a:p>
            <a:r>
              <a:rPr lang="et-EE" sz="2000" dirty="0"/>
              <a:t>Sisu:</a:t>
            </a:r>
          </a:p>
          <a:p>
            <a:pPr lvl="1"/>
            <a:r>
              <a:rPr lang="et-EE" sz="1600" b="1" dirty="0"/>
              <a:t>6</a:t>
            </a:r>
            <a:r>
              <a:rPr lang="et-EE" sz="1600" dirty="0"/>
              <a:t> inimest </a:t>
            </a:r>
          </a:p>
          <a:p>
            <a:pPr lvl="1"/>
            <a:r>
              <a:rPr lang="ru-RU" sz="1600" b="1" dirty="0"/>
              <a:t>5</a:t>
            </a:r>
            <a:r>
              <a:rPr lang="et-EE" sz="1600" dirty="0"/>
              <a:t> minuti jooksul genereerivad</a:t>
            </a:r>
          </a:p>
          <a:p>
            <a:pPr lvl="1"/>
            <a:r>
              <a:rPr lang="ru-RU" sz="1600" b="1" dirty="0"/>
              <a:t>3</a:t>
            </a:r>
            <a:r>
              <a:rPr lang="et-EE" sz="1600" dirty="0"/>
              <a:t> ideed ja kirjutavad need enda ees olevale paberile. </a:t>
            </a:r>
          </a:p>
          <a:p>
            <a:pPr lvl="1"/>
            <a:r>
              <a:rPr lang="et-EE" sz="1600" dirty="0"/>
              <a:t>Paber antakse järgmise isiku kätte pärast </a:t>
            </a:r>
            <a:r>
              <a:rPr lang="ru-RU" sz="1600" dirty="0"/>
              <a:t>5</a:t>
            </a:r>
            <a:r>
              <a:rPr lang="et-EE" sz="1600" dirty="0"/>
              <a:t> minutit.</a:t>
            </a:r>
          </a:p>
          <a:p>
            <a:pPr lvl="1"/>
            <a:r>
              <a:rPr lang="et-EE" sz="1600" dirty="0"/>
              <a:t>Järgmine loeb olemasolevaid ideid ning täiendab omalt poolt uuesti </a:t>
            </a:r>
            <a:r>
              <a:rPr lang="ru-RU" sz="1600" dirty="0"/>
              <a:t>3</a:t>
            </a:r>
            <a:r>
              <a:rPr lang="et-EE" sz="1600" dirty="0"/>
              <a:t> ideega, mis saavad inspiratsiooni eelnevatelt ideedelt.</a:t>
            </a:r>
          </a:p>
          <a:p>
            <a:pPr lvl="1"/>
            <a:endParaRPr lang="et-EE" sz="1600" dirty="0"/>
          </a:p>
          <a:p>
            <a:pPr lvl="1">
              <a:buNone/>
            </a:pPr>
            <a:r>
              <a:rPr lang="et-EE" sz="1600" dirty="0"/>
              <a:t>Niimoodi saab 30 minutiga 108 ideed. Selle meetodi põhieelis on väga suur ideede loomise arv lühikese aja jooksul. Puuduseks on ideede ajasurve all puudulik läbitöötamine ehk madal kvaliteet.</a:t>
            </a:r>
          </a:p>
          <a:p>
            <a:endParaRPr lang="et-EE" dirty="0"/>
          </a:p>
        </p:txBody>
      </p:sp>
    </p:spTree>
    <p:extLst>
      <p:ext uri="{BB962C8B-B14F-4D97-AF65-F5344CB8AC3E}">
        <p14:creationId xmlns:p14="http://schemas.microsoft.com/office/powerpoint/2010/main" val="1975459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442F52E6-0138-4A60-932D-BA58429737EB}"/>
              </a:ext>
            </a:extLst>
          </p:cNvPr>
          <p:cNvSpPr>
            <a:spLocks noGrp="1"/>
          </p:cNvSpPr>
          <p:nvPr>
            <p:ph type="body" sz="quarter" idx="13"/>
          </p:nvPr>
        </p:nvSpPr>
        <p:spPr/>
        <p:txBody>
          <a:bodyPr/>
          <a:lstStyle/>
          <a:p>
            <a:pPr fontAlgn="base">
              <a:spcAft>
                <a:spcPct val="0"/>
              </a:spcAft>
            </a:pPr>
            <a:r>
              <a:rPr lang="et-EE" altLang="en-US" sz="2000" dirty="0">
                <a:solidFill>
                  <a:schemeClr val="tx1"/>
                </a:solidFill>
                <a:latin typeface="Verdana Bold"/>
              </a:rPr>
              <a:t>Moodul 1.</a:t>
            </a:r>
            <a:r>
              <a:rPr lang="en-GB" sz="2000" dirty="0"/>
              <a:t> </a:t>
            </a:r>
            <a:r>
              <a:rPr lang="en-GB" sz="2000" dirty="0" err="1">
                <a:solidFill>
                  <a:schemeClr val="tx1"/>
                </a:solidFill>
                <a:latin typeface="Verdana Bold"/>
              </a:rPr>
              <a:t>Eeluuring</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algusetapid</a:t>
            </a:r>
            <a:r>
              <a:rPr lang="en-GB" sz="2000" dirty="0">
                <a:solidFill>
                  <a:schemeClr val="tx1"/>
                </a:solidFill>
                <a:latin typeface="Verdana Bold"/>
              </a:rPr>
              <a:t>. </a:t>
            </a:r>
            <a:endParaRPr lang="et-EE" sz="2000" dirty="0">
              <a:solidFill>
                <a:schemeClr val="tx1"/>
              </a:solidFill>
              <a:latin typeface="Verdana Bold"/>
            </a:endParaRPr>
          </a:p>
          <a:p>
            <a:r>
              <a:rPr lang="et-EE" dirty="0">
                <a:solidFill>
                  <a:schemeClr val="tx1"/>
                </a:solidFill>
              </a:rPr>
              <a:t>Innovaatilise toote projekteerimine</a:t>
            </a:r>
          </a:p>
          <a:p>
            <a:endParaRPr lang="et-EE" dirty="0"/>
          </a:p>
        </p:txBody>
      </p:sp>
      <p:sp>
        <p:nvSpPr>
          <p:cNvPr id="3" name="Teksti kohatäide 2">
            <a:extLst>
              <a:ext uri="{FF2B5EF4-FFF2-40B4-BE49-F238E27FC236}">
                <a16:creationId xmlns:a16="http://schemas.microsoft.com/office/drawing/2014/main" id="{420A7CC5-FC16-4E7F-BBAD-33D9906AFD5F}"/>
              </a:ext>
            </a:extLst>
          </p:cNvPr>
          <p:cNvSpPr>
            <a:spLocks noGrp="1"/>
          </p:cNvSpPr>
          <p:nvPr>
            <p:ph type="body" sz="quarter" idx="14"/>
          </p:nvPr>
        </p:nvSpPr>
        <p:spPr>
          <a:xfrm>
            <a:off x="2171700" y="1360163"/>
            <a:ext cx="8802242" cy="4985075"/>
          </a:xfrm>
        </p:spPr>
        <p:txBody>
          <a:bodyPr/>
          <a:lstStyle/>
          <a:p>
            <a:r>
              <a:rPr lang="et-EE" sz="2000" b="1" dirty="0"/>
              <a:t>Toodete sünteesimine</a:t>
            </a:r>
          </a:p>
          <a:p>
            <a:r>
              <a:rPr lang="et-EE" sz="2000" dirty="0"/>
              <a:t>Morfoloogiline maatriks</a:t>
            </a:r>
          </a:p>
        </p:txBody>
      </p:sp>
      <p:pic>
        <p:nvPicPr>
          <p:cNvPr id="4" name="Picture 9" descr="vegetable-collection-system-morphological-matrix-selections.gif">
            <a:extLst>
              <a:ext uri="{FF2B5EF4-FFF2-40B4-BE49-F238E27FC236}">
                <a16:creationId xmlns:a16="http://schemas.microsoft.com/office/drawing/2014/main" id="{E85FC05E-1B53-47A2-87BD-9F0195AC8C67}"/>
              </a:ext>
            </a:extLst>
          </p:cNvPr>
          <p:cNvPicPr>
            <a:picLocks noChangeAspect="1"/>
          </p:cNvPicPr>
          <p:nvPr/>
        </p:nvPicPr>
        <p:blipFill>
          <a:blip r:embed="rId2" cstate="print"/>
          <a:stretch>
            <a:fillRect/>
          </a:stretch>
        </p:blipFill>
        <p:spPr>
          <a:xfrm>
            <a:off x="1964874" y="2057010"/>
            <a:ext cx="5421397" cy="4725516"/>
          </a:xfrm>
          <a:prstGeom prst="rect">
            <a:avLst/>
          </a:prstGeom>
        </p:spPr>
      </p:pic>
      <p:cxnSp>
        <p:nvCxnSpPr>
          <p:cNvPr id="7" name="Sirge noolkonnektor 6">
            <a:extLst>
              <a:ext uri="{FF2B5EF4-FFF2-40B4-BE49-F238E27FC236}">
                <a16:creationId xmlns:a16="http://schemas.microsoft.com/office/drawing/2014/main" id="{4CB0B2DC-0C19-4B69-9878-D746F9D8A9E1}"/>
              </a:ext>
            </a:extLst>
          </p:cNvPr>
          <p:cNvCxnSpPr>
            <a:cxnSpLocks/>
          </p:cNvCxnSpPr>
          <p:nvPr/>
        </p:nvCxnSpPr>
        <p:spPr>
          <a:xfrm>
            <a:off x="6169981" y="6658252"/>
            <a:ext cx="17932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972005D-D486-4CBE-85CC-093467E5EAA4}"/>
              </a:ext>
            </a:extLst>
          </p:cNvPr>
          <p:cNvSpPr txBox="1"/>
          <p:nvPr/>
        </p:nvSpPr>
        <p:spPr>
          <a:xfrm>
            <a:off x="8147136" y="1843630"/>
            <a:ext cx="3746327" cy="4924425"/>
          </a:xfrm>
          <a:prstGeom prst="rect">
            <a:avLst/>
          </a:prstGeom>
          <a:noFill/>
          <a:ln>
            <a:solidFill>
              <a:srgbClr val="96004F"/>
            </a:solidFill>
          </a:ln>
        </p:spPr>
        <p:txBody>
          <a:bodyPr wrap="square" rtlCol="0">
            <a:spAutoFit/>
          </a:bodyPr>
          <a:lstStyle/>
          <a:p>
            <a:r>
              <a:rPr lang="et-EE" sz="1400" b="1" u="sng" dirty="0"/>
              <a:t>Lahendi valik:</a:t>
            </a:r>
          </a:p>
          <a:p>
            <a:pPr marL="285750" indent="-285750">
              <a:spcAft>
                <a:spcPts val="1200"/>
              </a:spcAft>
              <a:buFont typeface="Arial" panose="020B0604020202020204" pitchFamily="34" charset="0"/>
              <a:buChar char="•"/>
            </a:pPr>
            <a:r>
              <a:rPr lang="et-EE" sz="1400" dirty="0"/>
              <a:t>Hindamismaatriksid</a:t>
            </a:r>
          </a:p>
          <a:p>
            <a:pPr marL="285750" indent="-285750">
              <a:spcAft>
                <a:spcPts val="1200"/>
              </a:spcAft>
              <a:buFont typeface="Arial" panose="020B0604020202020204" pitchFamily="34" charset="0"/>
              <a:buChar char="•"/>
            </a:pPr>
            <a:r>
              <a:rPr lang="et-EE" sz="1400" dirty="0"/>
              <a:t>Optimeerimine (on pigem kasutatav katseandmete alusel lahendi valimisel ning väga  kompleksetes  süsteemides)</a:t>
            </a:r>
          </a:p>
          <a:p>
            <a:pPr marL="285750" indent="-285750">
              <a:spcAft>
                <a:spcPts val="1200"/>
              </a:spcAft>
              <a:buFont typeface="Arial" panose="020B0604020202020204" pitchFamily="34" charset="0"/>
              <a:buChar char="•"/>
            </a:pPr>
            <a:r>
              <a:rPr lang="et-EE" sz="1400" dirty="0"/>
              <a:t>FMEA – </a:t>
            </a:r>
            <a:r>
              <a:rPr lang="et-EE" sz="1400" dirty="0" err="1"/>
              <a:t>Failure</a:t>
            </a:r>
            <a:r>
              <a:rPr lang="et-EE" sz="1400" dirty="0"/>
              <a:t> </a:t>
            </a:r>
            <a:r>
              <a:rPr lang="et-EE" sz="1400" dirty="0" err="1"/>
              <a:t>Mode</a:t>
            </a:r>
            <a:r>
              <a:rPr lang="et-EE" sz="1400" dirty="0"/>
              <a:t> </a:t>
            </a:r>
            <a:r>
              <a:rPr lang="et-EE" sz="1400" dirty="0" err="1"/>
              <a:t>Effect</a:t>
            </a:r>
            <a:r>
              <a:rPr lang="et-EE" sz="1400" dirty="0"/>
              <a:t> </a:t>
            </a:r>
            <a:r>
              <a:rPr lang="et-EE" sz="1400" dirty="0" err="1"/>
              <a:t>Analysis</a:t>
            </a:r>
            <a:r>
              <a:rPr lang="et-EE" sz="1400" dirty="0"/>
              <a:t>. Metoodika, mida rakendatakse toodetes või protsessides potentsiaalsete tõrgete olemasolu ning tõrgete riskantsuse määratlemiseks.  Tõrked järjestatakse tähtsuse järjekorras ning korrigeerivad tegevused rakendatakse kõige tõsisematele probleemidele. </a:t>
            </a:r>
            <a:br>
              <a:rPr lang="et-EE" sz="1400" dirty="0"/>
            </a:br>
            <a:r>
              <a:rPr lang="et-EE" sz="1400" dirty="0"/>
              <a:t> On seotud standarditega:</a:t>
            </a:r>
          </a:p>
          <a:p>
            <a:pPr lvl="1"/>
            <a:r>
              <a:rPr lang="en-US" sz="1200" b="1" dirty="0"/>
              <a:t>EVS-HD 485 S1:2003</a:t>
            </a:r>
            <a:endParaRPr lang="et-EE" sz="1200" b="1" dirty="0"/>
          </a:p>
          <a:p>
            <a:pPr lvl="1"/>
            <a:r>
              <a:rPr lang="en-US" sz="1200" b="1" dirty="0"/>
              <a:t>EVS-EN 60812:2006</a:t>
            </a:r>
            <a:endParaRPr lang="et-EE" sz="1200" b="1" dirty="0"/>
          </a:p>
          <a:p>
            <a:pPr lvl="1"/>
            <a:r>
              <a:rPr lang="en-US" sz="1200" b="1" dirty="0"/>
              <a:t>IEC 60812:2006</a:t>
            </a:r>
            <a:endParaRPr lang="et-EE" sz="1200" dirty="0"/>
          </a:p>
          <a:p>
            <a:pPr marL="285750" indent="-285750">
              <a:spcAft>
                <a:spcPts val="1200"/>
              </a:spcAft>
              <a:buFont typeface="Arial" panose="020B0604020202020204" pitchFamily="34" charset="0"/>
              <a:buChar char="•"/>
            </a:pPr>
            <a:endParaRPr lang="et-EE" sz="1400" dirty="0"/>
          </a:p>
          <a:p>
            <a:pPr marL="285750" indent="-285750">
              <a:spcAft>
                <a:spcPts val="1200"/>
              </a:spcAft>
              <a:buFont typeface="Arial" panose="020B0604020202020204" pitchFamily="34" charset="0"/>
              <a:buChar char="•"/>
            </a:pPr>
            <a:r>
              <a:rPr lang="et-EE" sz="1400" dirty="0" err="1"/>
              <a:t>Delphi</a:t>
            </a:r>
            <a:r>
              <a:rPr lang="et-EE" sz="1400" dirty="0"/>
              <a:t> meetod (baseerub mitme eksperdi hinnangul)</a:t>
            </a:r>
          </a:p>
        </p:txBody>
      </p:sp>
    </p:spTree>
    <p:extLst>
      <p:ext uri="{BB962C8B-B14F-4D97-AF65-F5344CB8AC3E}">
        <p14:creationId xmlns:p14="http://schemas.microsoft.com/office/powerpoint/2010/main" val="18869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CEE22699-4800-4E15-B644-0203272F969E}"/>
              </a:ext>
            </a:extLst>
          </p:cNvPr>
          <p:cNvSpPr>
            <a:spLocks noGrp="1"/>
          </p:cNvSpPr>
          <p:nvPr>
            <p:ph type="body" sz="quarter" idx="13"/>
          </p:nvPr>
        </p:nvSpPr>
        <p:spPr/>
        <p:txBody>
          <a:bodyPr/>
          <a:lstStyle/>
          <a:p>
            <a:pPr fontAlgn="base">
              <a:spcAft>
                <a:spcPct val="0"/>
              </a:spcAft>
            </a:pPr>
            <a:r>
              <a:rPr lang="et-EE" altLang="en-US" sz="2000" dirty="0">
                <a:solidFill>
                  <a:schemeClr val="tx1"/>
                </a:solidFill>
                <a:latin typeface="Verdana Bold"/>
              </a:rPr>
              <a:t>Moodul 1.</a:t>
            </a:r>
            <a:r>
              <a:rPr lang="en-GB" sz="2000" dirty="0"/>
              <a:t> </a:t>
            </a:r>
            <a:r>
              <a:rPr lang="en-GB" sz="2000" dirty="0" err="1">
                <a:solidFill>
                  <a:schemeClr val="tx1"/>
                </a:solidFill>
                <a:latin typeface="Verdana Bold"/>
              </a:rPr>
              <a:t>Eeluuring</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algusetapid</a:t>
            </a:r>
            <a:r>
              <a:rPr lang="en-GB" sz="2000" dirty="0">
                <a:solidFill>
                  <a:schemeClr val="tx1"/>
                </a:solidFill>
                <a:latin typeface="Verdana Bold"/>
              </a:rPr>
              <a:t>. </a:t>
            </a:r>
            <a:endParaRPr lang="et-EE" sz="2000" dirty="0">
              <a:solidFill>
                <a:schemeClr val="tx1"/>
              </a:solidFill>
              <a:latin typeface="Verdana Bold"/>
            </a:endParaRPr>
          </a:p>
          <a:p>
            <a:r>
              <a:rPr lang="et-EE" dirty="0">
                <a:solidFill>
                  <a:schemeClr val="tx1"/>
                </a:solidFill>
              </a:rPr>
              <a:t>Innovaatilise toote projekteerimine</a:t>
            </a:r>
          </a:p>
          <a:p>
            <a:endParaRPr lang="et-EE" dirty="0"/>
          </a:p>
        </p:txBody>
      </p:sp>
      <p:sp>
        <p:nvSpPr>
          <p:cNvPr id="3" name="Teksti kohatäide 2">
            <a:extLst>
              <a:ext uri="{FF2B5EF4-FFF2-40B4-BE49-F238E27FC236}">
                <a16:creationId xmlns:a16="http://schemas.microsoft.com/office/drawing/2014/main" id="{EB8189F4-B3F9-469C-A666-D113CF4080A5}"/>
              </a:ext>
            </a:extLst>
          </p:cNvPr>
          <p:cNvSpPr>
            <a:spLocks noGrp="1"/>
          </p:cNvSpPr>
          <p:nvPr>
            <p:ph type="body" sz="quarter" idx="14"/>
          </p:nvPr>
        </p:nvSpPr>
        <p:spPr>
          <a:xfrm>
            <a:off x="2171700" y="1589103"/>
            <a:ext cx="8802242" cy="4756135"/>
          </a:xfrm>
        </p:spPr>
        <p:txBody>
          <a:bodyPr/>
          <a:lstStyle/>
          <a:p>
            <a:r>
              <a:rPr lang="et-EE" b="1" dirty="0"/>
              <a:t>SWOT analüüs</a:t>
            </a:r>
          </a:p>
          <a:p>
            <a:r>
              <a:rPr lang="en-US" dirty="0"/>
              <a:t>SWOT (Strengths, Weaknesses, Opportunities and Threats)</a:t>
            </a:r>
            <a:r>
              <a:rPr lang="et-EE" dirty="0"/>
              <a:t> –kasutatakse välja selgitamaks organisatsiooni/toote tugevused, nõrkused, võimalused ja ohud.</a:t>
            </a:r>
          </a:p>
          <a:p>
            <a:br>
              <a:rPr lang="et-EE" dirty="0"/>
            </a:br>
            <a:r>
              <a:rPr lang="en-US" dirty="0"/>
              <a:t> </a:t>
            </a:r>
            <a:endParaRPr lang="et-EE" dirty="0"/>
          </a:p>
          <a:p>
            <a:endParaRPr lang="et-EE" dirty="0"/>
          </a:p>
        </p:txBody>
      </p:sp>
      <p:pic>
        <p:nvPicPr>
          <p:cNvPr id="4" name="Picture 2" descr="374-swot-analuus-1-minutiga">
            <a:extLst>
              <a:ext uri="{FF2B5EF4-FFF2-40B4-BE49-F238E27FC236}">
                <a16:creationId xmlns:a16="http://schemas.microsoft.com/office/drawing/2014/main" id="{E7BEE2AC-1B21-43D9-B2C7-486CEBE81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9029" y="2400472"/>
            <a:ext cx="5007006" cy="3760100"/>
          </a:xfrm>
          <a:prstGeom prst="rect">
            <a:avLst/>
          </a:prstGeom>
          <a:noFill/>
          <a:extLst>
            <a:ext uri="{909E8E84-426E-40DD-AFC4-6F175D3DCCD1}">
              <a14:hiddenFill xmlns:a14="http://schemas.microsoft.com/office/drawing/2010/main">
                <a:solidFill>
                  <a:srgbClr val="FFFFFF"/>
                </a:solidFill>
              </a14:hiddenFill>
            </a:ext>
          </a:extLst>
        </p:spPr>
      </p:pic>
      <p:sp>
        <p:nvSpPr>
          <p:cNvPr id="5" name="Ristkülik 4">
            <a:extLst>
              <a:ext uri="{FF2B5EF4-FFF2-40B4-BE49-F238E27FC236}">
                <a16:creationId xmlns:a16="http://schemas.microsoft.com/office/drawing/2014/main" id="{3EC15600-C497-476F-995F-340184ABB3D8}"/>
              </a:ext>
            </a:extLst>
          </p:cNvPr>
          <p:cNvSpPr/>
          <p:nvPr/>
        </p:nvSpPr>
        <p:spPr>
          <a:xfrm>
            <a:off x="3154531" y="6160572"/>
            <a:ext cx="8590626" cy="369332"/>
          </a:xfrm>
          <a:prstGeom prst="rect">
            <a:avLst/>
          </a:prstGeom>
        </p:spPr>
        <p:txBody>
          <a:bodyPr wrap="square">
            <a:spAutoFit/>
          </a:bodyPr>
          <a:lstStyle/>
          <a:p>
            <a:r>
              <a:rPr lang="et-EE" dirty="0"/>
              <a:t>http://www.kliendikogemus.ee/terakesed/yhe-minutiga/swot-analuus-1-minutiga/</a:t>
            </a:r>
          </a:p>
        </p:txBody>
      </p:sp>
    </p:spTree>
    <p:extLst>
      <p:ext uri="{BB962C8B-B14F-4D97-AF65-F5344CB8AC3E}">
        <p14:creationId xmlns:p14="http://schemas.microsoft.com/office/powerpoint/2010/main" val="3512013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47C509C8-72EB-41B9-8F5B-DD6EB4C7908E}"/>
              </a:ext>
            </a:extLst>
          </p:cNvPr>
          <p:cNvSpPr>
            <a:spLocks noGrp="1"/>
          </p:cNvSpPr>
          <p:nvPr>
            <p:ph type="body" sz="quarter" idx="13"/>
          </p:nvPr>
        </p:nvSpPr>
        <p:spPr/>
        <p:txBody>
          <a:bodyPr/>
          <a:lstStyle/>
          <a:p>
            <a:pPr fontAlgn="base">
              <a:spcAft>
                <a:spcPct val="0"/>
              </a:spcAft>
            </a:pPr>
            <a:r>
              <a:rPr lang="et-EE" altLang="en-US" sz="2000" dirty="0">
                <a:solidFill>
                  <a:schemeClr val="tx1"/>
                </a:solidFill>
                <a:latin typeface="Verdana Bold"/>
              </a:rPr>
              <a:t>Moodul 1.</a:t>
            </a:r>
            <a:r>
              <a:rPr lang="en-GB" sz="2000" dirty="0"/>
              <a:t> </a:t>
            </a:r>
            <a:r>
              <a:rPr lang="en-GB" sz="2000" dirty="0" err="1">
                <a:solidFill>
                  <a:schemeClr val="tx1"/>
                </a:solidFill>
                <a:latin typeface="Verdana Bold"/>
              </a:rPr>
              <a:t>Eeluuring</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algusetapid</a:t>
            </a:r>
            <a:r>
              <a:rPr lang="en-GB" sz="2000" dirty="0">
                <a:solidFill>
                  <a:schemeClr val="tx1"/>
                </a:solidFill>
                <a:latin typeface="Verdana Bold"/>
              </a:rPr>
              <a:t>. </a:t>
            </a:r>
            <a:endParaRPr lang="et-EE" sz="2000" dirty="0">
              <a:solidFill>
                <a:schemeClr val="tx1"/>
              </a:solidFill>
              <a:latin typeface="Verdana Bold"/>
            </a:endParaRPr>
          </a:p>
          <a:p>
            <a:r>
              <a:rPr lang="et-EE" dirty="0">
                <a:solidFill>
                  <a:schemeClr val="tx1"/>
                </a:solidFill>
              </a:rPr>
              <a:t>Innovaatilise toote projekteerimine</a:t>
            </a:r>
          </a:p>
          <a:p>
            <a:endParaRPr lang="et-EE" dirty="0"/>
          </a:p>
        </p:txBody>
      </p:sp>
      <p:sp>
        <p:nvSpPr>
          <p:cNvPr id="3" name="Teksti kohatäide 2">
            <a:extLst>
              <a:ext uri="{FF2B5EF4-FFF2-40B4-BE49-F238E27FC236}">
                <a16:creationId xmlns:a16="http://schemas.microsoft.com/office/drawing/2014/main" id="{20641613-B78E-4384-A6C5-1110C34B6D5B}"/>
              </a:ext>
            </a:extLst>
          </p:cNvPr>
          <p:cNvSpPr>
            <a:spLocks noGrp="1"/>
          </p:cNvSpPr>
          <p:nvPr>
            <p:ph type="body" sz="quarter" idx="14"/>
          </p:nvPr>
        </p:nvSpPr>
        <p:spPr/>
        <p:txBody>
          <a:bodyPr/>
          <a:lstStyle/>
          <a:p>
            <a:r>
              <a:rPr lang="et-EE" b="1" dirty="0"/>
              <a:t>SWOT analüüs</a:t>
            </a:r>
          </a:p>
        </p:txBody>
      </p:sp>
      <p:pic>
        <p:nvPicPr>
          <p:cNvPr id="4" name="Picture 2" descr="SWOT Analysis">
            <a:extLst>
              <a:ext uri="{FF2B5EF4-FFF2-40B4-BE49-F238E27FC236}">
                <a16:creationId xmlns:a16="http://schemas.microsoft.com/office/drawing/2014/main" id="{0DD6DE8A-7B91-408D-BF59-734650885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7307" y="1153827"/>
            <a:ext cx="5169239" cy="5666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163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E1909E7E-7FCB-485E-A9D8-3ACCB0742D98}"/>
              </a:ext>
            </a:extLst>
          </p:cNvPr>
          <p:cNvSpPr>
            <a:spLocks noGrp="1"/>
          </p:cNvSpPr>
          <p:nvPr>
            <p:ph type="body" sz="quarter" idx="13"/>
          </p:nvPr>
        </p:nvSpPr>
        <p:spPr/>
        <p:txBody>
          <a:bodyPr/>
          <a:lstStyle/>
          <a:p>
            <a:r>
              <a:rPr lang="et-EE" dirty="0" err="1">
                <a:solidFill>
                  <a:schemeClr val="tx1"/>
                </a:solidFill>
              </a:rPr>
              <a:t>References</a:t>
            </a:r>
            <a:endParaRPr lang="et-EE" dirty="0">
              <a:solidFill>
                <a:schemeClr val="tx1"/>
              </a:solidFill>
            </a:endParaRPr>
          </a:p>
        </p:txBody>
      </p:sp>
      <p:sp>
        <p:nvSpPr>
          <p:cNvPr id="3" name="Teksti kohatäide 2">
            <a:extLst>
              <a:ext uri="{FF2B5EF4-FFF2-40B4-BE49-F238E27FC236}">
                <a16:creationId xmlns:a16="http://schemas.microsoft.com/office/drawing/2014/main" id="{CAB6A886-D721-4C29-B814-A356B16D63BE}"/>
              </a:ext>
            </a:extLst>
          </p:cNvPr>
          <p:cNvSpPr>
            <a:spLocks noGrp="1"/>
          </p:cNvSpPr>
          <p:nvPr>
            <p:ph type="body" sz="quarter" idx="14"/>
          </p:nvPr>
        </p:nvSpPr>
        <p:spPr>
          <a:xfrm>
            <a:off x="2203881" y="1592262"/>
            <a:ext cx="8802242" cy="4716463"/>
          </a:xfrm>
        </p:spPr>
        <p:txBody>
          <a:bodyPr/>
          <a:lstStyle/>
          <a:p>
            <a:r>
              <a:rPr lang="et-EE" dirty="0"/>
              <a:t>[</a:t>
            </a:r>
            <a:r>
              <a:rPr lang="et-EE" dirty="0" err="1"/>
              <a:t>www</a:t>
            </a:r>
            <a:r>
              <a:rPr lang="et-EE" dirty="0"/>
              <a:t>]</a:t>
            </a:r>
          </a:p>
          <a:p>
            <a:pPr marL="342900" indent="-342900">
              <a:buFont typeface="+mj-lt"/>
              <a:buAutoNum type="arabicPeriod"/>
            </a:pPr>
            <a:r>
              <a:rPr lang="en-US" u="sng" dirty="0">
                <a:hlinkClick r:id="rId2"/>
              </a:rPr>
              <a:t>"Five Phases of the Project Management Lifecycle"</a:t>
            </a:r>
            <a:r>
              <a:rPr lang="en-US" dirty="0"/>
              <a:t>. </a:t>
            </a:r>
            <a:r>
              <a:rPr lang="en-US" i="1" dirty="0"/>
              <a:t>Villanova University</a:t>
            </a:r>
            <a:r>
              <a:rPr lang="en-US" dirty="0"/>
              <a:t>. 22.11.2017.</a:t>
            </a:r>
            <a:endParaRPr lang="et-EE" dirty="0"/>
          </a:p>
          <a:p>
            <a:pPr marL="342900" indent="-342900">
              <a:buFont typeface="+mj-lt"/>
              <a:buAutoNum type="arabicPeriod"/>
            </a:pPr>
            <a:r>
              <a:rPr lang="et-EE" dirty="0">
                <a:hlinkClick r:id="rId3"/>
              </a:rPr>
              <a:t>https://mechzoneblog.files.wordpress.com/2017/08/machines-and-mechanisms.pdf</a:t>
            </a:r>
            <a:r>
              <a:rPr lang="et-EE" dirty="0"/>
              <a:t> 23.01.2018</a:t>
            </a:r>
          </a:p>
          <a:p>
            <a:endParaRPr lang="et-EE" dirty="0"/>
          </a:p>
        </p:txBody>
      </p:sp>
    </p:spTree>
    <p:extLst>
      <p:ext uri="{BB962C8B-B14F-4D97-AF65-F5344CB8AC3E}">
        <p14:creationId xmlns:p14="http://schemas.microsoft.com/office/powerpoint/2010/main" val="2228537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76869" y="4857175"/>
            <a:ext cx="10159444" cy="1250478"/>
          </a:xfrm>
        </p:spPr>
        <p:txBody>
          <a:bodyPr>
            <a:normAutofit/>
          </a:bodyPr>
          <a:lstStyle/>
          <a:p>
            <a:r>
              <a:rPr lang="en-US" altLang="en-US" dirty="0"/>
              <a:t>TALLINN</a:t>
            </a:r>
            <a:r>
              <a:rPr lang="et-EE" altLang="en-US" dirty="0"/>
              <a:t>A</a:t>
            </a:r>
            <a:r>
              <a:rPr lang="en-US" altLang="en-US" dirty="0"/>
              <a:t> </a:t>
            </a:r>
            <a:r>
              <a:rPr lang="et-EE" altLang="en-US" dirty="0"/>
              <a:t>TEHNIKAÜLIKOOL</a:t>
            </a:r>
            <a:endParaRPr lang="en-US" altLang="en-US" dirty="0"/>
          </a:p>
          <a:p>
            <a:r>
              <a:rPr lang="en-US" altLang="en-US" sz="1700" b="0" cap="none" dirty="0" err="1">
                <a:solidFill>
                  <a:schemeClr val="accent2"/>
                </a:solidFill>
              </a:rPr>
              <a:t>Ehitajate</a:t>
            </a:r>
            <a:r>
              <a:rPr lang="en-US" altLang="en-US" sz="1700" b="0" cap="none" dirty="0">
                <a:solidFill>
                  <a:schemeClr val="accent2"/>
                </a:solidFill>
              </a:rPr>
              <a:t> </a:t>
            </a:r>
            <a:r>
              <a:rPr lang="et-EE" altLang="en-US" sz="1700" b="0" cap="none" dirty="0">
                <a:solidFill>
                  <a:schemeClr val="accent2"/>
                </a:solidFill>
              </a:rPr>
              <a:t>tee</a:t>
            </a:r>
            <a:r>
              <a:rPr lang="en-US" altLang="en-US" sz="1700" b="0" cap="none" dirty="0">
                <a:solidFill>
                  <a:schemeClr val="accent2"/>
                </a:solidFill>
              </a:rPr>
              <a:t> 5, 19086 Tallinn</a:t>
            </a:r>
            <a:endParaRPr lang="et-EE" altLang="en-US" sz="1700" b="0" cap="none" dirty="0">
              <a:solidFill>
                <a:schemeClr val="accent2"/>
              </a:solidFill>
            </a:endParaRPr>
          </a:p>
          <a:p>
            <a:r>
              <a:rPr lang="en-US" altLang="en-US" sz="1700" cap="none" dirty="0">
                <a:solidFill>
                  <a:srgbClr val="E4067E"/>
                </a:solidFill>
                <a:latin typeface="Verdana" panose="020B0604030504040204" pitchFamily="34" charset="0"/>
              </a:rPr>
              <a:t>t</a:t>
            </a:r>
            <a:r>
              <a:rPr lang="et-EE" altLang="en-US" sz="1700" cap="none" dirty="0" err="1">
                <a:solidFill>
                  <a:srgbClr val="E4067E"/>
                </a:solidFill>
                <a:latin typeface="Verdana" panose="020B0604030504040204" pitchFamily="34" charset="0"/>
              </a:rPr>
              <a:t>altech</a:t>
            </a:r>
            <a:r>
              <a:rPr lang="en-US" altLang="en-US" sz="1700" cap="none" dirty="0">
                <a:solidFill>
                  <a:srgbClr val="E4067E"/>
                </a:solidFill>
                <a:latin typeface="Verdana" panose="020B0604030504040204" pitchFamily="34" charset="0"/>
              </a:rPr>
              <a:t>.</a:t>
            </a:r>
            <a:r>
              <a:rPr lang="en-US" altLang="en-US" sz="1700" cap="none" dirty="0" err="1">
                <a:solidFill>
                  <a:srgbClr val="E4067E"/>
                </a:solidFill>
                <a:latin typeface="Verdana" panose="020B0604030504040204" pitchFamily="34" charset="0"/>
              </a:rPr>
              <a:t>ee</a:t>
            </a:r>
            <a:endParaRPr lang="en-US" altLang="en-US" sz="1700" cap="none"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94D40972-0AE4-4657-B434-FFB32F625DB4}"/>
              </a:ext>
            </a:extLst>
          </p:cNvPr>
          <p:cNvSpPr>
            <a:spLocks noGrp="1"/>
          </p:cNvSpPr>
          <p:nvPr>
            <p:ph type="body" sz="quarter" idx="13"/>
          </p:nvPr>
        </p:nvSpPr>
        <p:spPr/>
        <p:txBody>
          <a:bodyPr/>
          <a:lstStyle/>
          <a:p>
            <a:pPr fontAlgn="base">
              <a:spcAft>
                <a:spcPct val="0"/>
              </a:spcAft>
            </a:pPr>
            <a:r>
              <a:rPr lang="et-EE" altLang="en-US" sz="2000" dirty="0">
                <a:solidFill>
                  <a:schemeClr val="tx1"/>
                </a:solidFill>
                <a:latin typeface="Verdana Bold"/>
              </a:rPr>
              <a:t>Moodul 1.</a:t>
            </a:r>
            <a:r>
              <a:rPr lang="en-GB" dirty="0"/>
              <a:t> </a:t>
            </a:r>
            <a:r>
              <a:rPr lang="en-GB" sz="2000" dirty="0" err="1">
                <a:solidFill>
                  <a:schemeClr val="tx1"/>
                </a:solidFill>
                <a:latin typeface="Verdana Bold"/>
              </a:rPr>
              <a:t>Eeluuring</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algusetapid</a:t>
            </a:r>
            <a:r>
              <a:rPr lang="en-GB" sz="2000" dirty="0">
                <a:solidFill>
                  <a:schemeClr val="tx1"/>
                </a:solidFill>
                <a:latin typeface="Verdana Bold"/>
              </a:rPr>
              <a:t>. </a:t>
            </a:r>
            <a:endParaRPr lang="et-EE" sz="2000" dirty="0">
              <a:solidFill>
                <a:schemeClr val="tx1"/>
              </a:solidFill>
              <a:latin typeface="Verdana Bold"/>
            </a:endParaRPr>
          </a:p>
          <a:p>
            <a:pPr algn="ctr" fontAlgn="base">
              <a:spcAft>
                <a:spcPct val="0"/>
              </a:spcAft>
            </a:pPr>
            <a:r>
              <a:rPr lang="et-EE" altLang="en-US" sz="2000" dirty="0">
                <a:solidFill>
                  <a:schemeClr val="tx1"/>
                </a:solidFill>
                <a:latin typeface="Verdana Bold"/>
              </a:rPr>
              <a:t>Projekti juhtimine</a:t>
            </a:r>
          </a:p>
        </p:txBody>
      </p:sp>
      <p:sp>
        <p:nvSpPr>
          <p:cNvPr id="3" name="Teksti kohatäide 2">
            <a:extLst>
              <a:ext uri="{FF2B5EF4-FFF2-40B4-BE49-F238E27FC236}">
                <a16:creationId xmlns:a16="http://schemas.microsoft.com/office/drawing/2014/main" id="{95E1233D-557E-438F-A7E3-026466EB9926}"/>
              </a:ext>
            </a:extLst>
          </p:cNvPr>
          <p:cNvSpPr>
            <a:spLocks noGrp="1"/>
          </p:cNvSpPr>
          <p:nvPr>
            <p:ph type="body" sz="quarter" idx="14"/>
          </p:nvPr>
        </p:nvSpPr>
        <p:spPr>
          <a:xfrm>
            <a:off x="2091800" y="1390094"/>
            <a:ext cx="9529069" cy="5143455"/>
          </a:xfrm>
        </p:spPr>
        <p:txBody>
          <a:bodyPr/>
          <a:lstStyle/>
          <a:p>
            <a:r>
              <a:rPr lang="et-EE" b="1" dirty="0"/>
              <a:t>Projektijuhtimine</a:t>
            </a:r>
            <a:r>
              <a:rPr lang="et-EE" dirty="0"/>
              <a:t> on teadmiste, oskuste, tööriistade ning tehnikate rakendamine eesmärgiga loodud projekt läbi viia sellele esitatud nõuete piires. </a:t>
            </a:r>
          </a:p>
          <a:p>
            <a:endParaRPr lang="et-EE" sz="900" dirty="0"/>
          </a:p>
          <a:p>
            <a:r>
              <a:rPr lang="et-EE" b="1" dirty="0" err="1"/>
              <a:t>Projektijuhtmise</a:t>
            </a:r>
            <a:r>
              <a:rPr lang="et-EE" dirty="0"/>
              <a:t> 5 protsessi:</a:t>
            </a:r>
          </a:p>
          <a:p>
            <a:pPr marL="342900" indent="-342900">
              <a:buFont typeface="+mj-lt"/>
              <a:buAutoNum type="arabicPeriod"/>
            </a:pPr>
            <a:endParaRPr lang="et-EE" sz="800" dirty="0"/>
          </a:p>
          <a:p>
            <a:pPr marL="800100" lvl="1" indent="-342900">
              <a:buFont typeface="+mj-lt"/>
              <a:buAutoNum type="arabicPeriod"/>
            </a:pPr>
            <a:r>
              <a:rPr lang="et-EE" sz="1600" dirty="0"/>
              <a:t>Käivitamine</a:t>
            </a:r>
          </a:p>
          <a:p>
            <a:pPr marL="800100" lvl="1" indent="-342900">
              <a:buFont typeface="+mj-lt"/>
              <a:buAutoNum type="arabicPeriod"/>
            </a:pPr>
            <a:endParaRPr lang="et-EE" sz="800" dirty="0"/>
          </a:p>
          <a:p>
            <a:pPr marL="800100" lvl="1" indent="-342900">
              <a:buFont typeface="+mj-lt"/>
              <a:buAutoNum type="arabicPeriod"/>
            </a:pPr>
            <a:r>
              <a:rPr lang="et-EE" sz="1600" dirty="0"/>
              <a:t>Planeerimine (plaan, konstrueerimisülesanne, talitlusskeemid, riskianalüüs) </a:t>
            </a:r>
          </a:p>
          <a:p>
            <a:pPr marL="800100" lvl="1" indent="-342900">
              <a:buFont typeface="+mj-lt"/>
              <a:buAutoNum type="arabicPeriod"/>
            </a:pPr>
            <a:endParaRPr lang="et-EE" sz="800" dirty="0"/>
          </a:p>
          <a:p>
            <a:pPr marL="800100" lvl="1" indent="-342900">
              <a:buFont typeface="+mj-lt"/>
              <a:buAutoNum type="arabicPeriod"/>
            </a:pPr>
            <a:r>
              <a:rPr lang="et-EE" sz="1600" dirty="0"/>
              <a:t>Täideviimine (Konstrueerimine, Mudelid, Joonised, Tehniline  dokumentatsioon, Valmistamine, Testimine)</a:t>
            </a:r>
          </a:p>
          <a:p>
            <a:pPr marL="800100" lvl="1" indent="-342900">
              <a:buFont typeface="+mj-lt"/>
              <a:buAutoNum type="arabicPeriod"/>
            </a:pPr>
            <a:endParaRPr lang="et-EE" sz="800" dirty="0"/>
          </a:p>
          <a:p>
            <a:pPr marL="800100" lvl="1" indent="-342900">
              <a:buFont typeface="+mj-lt"/>
              <a:buAutoNum type="arabicPeriod"/>
            </a:pPr>
            <a:r>
              <a:rPr lang="et-EE" sz="1600" dirty="0"/>
              <a:t>Monitooring ning haldamine (projekti tulemuslikkuse mõõtmine, kooskõlastamine projektijuhtimiskavaga)</a:t>
            </a:r>
          </a:p>
          <a:p>
            <a:pPr marL="800100" lvl="1" indent="-342900">
              <a:buFont typeface="+mj-lt"/>
              <a:buAutoNum type="arabicPeriod"/>
            </a:pPr>
            <a:r>
              <a:rPr lang="et-EE" sz="1600" dirty="0"/>
              <a:t>Lõpetamine (allesjäänud ressursside eraldamine tulevaste projektide jaoks,</a:t>
            </a:r>
            <a:r>
              <a:rPr lang="et-EE" dirty="0"/>
              <a:t> </a:t>
            </a:r>
            <a:r>
              <a:rPr lang="et-EE" sz="1600" dirty="0"/>
              <a:t>tarnelepingute sulgemine, lepingute sõlmimine ja kogu vajaliku projekti dokumentatsiooni edastamine).</a:t>
            </a:r>
          </a:p>
          <a:p>
            <a:pPr marL="800100" lvl="1" indent="-342900">
              <a:buFont typeface="+mj-lt"/>
              <a:buAutoNum type="arabicPeriod"/>
            </a:pPr>
            <a:endParaRPr lang="et-EE" sz="1600" b="1" dirty="0">
              <a:latin typeface="Verdana" charset="0"/>
            </a:endParaRPr>
          </a:p>
          <a:p>
            <a:pPr marL="0" lvl="1" indent="0">
              <a:buNone/>
            </a:pPr>
            <a:r>
              <a:rPr lang="et-EE" sz="1600" b="1" dirty="0">
                <a:latin typeface="Verdana" charset="0"/>
              </a:rPr>
              <a:t>Projektijuht </a:t>
            </a:r>
            <a:r>
              <a:rPr lang="et-EE" sz="1600" dirty="0">
                <a:latin typeface="Verdana" charset="0"/>
              </a:rPr>
              <a:t>jälgib ja juhib projekti paralleelselt projekti teostamisega, et tagada projekti edukuse. </a:t>
            </a:r>
          </a:p>
        </p:txBody>
      </p:sp>
    </p:spTree>
    <p:extLst>
      <p:ext uri="{BB962C8B-B14F-4D97-AF65-F5344CB8AC3E}">
        <p14:creationId xmlns:p14="http://schemas.microsoft.com/office/powerpoint/2010/main" val="3535368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ED3BED22-C367-40D3-A9F2-27FBDFC393F2}"/>
              </a:ext>
            </a:extLst>
          </p:cNvPr>
          <p:cNvSpPr>
            <a:spLocks noGrp="1"/>
          </p:cNvSpPr>
          <p:nvPr>
            <p:ph type="body" sz="quarter" idx="13"/>
          </p:nvPr>
        </p:nvSpPr>
        <p:spPr/>
        <p:txBody>
          <a:bodyPr/>
          <a:lstStyle/>
          <a:p>
            <a:r>
              <a:rPr lang="et-EE" altLang="en-US" sz="2000" dirty="0">
                <a:solidFill>
                  <a:schemeClr val="tx1"/>
                </a:solidFill>
                <a:latin typeface="Verdana Bold"/>
              </a:rPr>
              <a:t>Moodul 1.</a:t>
            </a:r>
            <a:r>
              <a:rPr lang="en-GB" sz="2000" dirty="0"/>
              <a:t> </a:t>
            </a:r>
            <a:r>
              <a:rPr lang="en-GB" sz="2000" dirty="0" err="1">
                <a:solidFill>
                  <a:schemeClr val="tx1"/>
                </a:solidFill>
                <a:latin typeface="Verdana Bold"/>
              </a:rPr>
              <a:t>Eeluuring</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algusetapid</a:t>
            </a:r>
            <a:r>
              <a:rPr lang="en-GB" sz="2000" dirty="0">
                <a:solidFill>
                  <a:schemeClr val="tx1"/>
                </a:solidFill>
                <a:latin typeface="Verdana Bold"/>
              </a:rPr>
              <a:t>. </a:t>
            </a:r>
            <a:endParaRPr lang="et-EE" sz="2000" dirty="0">
              <a:solidFill>
                <a:schemeClr val="tx1"/>
              </a:solidFill>
              <a:latin typeface="Verdana Bold"/>
            </a:endParaRPr>
          </a:p>
          <a:p>
            <a:pPr algn="ctr"/>
            <a:r>
              <a:rPr lang="et-EE" altLang="en-US" sz="2000" dirty="0">
                <a:solidFill>
                  <a:schemeClr val="tx1"/>
                </a:solidFill>
                <a:latin typeface="Verdana Bold"/>
              </a:rPr>
              <a:t>Projekti PLAAN</a:t>
            </a:r>
          </a:p>
          <a:p>
            <a:endParaRPr lang="et-EE" dirty="0"/>
          </a:p>
        </p:txBody>
      </p:sp>
      <p:sp>
        <p:nvSpPr>
          <p:cNvPr id="3" name="Teksti kohatäide 2">
            <a:extLst>
              <a:ext uri="{FF2B5EF4-FFF2-40B4-BE49-F238E27FC236}">
                <a16:creationId xmlns:a16="http://schemas.microsoft.com/office/drawing/2014/main" id="{8F4560BB-21D7-4BC0-8522-F68CE2A7BAD7}"/>
              </a:ext>
            </a:extLst>
          </p:cNvPr>
          <p:cNvSpPr>
            <a:spLocks noGrp="1"/>
          </p:cNvSpPr>
          <p:nvPr>
            <p:ph type="body" sz="quarter" idx="14"/>
          </p:nvPr>
        </p:nvSpPr>
        <p:spPr>
          <a:xfrm>
            <a:off x="2171700" y="1553593"/>
            <a:ext cx="9078191" cy="4791646"/>
          </a:xfrm>
        </p:spPr>
        <p:txBody>
          <a:bodyPr/>
          <a:lstStyle/>
          <a:p>
            <a:pPr marL="285750" indent="-285750" algn="just">
              <a:lnSpc>
                <a:spcPct val="100000"/>
              </a:lnSpc>
              <a:spcAft>
                <a:spcPts val="600"/>
              </a:spcAft>
              <a:buFont typeface="Arial" panose="020B0604020202020204" pitchFamily="34" charset="0"/>
              <a:buChar char="•"/>
            </a:pPr>
            <a:r>
              <a:rPr lang="et-EE" dirty="0"/>
              <a:t>Üks projekti planeerimise viisidest on </a:t>
            </a:r>
            <a:r>
              <a:rPr lang="et-EE" b="1" dirty="0"/>
              <a:t>Gantti graafik</a:t>
            </a:r>
            <a:r>
              <a:rPr lang="en-GB" b="1" dirty="0"/>
              <a:t>*</a:t>
            </a:r>
            <a:r>
              <a:rPr lang="et-EE" dirty="0"/>
              <a:t>, mis kujutab endast riba- ehk lintdiagrammi, mille abil seotakse omavahel tegevused, nende tegemise kalendaarne ja ajaline kestus. Projekti tähtajastamise tulemusena tekkinud ajaplaanid aitavad jälgida projekti graafikus püsimist. </a:t>
            </a:r>
          </a:p>
          <a:p>
            <a:pPr marL="285750" indent="-285750" algn="just">
              <a:lnSpc>
                <a:spcPct val="100000"/>
              </a:lnSpc>
              <a:spcAft>
                <a:spcPts val="600"/>
              </a:spcAft>
              <a:buFont typeface="Arial" panose="020B0604020202020204" pitchFamily="34" charset="0"/>
              <a:buChar char="•"/>
            </a:pPr>
            <a:r>
              <a:rPr lang="et-EE" dirty="0"/>
              <a:t>Aja jooksul on ribadiagrammi meetodit täiustatud. Kuigi </a:t>
            </a:r>
            <a:r>
              <a:rPr lang="et-EE" dirty="0" err="1"/>
              <a:t>Gantt-i</a:t>
            </a:r>
            <a:r>
              <a:rPr lang="et-EE" dirty="0"/>
              <a:t> graafik puhtal kujul on vananenud meetod, lihtsustab selle kasutamine projekti käigu jälgimist.</a:t>
            </a:r>
          </a:p>
          <a:p>
            <a:pPr marL="285750" indent="-285750" algn="just">
              <a:lnSpc>
                <a:spcPct val="100000"/>
              </a:lnSpc>
              <a:spcAft>
                <a:spcPts val="600"/>
              </a:spcAft>
              <a:buFont typeface="Arial" panose="020B0604020202020204" pitchFamily="34" charset="0"/>
              <a:buChar char="•"/>
            </a:pPr>
            <a:r>
              <a:rPr lang="et-EE" dirty="0"/>
              <a:t>Juhul, kui projekt ei lähe plaanipäraselt siis selles faasis töötatakse probleemidele lahendused välja.</a:t>
            </a:r>
          </a:p>
          <a:p>
            <a:pPr marL="285750" indent="-285750" algn="just">
              <a:lnSpc>
                <a:spcPct val="100000"/>
              </a:lnSpc>
              <a:spcAft>
                <a:spcPts val="600"/>
              </a:spcAft>
              <a:buFont typeface="Arial" panose="020B0604020202020204" pitchFamily="34" charset="0"/>
              <a:buChar char="•"/>
            </a:pPr>
            <a:r>
              <a:rPr lang="et-EE" dirty="0"/>
              <a:t>Kui kõik masinad on toodetud ja klient on lõpliku lahenduse heaks kiitnud, on projekt valmis sulgemiseks.</a:t>
            </a:r>
            <a:endParaRPr lang="en-GB" dirty="0"/>
          </a:p>
          <a:p>
            <a:pPr algn="just">
              <a:lnSpc>
                <a:spcPct val="100000"/>
              </a:lnSpc>
              <a:spcAft>
                <a:spcPts val="600"/>
              </a:spcAft>
            </a:pPr>
            <a:r>
              <a:rPr lang="et-EE" dirty="0"/>
              <a:t>____________________________________________________________________</a:t>
            </a:r>
            <a:endParaRPr lang="en-GB" dirty="0"/>
          </a:p>
          <a:p>
            <a:pPr algn="just">
              <a:lnSpc>
                <a:spcPct val="100000"/>
              </a:lnSpc>
              <a:spcAft>
                <a:spcPts val="600"/>
              </a:spcAft>
            </a:pPr>
            <a:r>
              <a:rPr lang="en-GB" b="1" dirty="0"/>
              <a:t>* </a:t>
            </a:r>
            <a:r>
              <a:rPr lang="et-EE" dirty="0"/>
              <a:t>Gantti graafikud </a:t>
            </a:r>
            <a:r>
              <a:rPr lang="en-GB" dirty="0"/>
              <a:t>on </a:t>
            </a:r>
            <a:r>
              <a:rPr lang="en-GB" dirty="0" err="1"/>
              <a:t>saanud</a:t>
            </a:r>
            <a:r>
              <a:rPr lang="en-GB" dirty="0"/>
              <a:t> o</a:t>
            </a:r>
            <a:r>
              <a:rPr lang="et-EE" dirty="0"/>
              <a:t>ma nime USA inseneri Henry </a:t>
            </a:r>
            <a:r>
              <a:rPr lang="et-EE" dirty="0" err="1"/>
              <a:t>Gantt</a:t>
            </a:r>
            <a:r>
              <a:rPr lang="et-EE" dirty="0"/>
              <a:t> (1861 - 1919) järgi, kes mainitud meetodi välja töötas. </a:t>
            </a:r>
          </a:p>
        </p:txBody>
      </p:sp>
    </p:spTree>
    <p:extLst>
      <p:ext uri="{BB962C8B-B14F-4D97-AF65-F5344CB8AC3E}">
        <p14:creationId xmlns:p14="http://schemas.microsoft.com/office/powerpoint/2010/main" val="3216387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ED3BED22-C367-40D3-A9F2-27FBDFC393F2}"/>
              </a:ext>
            </a:extLst>
          </p:cNvPr>
          <p:cNvSpPr>
            <a:spLocks noGrp="1"/>
          </p:cNvSpPr>
          <p:nvPr>
            <p:ph type="body" sz="quarter" idx="13"/>
          </p:nvPr>
        </p:nvSpPr>
        <p:spPr>
          <a:xfrm>
            <a:off x="479424" y="143831"/>
            <a:ext cx="11233152" cy="810888"/>
          </a:xfrm>
        </p:spPr>
        <p:txBody>
          <a:bodyPr/>
          <a:lstStyle/>
          <a:p>
            <a:pPr algn="r"/>
            <a:r>
              <a:rPr lang="et-EE" altLang="en-US" sz="2000" dirty="0">
                <a:solidFill>
                  <a:schemeClr val="tx1"/>
                </a:solidFill>
                <a:latin typeface="Verdana Bold"/>
              </a:rPr>
              <a:t>Moodul 1.</a:t>
            </a:r>
            <a:r>
              <a:rPr lang="en-GB" sz="2000" dirty="0"/>
              <a:t> </a:t>
            </a:r>
            <a:r>
              <a:rPr lang="en-GB" sz="2000" dirty="0" err="1">
                <a:solidFill>
                  <a:schemeClr val="tx1"/>
                </a:solidFill>
                <a:latin typeface="Verdana Bold"/>
              </a:rPr>
              <a:t>Eeluuring</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algusetapid</a:t>
            </a:r>
            <a:r>
              <a:rPr lang="en-GB" sz="2000" dirty="0">
                <a:solidFill>
                  <a:schemeClr val="tx1"/>
                </a:solidFill>
                <a:latin typeface="Verdana Bold"/>
              </a:rPr>
              <a:t>. </a:t>
            </a:r>
            <a:r>
              <a:rPr lang="et-EE" altLang="en-US" sz="2000" dirty="0">
                <a:solidFill>
                  <a:schemeClr val="tx1"/>
                </a:solidFill>
                <a:latin typeface="Verdana Bold"/>
              </a:rPr>
              <a:t>Projekti PLAAN. </a:t>
            </a:r>
            <a:r>
              <a:rPr lang="et-EE" sz="2000" dirty="0">
                <a:solidFill>
                  <a:schemeClr val="tx1"/>
                </a:solidFill>
                <a:latin typeface="Verdana Bold"/>
              </a:rPr>
              <a:t>Gantti graafiku näide</a:t>
            </a:r>
          </a:p>
          <a:p>
            <a:endParaRPr lang="et-EE" altLang="en-US" sz="2000" dirty="0">
              <a:solidFill>
                <a:schemeClr val="tx1"/>
              </a:solidFill>
              <a:latin typeface="Verdana Bold"/>
            </a:endParaRPr>
          </a:p>
          <a:p>
            <a:endParaRPr lang="et-EE" dirty="0"/>
          </a:p>
        </p:txBody>
      </p:sp>
      <p:graphicFrame>
        <p:nvGraphicFramePr>
          <p:cNvPr id="7" name="Chart 4">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491455383"/>
              </p:ext>
            </p:extLst>
          </p:nvPr>
        </p:nvGraphicFramePr>
        <p:xfrm>
          <a:off x="3595456" y="4130768"/>
          <a:ext cx="8043169" cy="27343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el 5">
            <a:extLst>
              <a:ext uri="{FF2B5EF4-FFF2-40B4-BE49-F238E27FC236}">
                <a16:creationId xmlns:a16="http://schemas.microsoft.com/office/drawing/2014/main" id="{497E61AA-9292-42AE-8586-9F0365D22A91}"/>
              </a:ext>
            </a:extLst>
          </p:cNvPr>
          <p:cNvGraphicFramePr>
            <a:graphicFrameLocks noGrp="1"/>
          </p:cNvGraphicFramePr>
          <p:nvPr>
            <p:extLst>
              <p:ext uri="{D42A27DB-BD31-4B8C-83A1-F6EECF244321}">
                <p14:modId xmlns:p14="http://schemas.microsoft.com/office/powerpoint/2010/main" val="2099058851"/>
              </p:ext>
            </p:extLst>
          </p:nvPr>
        </p:nvGraphicFramePr>
        <p:xfrm>
          <a:off x="1277738" y="636500"/>
          <a:ext cx="7599933" cy="3444691"/>
        </p:xfrm>
        <a:graphic>
          <a:graphicData uri="http://schemas.openxmlformats.org/drawingml/2006/table">
            <a:tbl>
              <a:tblPr/>
              <a:tblGrid>
                <a:gridCol w="2602260">
                  <a:extLst>
                    <a:ext uri="{9D8B030D-6E8A-4147-A177-3AD203B41FA5}">
                      <a16:colId xmlns:a16="http://schemas.microsoft.com/office/drawing/2014/main" val="1765296249"/>
                    </a:ext>
                  </a:extLst>
                </a:gridCol>
                <a:gridCol w="1161008">
                  <a:extLst>
                    <a:ext uri="{9D8B030D-6E8A-4147-A177-3AD203B41FA5}">
                      <a16:colId xmlns:a16="http://schemas.microsoft.com/office/drawing/2014/main" val="29875751"/>
                    </a:ext>
                  </a:extLst>
                </a:gridCol>
                <a:gridCol w="711729">
                  <a:extLst>
                    <a:ext uri="{9D8B030D-6E8A-4147-A177-3AD203B41FA5}">
                      <a16:colId xmlns:a16="http://schemas.microsoft.com/office/drawing/2014/main" val="2872764323"/>
                    </a:ext>
                  </a:extLst>
                </a:gridCol>
                <a:gridCol w="711729">
                  <a:extLst>
                    <a:ext uri="{9D8B030D-6E8A-4147-A177-3AD203B41FA5}">
                      <a16:colId xmlns:a16="http://schemas.microsoft.com/office/drawing/2014/main" val="572239196"/>
                    </a:ext>
                  </a:extLst>
                </a:gridCol>
                <a:gridCol w="544917">
                  <a:extLst>
                    <a:ext uri="{9D8B030D-6E8A-4147-A177-3AD203B41FA5}">
                      <a16:colId xmlns:a16="http://schemas.microsoft.com/office/drawing/2014/main" val="2084886550"/>
                    </a:ext>
                  </a:extLst>
                </a:gridCol>
                <a:gridCol w="1590271">
                  <a:extLst>
                    <a:ext uri="{9D8B030D-6E8A-4147-A177-3AD203B41FA5}">
                      <a16:colId xmlns:a16="http://schemas.microsoft.com/office/drawing/2014/main" val="3948692814"/>
                    </a:ext>
                  </a:extLst>
                </a:gridCol>
                <a:gridCol w="278019">
                  <a:extLst>
                    <a:ext uri="{9D8B030D-6E8A-4147-A177-3AD203B41FA5}">
                      <a16:colId xmlns:a16="http://schemas.microsoft.com/office/drawing/2014/main" val="807303678"/>
                    </a:ext>
                  </a:extLst>
                </a:gridCol>
              </a:tblGrid>
              <a:tr h="342111">
                <a:tc gridSpan="2">
                  <a:txBody>
                    <a:bodyPr/>
                    <a:lstStyle/>
                    <a:p>
                      <a:pPr algn="l" fontAlgn="ctr"/>
                      <a:r>
                        <a:rPr lang="sv-SE" sz="1700" b="1" i="0" u="none" strike="noStrike" dirty="0">
                          <a:solidFill>
                            <a:schemeClr val="tx1"/>
                          </a:solidFill>
                          <a:effectLst/>
                          <a:latin typeface="Century GothiC "/>
                        </a:rPr>
                        <a:t>Projekti plaan ja GANTT-i graafik</a:t>
                      </a:r>
                    </a:p>
                  </a:txBody>
                  <a:tcPr marL="5886" marR="5886" marT="5886" marB="0" anchor="ctr">
                    <a:lnL>
                      <a:noFill/>
                    </a:lnL>
                    <a:lnR>
                      <a:noFill/>
                    </a:lnR>
                    <a:lnT>
                      <a:noFill/>
                    </a:lnT>
                    <a:lnB w="6350" cap="flat" cmpd="sng" algn="ctr">
                      <a:solidFill>
                        <a:srgbClr val="BFBFBF"/>
                      </a:solidFill>
                      <a:prstDash val="solid"/>
                      <a:round/>
                      <a:headEnd type="none" w="med" len="med"/>
                      <a:tailEnd type="none" w="med" len="med"/>
                    </a:lnB>
                    <a:solidFill>
                      <a:srgbClr val="FFFFFF"/>
                    </a:solidFill>
                  </a:tcPr>
                </a:tc>
                <a:tc hMerge="1">
                  <a:txBody>
                    <a:bodyPr/>
                    <a:lstStyle/>
                    <a:p>
                      <a:endParaRPr lang="et-EE"/>
                    </a:p>
                  </a:txBody>
                  <a:tcPr/>
                </a:tc>
                <a:tc>
                  <a:txBody>
                    <a:bodyPr/>
                    <a:lstStyle/>
                    <a:p>
                      <a:pPr algn="l" fontAlgn="ctr"/>
                      <a:r>
                        <a:rPr lang="et-EE" sz="800" b="1" i="0" u="none" strike="noStrike">
                          <a:solidFill>
                            <a:srgbClr val="808080"/>
                          </a:solidFill>
                          <a:effectLst/>
                          <a:latin typeface="Century GothiC "/>
                        </a:rPr>
                        <a:t> </a:t>
                      </a:r>
                    </a:p>
                  </a:txBody>
                  <a:tcPr marL="5886" marR="5886" marT="5886" marB="0" anchor="ctr">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t-EE" sz="800" b="1" i="0" u="none" strike="noStrike">
                          <a:solidFill>
                            <a:srgbClr val="808080"/>
                          </a:solidFill>
                          <a:effectLst/>
                          <a:latin typeface="Century GothiC "/>
                        </a:rPr>
                        <a:t> </a:t>
                      </a:r>
                    </a:p>
                  </a:txBody>
                  <a:tcPr marL="5886" marR="5886" marT="5886" marB="0" anchor="ctr">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t-EE" sz="800" b="1" i="0" u="none" strike="noStrike">
                          <a:solidFill>
                            <a:srgbClr val="808080"/>
                          </a:solidFill>
                          <a:effectLst/>
                          <a:latin typeface="Century GothiC "/>
                        </a:rPr>
                        <a:t> </a:t>
                      </a:r>
                    </a:p>
                  </a:txBody>
                  <a:tcPr marL="5886" marR="5886" marT="5886" marB="0" anchor="ctr">
                    <a:lnL>
                      <a:noFill/>
                    </a:lnL>
                    <a:lnR>
                      <a:noFill/>
                    </a:lnR>
                    <a:lnT>
                      <a:noFill/>
                    </a:lnT>
                    <a:lnB>
                      <a:noFill/>
                    </a:lnB>
                    <a:solidFill>
                      <a:srgbClr val="FFFFFF"/>
                    </a:solidFill>
                  </a:tcPr>
                </a:tc>
                <a:tc>
                  <a:txBody>
                    <a:bodyPr/>
                    <a:lstStyle/>
                    <a:p>
                      <a:pPr algn="l" fontAlgn="ctr"/>
                      <a:r>
                        <a:rPr lang="et-EE" sz="800" b="1" i="0" u="none" strike="noStrike" dirty="0">
                          <a:solidFill>
                            <a:srgbClr val="808080"/>
                          </a:solidFill>
                          <a:effectLst/>
                          <a:latin typeface="Century GothiC "/>
                        </a:rPr>
                        <a:t> </a:t>
                      </a:r>
                    </a:p>
                  </a:txBody>
                  <a:tcPr marL="5886" marR="5886" marT="5886" marB="0" anchor="ctr">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t-EE" sz="800" b="1" i="0" u="none" strike="noStrike">
                          <a:solidFill>
                            <a:srgbClr val="808080"/>
                          </a:solidFill>
                          <a:effectLst/>
                          <a:latin typeface="Century GothiC "/>
                        </a:rPr>
                        <a:t> </a:t>
                      </a:r>
                    </a:p>
                  </a:txBody>
                  <a:tcPr marL="5886" marR="5886" marT="5886" marB="0" anchor="ctr">
                    <a:lnL>
                      <a:noFill/>
                    </a:lnL>
                    <a:lnR>
                      <a:noFill/>
                    </a:lnR>
                    <a:lnT>
                      <a:noFill/>
                    </a:lnT>
                    <a:lnB>
                      <a:noFill/>
                    </a:lnB>
                    <a:solidFill>
                      <a:srgbClr val="FFFFFF"/>
                    </a:solidFill>
                  </a:tcPr>
                </a:tc>
                <a:extLst>
                  <a:ext uri="{0D108BD9-81ED-4DB2-BD59-A6C34878D82A}">
                    <a16:rowId xmlns:a16="http://schemas.microsoft.com/office/drawing/2014/main" val="3917717729"/>
                  </a:ext>
                </a:extLst>
              </a:tr>
              <a:tr h="168775">
                <a:tc>
                  <a:txBody>
                    <a:bodyPr/>
                    <a:lstStyle/>
                    <a:p>
                      <a:pPr algn="ctr" fontAlgn="ctr"/>
                      <a:r>
                        <a:rPr lang="et-EE" sz="800" b="1" i="0" u="none" strike="noStrike">
                          <a:solidFill>
                            <a:srgbClr val="FFFFFF"/>
                          </a:solidFill>
                          <a:effectLst/>
                          <a:latin typeface="Century GothiC "/>
                        </a:rPr>
                        <a:t>Projekti nimi</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22B35"/>
                    </a:solidFill>
                  </a:tcPr>
                </a:tc>
                <a:tc>
                  <a:txBody>
                    <a:bodyPr/>
                    <a:lstStyle/>
                    <a:p>
                      <a:pPr algn="ctr" fontAlgn="ctr"/>
                      <a:r>
                        <a:rPr lang="et-EE" sz="800" b="1" i="0" u="none" strike="noStrike">
                          <a:solidFill>
                            <a:srgbClr val="FFFFFF"/>
                          </a:solidFill>
                          <a:effectLst/>
                          <a:latin typeface="Century GothiC "/>
                        </a:rPr>
                        <a:t>Projektijuht</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22B35"/>
                    </a:solidFill>
                  </a:tcPr>
                </a:tc>
                <a:tc>
                  <a:txBody>
                    <a:bodyPr/>
                    <a:lstStyle/>
                    <a:p>
                      <a:pPr algn="ctr" fontAlgn="ctr"/>
                      <a:r>
                        <a:rPr lang="et-EE" sz="800" b="1" i="0" u="none" strike="noStrike">
                          <a:solidFill>
                            <a:srgbClr val="FFFFFF"/>
                          </a:solidFill>
                          <a:effectLst/>
                          <a:latin typeface="Century GothiC "/>
                        </a:rPr>
                        <a:t>Algus</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22B35"/>
                    </a:solidFill>
                  </a:tcPr>
                </a:tc>
                <a:tc>
                  <a:txBody>
                    <a:bodyPr/>
                    <a:lstStyle/>
                    <a:p>
                      <a:pPr algn="ctr" fontAlgn="ctr"/>
                      <a:r>
                        <a:rPr lang="et-EE" sz="800" b="1" i="0" u="none" strike="noStrike">
                          <a:solidFill>
                            <a:srgbClr val="FFFFFF"/>
                          </a:solidFill>
                          <a:effectLst/>
                          <a:latin typeface="Century GothiC "/>
                        </a:rPr>
                        <a:t>Lõpp</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22B35"/>
                    </a:solidFill>
                  </a:tcPr>
                </a:tc>
                <a:tc>
                  <a:txBody>
                    <a:bodyPr/>
                    <a:lstStyle/>
                    <a:p>
                      <a:pPr algn="ctr" fontAlgn="ctr"/>
                      <a:endParaRPr lang="et-EE" sz="800" b="0" i="0" u="none" strike="noStrike">
                        <a:solidFill>
                          <a:srgbClr val="000000"/>
                        </a:solidFill>
                        <a:effectLst/>
                        <a:latin typeface="Century GothiC "/>
                      </a:endParaRP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t-EE" sz="800" b="1" i="0" u="none" strike="noStrike">
                          <a:solidFill>
                            <a:srgbClr val="FFFFFF"/>
                          </a:solidFill>
                          <a:effectLst/>
                          <a:latin typeface="Century GothiC "/>
                        </a:rPr>
                        <a:t>Projekti realiseerimine, %</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33F4F"/>
                    </a:solidFill>
                  </a:tcPr>
                </a:tc>
                <a:tc>
                  <a:txBody>
                    <a:bodyPr/>
                    <a:lstStyle/>
                    <a:p>
                      <a:pPr algn="l" fontAlgn="ctr"/>
                      <a:endParaRPr lang="et-EE" sz="800" b="0" i="0" u="none" strike="noStrike">
                        <a:solidFill>
                          <a:srgbClr val="000000"/>
                        </a:solidFill>
                        <a:effectLst/>
                        <a:latin typeface="Century GothiC "/>
                      </a:endParaRPr>
                    </a:p>
                  </a:txBody>
                  <a:tcPr marL="5886" marR="5886" marT="5886" marB="0" anchor="ctr">
                    <a:lnL w="6350" cap="flat" cmpd="sng" algn="ctr">
                      <a:solidFill>
                        <a:srgbClr val="BFBFB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83771936"/>
                  </a:ext>
                </a:extLst>
              </a:tr>
              <a:tr h="168775">
                <a:tc>
                  <a:txBody>
                    <a:bodyPr/>
                    <a:lstStyle/>
                    <a:p>
                      <a:pPr algn="ctr" fontAlgn="ctr"/>
                      <a:r>
                        <a:rPr lang="et-EE" sz="800" b="0" i="0" u="none" strike="noStrike">
                          <a:solidFill>
                            <a:srgbClr val="000000"/>
                          </a:solidFill>
                          <a:effectLst/>
                          <a:latin typeface="Century GothiC "/>
                        </a:rPr>
                        <a:t>MES0210 Masinaelemendid-Projekt</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Alex B.</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02.02.2019</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11.05.2019</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endParaRPr lang="et-EE" sz="800" b="0" i="0" u="none" strike="noStrike">
                        <a:solidFill>
                          <a:srgbClr val="000000"/>
                        </a:solidFill>
                        <a:effectLst/>
                        <a:latin typeface="Century GothiC "/>
                      </a:endParaRP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tcPr>
                </a:tc>
                <a:tc>
                  <a:txBody>
                    <a:bodyPr/>
                    <a:lstStyle/>
                    <a:p>
                      <a:pPr algn="ctr" fontAlgn="ctr"/>
                      <a:r>
                        <a:rPr lang="et-EE" sz="800" b="0" i="0" u="none" strike="noStrike">
                          <a:solidFill>
                            <a:srgbClr val="000000"/>
                          </a:solidFill>
                          <a:effectLst/>
                          <a:latin typeface="Century GothiC "/>
                        </a:rPr>
                        <a:t>26%</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et-EE" sz="800" b="0" i="0" u="none" strike="noStrike">
                        <a:solidFill>
                          <a:srgbClr val="000000"/>
                        </a:solidFill>
                        <a:effectLst/>
                        <a:latin typeface="Century GothiC "/>
                      </a:endParaRPr>
                    </a:p>
                  </a:txBody>
                  <a:tcPr marL="5886" marR="5886" marT="5886" marB="0" anchor="ctr">
                    <a:lnL w="6350" cap="flat" cmpd="sng" algn="ctr">
                      <a:solidFill>
                        <a:srgbClr val="BFBFB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01001825"/>
                  </a:ext>
                </a:extLst>
              </a:tr>
              <a:tr h="168775">
                <a:tc>
                  <a:txBody>
                    <a:bodyPr/>
                    <a:lstStyle/>
                    <a:p>
                      <a:pPr algn="l" fontAlgn="b"/>
                      <a:endParaRPr lang="et-EE" sz="900" b="0" i="0" u="none" strike="noStrike">
                        <a:solidFill>
                          <a:srgbClr val="000000"/>
                        </a:solidFill>
                        <a:effectLst/>
                        <a:latin typeface="Calibri" panose="020F0502020204030204" pitchFamily="34" charset="0"/>
                      </a:endParaRPr>
                    </a:p>
                  </a:txBody>
                  <a:tcPr marL="5886" marR="5886" marT="5886"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endParaRPr lang="et-EE" sz="900" b="0" i="0" u="none" strike="noStrike">
                        <a:solidFill>
                          <a:srgbClr val="000000"/>
                        </a:solidFill>
                        <a:effectLst/>
                        <a:latin typeface="Calibri" panose="020F0502020204030204" pitchFamily="34" charset="0"/>
                      </a:endParaRPr>
                    </a:p>
                  </a:txBody>
                  <a:tcPr marL="5886" marR="5886" marT="5886"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endParaRPr lang="et-EE" sz="900" b="0" i="0" u="none" strike="noStrike">
                        <a:solidFill>
                          <a:srgbClr val="000000"/>
                        </a:solidFill>
                        <a:effectLst/>
                        <a:latin typeface="Calibri" panose="020F0502020204030204" pitchFamily="34" charset="0"/>
                      </a:endParaRPr>
                    </a:p>
                  </a:txBody>
                  <a:tcPr marL="5886" marR="5886" marT="5886"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endParaRPr lang="et-EE" sz="900" b="0" i="0" u="none" strike="noStrike">
                        <a:solidFill>
                          <a:srgbClr val="000000"/>
                        </a:solidFill>
                        <a:effectLst/>
                        <a:latin typeface="Calibri" panose="020F0502020204030204" pitchFamily="34" charset="0"/>
                      </a:endParaRPr>
                    </a:p>
                  </a:txBody>
                  <a:tcPr marL="5886" marR="5886" marT="5886"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endParaRPr lang="et-EE" sz="900" b="0" i="0" u="none" strike="noStrike">
                        <a:solidFill>
                          <a:srgbClr val="000000"/>
                        </a:solidFill>
                        <a:effectLst/>
                        <a:latin typeface="Calibri" panose="020F0502020204030204" pitchFamily="34" charset="0"/>
                      </a:endParaRPr>
                    </a:p>
                  </a:txBody>
                  <a:tcPr marL="5886" marR="5886" marT="5886"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b"/>
                      <a:endParaRPr lang="et-EE" sz="900" b="0" i="0" u="none" strike="noStrike">
                        <a:solidFill>
                          <a:srgbClr val="000000"/>
                        </a:solidFill>
                        <a:effectLst/>
                        <a:latin typeface="Calibri" panose="020F0502020204030204" pitchFamily="34" charset="0"/>
                      </a:endParaRPr>
                    </a:p>
                  </a:txBody>
                  <a:tcPr marL="5886" marR="5886" marT="5886"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endParaRPr lang="et-EE" sz="800" b="0" i="0" u="none" strike="noStrike">
                        <a:solidFill>
                          <a:srgbClr val="000000"/>
                        </a:solidFill>
                        <a:effectLst/>
                        <a:latin typeface="Century GothiC "/>
                      </a:endParaRPr>
                    </a:p>
                  </a:txBody>
                  <a:tcPr marL="5886" marR="5886" marT="588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4867736"/>
                  </a:ext>
                </a:extLst>
              </a:tr>
              <a:tr h="168775">
                <a:tc>
                  <a:txBody>
                    <a:bodyPr/>
                    <a:lstStyle/>
                    <a:p>
                      <a:pPr algn="ctr" fontAlgn="ctr"/>
                      <a:r>
                        <a:rPr lang="et-EE" sz="800" b="1" i="0" u="none" strike="noStrike">
                          <a:solidFill>
                            <a:srgbClr val="FFFFFF"/>
                          </a:solidFill>
                          <a:effectLst/>
                          <a:latin typeface="Century GothiC "/>
                        </a:rPr>
                        <a:t>Ülesande nimetus</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33F4F"/>
                    </a:solidFill>
                  </a:tcPr>
                </a:tc>
                <a:tc>
                  <a:txBody>
                    <a:bodyPr/>
                    <a:lstStyle/>
                    <a:p>
                      <a:pPr algn="ctr" fontAlgn="ctr"/>
                      <a:r>
                        <a:rPr lang="et-EE" sz="800" b="1" i="0" u="none" strike="noStrike">
                          <a:solidFill>
                            <a:srgbClr val="FFFFFF"/>
                          </a:solidFill>
                          <a:effectLst/>
                          <a:latin typeface="Century GothiC "/>
                        </a:rPr>
                        <a:t>Vastutav täitja</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33F4F"/>
                    </a:solidFill>
                  </a:tcPr>
                </a:tc>
                <a:tc>
                  <a:txBody>
                    <a:bodyPr/>
                    <a:lstStyle/>
                    <a:p>
                      <a:pPr algn="ctr" fontAlgn="ctr"/>
                      <a:r>
                        <a:rPr lang="et-EE" sz="800" b="1" i="0" u="none" strike="noStrike">
                          <a:solidFill>
                            <a:srgbClr val="FFFFFF"/>
                          </a:solidFill>
                          <a:effectLst/>
                          <a:latin typeface="Century GothiC "/>
                        </a:rPr>
                        <a:t>Algus</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33F4F"/>
                    </a:solidFill>
                  </a:tcPr>
                </a:tc>
                <a:tc>
                  <a:txBody>
                    <a:bodyPr/>
                    <a:lstStyle/>
                    <a:p>
                      <a:pPr algn="ctr" fontAlgn="ctr"/>
                      <a:r>
                        <a:rPr lang="et-EE" sz="800" b="1" i="0" u="none" strike="noStrike">
                          <a:solidFill>
                            <a:srgbClr val="FFFFFF"/>
                          </a:solidFill>
                          <a:effectLst/>
                          <a:latin typeface="Century GothiC "/>
                        </a:rPr>
                        <a:t>Lõpp</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33F4F"/>
                    </a:solidFill>
                  </a:tcPr>
                </a:tc>
                <a:tc>
                  <a:txBody>
                    <a:bodyPr/>
                    <a:lstStyle/>
                    <a:p>
                      <a:pPr algn="ctr" fontAlgn="ctr"/>
                      <a:r>
                        <a:rPr lang="et-EE" sz="800" b="1" i="0" u="none" strike="noStrike">
                          <a:solidFill>
                            <a:srgbClr val="FFFFFF"/>
                          </a:solidFill>
                          <a:effectLst/>
                          <a:latin typeface="Century GothiC "/>
                        </a:rPr>
                        <a:t>Kestus</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33F4F"/>
                    </a:solidFill>
                  </a:tcPr>
                </a:tc>
                <a:tc>
                  <a:txBody>
                    <a:bodyPr/>
                    <a:lstStyle/>
                    <a:p>
                      <a:pPr algn="ctr" fontAlgn="ctr"/>
                      <a:r>
                        <a:rPr lang="et-EE" sz="800" b="1" i="0" u="none" strike="noStrike">
                          <a:solidFill>
                            <a:srgbClr val="FFFFFF"/>
                          </a:solidFill>
                          <a:effectLst/>
                          <a:latin typeface="Century GothiC "/>
                        </a:rPr>
                        <a:t>Projekti realiseerimine</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33F4F"/>
                    </a:solidFill>
                  </a:tcPr>
                </a:tc>
                <a:tc>
                  <a:txBody>
                    <a:bodyPr/>
                    <a:lstStyle/>
                    <a:p>
                      <a:pPr algn="l" fontAlgn="b"/>
                      <a:r>
                        <a:rPr lang="et-EE" sz="800" b="0" i="0" u="none" strike="noStrike">
                          <a:solidFill>
                            <a:srgbClr val="000000"/>
                          </a:solidFill>
                          <a:effectLst/>
                          <a:latin typeface="Century GothiC "/>
                        </a:rPr>
                        <a:t>%</a:t>
                      </a:r>
                    </a:p>
                  </a:txBody>
                  <a:tcPr marL="5886" marR="5886" marT="5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2872461"/>
                  </a:ext>
                </a:extLst>
              </a:tr>
              <a:tr h="168775">
                <a:tc>
                  <a:txBody>
                    <a:bodyPr/>
                    <a:lstStyle/>
                    <a:p>
                      <a:pPr algn="l" fontAlgn="ctr"/>
                      <a:r>
                        <a:rPr lang="et-EE" sz="800" b="0" i="0" u="none" strike="noStrike">
                          <a:solidFill>
                            <a:srgbClr val="000000"/>
                          </a:solidFill>
                          <a:effectLst/>
                          <a:latin typeface="Century GothiC "/>
                        </a:rPr>
                        <a:t>Projekti plaan</a:t>
                      </a:r>
                    </a:p>
                  </a:txBody>
                  <a:tcPr marL="88292"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t-EE" sz="800" b="0" i="0" u="none" strike="noStrike">
                          <a:solidFill>
                            <a:srgbClr val="000000"/>
                          </a:solidFill>
                          <a:effectLst/>
                          <a:latin typeface="Century GothiC "/>
                        </a:rPr>
                        <a:t>Alex B.</a:t>
                      </a:r>
                    </a:p>
                  </a:txBody>
                  <a:tcPr marL="88292"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02.02.2019</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03.02.2019</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1</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1" i="0" u="none" strike="noStrike">
                          <a:solidFill>
                            <a:srgbClr val="008000"/>
                          </a:solidFill>
                          <a:effectLst/>
                          <a:latin typeface="Century GothiC "/>
                        </a:rPr>
                        <a:t>Täidetud</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t-EE" sz="800" b="0" i="0" u="none" strike="noStrike">
                          <a:solidFill>
                            <a:srgbClr val="000000"/>
                          </a:solidFill>
                          <a:effectLst/>
                          <a:latin typeface="Century GothiC "/>
                        </a:rPr>
                        <a:t>9,0</a:t>
                      </a:r>
                    </a:p>
                  </a:txBody>
                  <a:tcPr marL="5886" marR="5886" marT="5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783338"/>
                  </a:ext>
                </a:extLst>
              </a:tr>
              <a:tr h="250881">
                <a:tc>
                  <a:txBody>
                    <a:bodyPr/>
                    <a:lstStyle/>
                    <a:p>
                      <a:pPr algn="l" fontAlgn="ctr"/>
                      <a:r>
                        <a:rPr lang="fi-FI" sz="800" b="0" i="0" u="none" strike="noStrike">
                          <a:solidFill>
                            <a:srgbClr val="000000"/>
                          </a:solidFill>
                          <a:effectLst/>
                          <a:latin typeface="Century GothiC "/>
                        </a:rPr>
                        <a:t>Konstrueerimise lähteülesanne ja olulised nõuded</a:t>
                      </a:r>
                    </a:p>
                  </a:txBody>
                  <a:tcPr marL="88292"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t-EE" sz="800" b="0" i="0" u="none" strike="noStrike">
                          <a:solidFill>
                            <a:srgbClr val="000000"/>
                          </a:solidFill>
                          <a:effectLst/>
                          <a:latin typeface="Century GothiC "/>
                        </a:rPr>
                        <a:t>Frank C.</a:t>
                      </a:r>
                    </a:p>
                  </a:txBody>
                  <a:tcPr marL="88292"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03.02.2019</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07.02.2019</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4</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1" i="0" u="none" strike="noStrike">
                          <a:solidFill>
                            <a:srgbClr val="008000"/>
                          </a:solidFill>
                          <a:effectLst/>
                          <a:latin typeface="Century GothiC "/>
                        </a:rPr>
                        <a:t>Täidetud</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t-EE" sz="800" b="0" i="0" u="none" strike="noStrike">
                          <a:solidFill>
                            <a:srgbClr val="000000"/>
                          </a:solidFill>
                          <a:effectLst/>
                          <a:latin typeface="Century GothiC "/>
                        </a:rPr>
                        <a:t>9,0</a:t>
                      </a:r>
                    </a:p>
                  </a:txBody>
                  <a:tcPr marL="5886" marR="5886" marT="5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5499351"/>
                  </a:ext>
                </a:extLst>
              </a:tr>
              <a:tr h="193525">
                <a:tc>
                  <a:txBody>
                    <a:bodyPr/>
                    <a:lstStyle/>
                    <a:p>
                      <a:pPr algn="l" fontAlgn="ctr"/>
                      <a:r>
                        <a:rPr lang="fi-FI" sz="800" b="0" i="0" u="none" strike="noStrike">
                          <a:solidFill>
                            <a:srgbClr val="000000"/>
                          </a:solidFill>
                          <a:effectLst/>
                          <a:latin typeface="Century GothiC "/>
                        </a:rPr>
                        <a:t>Seadme ohutus ja CE-märk. Ohutus ja töökindlus</a:t>
                      </a:r>
                    </a:p>
                  </a:txBody>
                  <a:tcPr marL="88292"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t-EE" sz="800" b="0" i="0" u="none" strike="noStrike">
                          <a:solidFill>
                            <a:srgbClr val="000000"/>
                          </a:solidFill>
                          <a:effectLst/>
                          <a:latin typeface="Century GothiC "/>
                        </a:rPr>
                        <a:t>Jacob S.</a:t>
                      </a:r>
                    </a:p>
                  </a:txBody>
                  <a:tcPr marL="88292"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07.02.2019</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12.02.2019</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5</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1" i="0" u="none" strike="noStrike">
                          <a:solidFill>
                            <a:srgbClr val="008000"/>
                          </a:solidFill>
                          <a:effectLst/>
                          <a:latin typeface="Century GothiC "/>
                        </a:rPr>
                        <a:t>Täidetud</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t-EE" sz="800" b="0" i="0" u="none" strike="noStrike">
                          <a:solidFill>
                            <a:srgbClr val="000000"/>
                          </a:solidFill>
                          <a:effectLst/>
                          <a:latin typeface="Century GothiC "/>
                        </a:rPr>
                        <a:t>8,0</a:t>
                      </a:r>
                    </a:p>
                  </a:txBody>
                  <a:tcPr marL="5886" marR="5886" marT="5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1901727"/>
                  </a:ext>
                </a:extLst>
              </a:tr>
              <a:tr h="193525">
                <a:tc>
                  <a:txBody>
                    <a:bodyPr/>
                    <a:lstStyle/>
                    <a:p>
                      <a:pPr algn="l" fontAlgn="ctr"/>
                      <a:r>
                        <a:rPr lang="et-EE" sz="800" b="0" i="0" u="none" strike="noStrike">
                          <a:solidFill>
                            <a:srgbClr val="000000"/>
                          </a:solidFill>
                          <a:effectLst/>
                          <a:latin typeface="Century GothiC "/>
                        </a:rPr>
                        <a:t>Majandustasuvus. Seadme kontseptuaalne lahend</a:t>
                      </a:r>
                    </a:p>
                  </a:txBody>
                  <a:tcPr marL="88292"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t-EE" sz="800" b="0" i="0" u="none" strike="noStrike">
                          <a:solidFill>
                            <a:srgbClr val="000000"/>
                          </a:solidFill>
                          <a:effectLst/>
                          <a:latin typeface="Century GothiC "/>
                        </a:rPr>
                        <a:t>Jacob S.</a:t>
                      </a:r>
                    </a:p>
                  </a:txBody>
                  <a:tcPr marL="88292"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dirty="0">
                          <a:solidFill>
                            <a:srgbClr val="000000"/>
                          </a:solidFill>
                          <a:effectLst/>
                          <a:latin typeface="Century GothiC "/>
                        </a:rPr>
                        <a:t>09.02.2019</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11.02.2019</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2</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1" i="0" u="none" strike="noStrike">
                          <a:solidFill>
                            <a:srgbClr val="FF0000"/>
                          </a:solidFill>
                          <a:effectLst/>
                          <a:latin typeface="Century GothiC "/>
                        </a:rPr>
                        <a:t>Tähtaeg möödas</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t-EE" sz="800" b="0" i="0" u="none" strike="noStrike">
                          <a:solidFill>
                            <a:srgbClr val="000000"/>
                          </a:solidFill>
                          <a:effectLst/>
                          <a:latin typeface="Century GothiC "/>
                        </a:rPr>
                        <a:t>8,0</a:t>
                      </a:r>
                    </a:p>
                  </a:txBody>
                  <a:tcPr marL="5886" marR="5886" marT="5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05256"/>
                  </a:ext>
                </a:extLst>
              </a:tr>
              <a:tr h="168775">
                <a:tc>
                  <a:txBody>
                    <a:bodyPr/>
                    <a:lstStyle/>
                    <a:p>
                      <a:pPr algn="l" fontAlgn="ctr"/>
                      <a:r>
                        <a:rPr lang="et-EE" sz="800" b="0" i="0" u="none" strike="noStrike">
                          <a:solidFill>
                            <a:srgbClr val="000000"/>
                          </a:solidFill>
                          <a:effectLst/>
                          <a:latin typeface="Century GothiC "/>
                        </a:rPr>
                        <a:t>Konstrueerimine. Laagerdused</a:t>
                      </a:r>
                    </a:p>
                  </a:txBody>
                  <a:tcPr marL="88292"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t-EE" sz="800" b="0" i="0" u="none" strike="noStrike">
                          <a:solidFill>
                            <a:srgbClr val="000000"/>
                          </a:solidFill>
                          <a:effectLst/>
                          <a:latin typeface="Century GothiC "/>
                        </a:rPr>
                        <a:t>Alex B.</a:t>
                      </a:r>
                    </a:p>
                  </a:txBody>
                  <a:tcPr marL="88292"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11.02.2019</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20.02.2019</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9</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1" i="0" u="none" strike="noStrike">
                          <a:solidFill>
                            <a:srgbClr val="FF6600"/>
                          </a:solidFill>
                          <a:effectLst/>
                          <a:latin typeface="Century GothiC "/>
                        </a:rPr>
                        <a:t>Teostamisel</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t-EE" sz="800" b="0" i="0" u="none" strike="noStrike">
                          <a:solidFill>
                            <a:srgbClr val="000000"/>
                          </a:solidFill>
                          <a:effectLst/>
                          <a:latin typeface="Century GothiC "/>
                        </a:rPr>
                        <a:t>7,0</a:t>
                      </a:r>
                    </a:p>
                  </a:txBody>
                  <a:tcPr marL="5886" marR="5886" marT="5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1963506"/>
                  </a:ext>
                </a:extLst>
              </a:tr>
              <a:tr h="168775">
                <a:tc>
                  <a:txBody>
                    <a:bodyPr/>
                    <a:lstStyle/>
                    <a:p>
                      <a:pPr algn="l" fontAlgn="ctr"/>
                      <a:r>
                        <a:rPr lang="et-EE" sz="800" b="0" i="0" u="none" strike="noStrike">
                          <a:solidFill>
                            <a:srgbClr val="000000"/>
                          </a:solidFill>
                          <a:effectLst/>
                          <a:latin typeface="Century GothiC "/>
                        </a:rPr>
                        <a:t>Konstrueerimine.  Sidurid </a:t>
                      </a:r>
                    </a:p>
                  </a:txBody>
                  <a:tcPr marL="88292"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t-EE" sz="800" b="0" i="0" u="none" strike="noStrike">
                          <a:solidFill>
                            <a:srgbClr val="000000"/>
                          </a:solidFill>
                          <a:effectLst/>
                          <a:latin typeface="Century GothiC "/>
                        </a:rPr>
                        <a:t>Alex B.</a:t>
                      </a:r>
                    </a:p>
                  </a:txBody>
                  <a:tcPr marL="88292"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20.02.2019</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25.02.2019</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5</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1" i="0" u="none" strike="noStrike">
                          <a:solidFill>
                            <a:srgbClr val="FF6600"/>
                          </a:solidFill>
                          <a:effectLst/>
                          <a:latin typeface="Century GothiC "/>
                        </a:rPr>
                        <a:t>Teostamisel</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t-EE" sz="800" b="0" i="0" u="none" strike="noStrike">
                          <a:solidFill>
                            <a:srgbClr val="000000"/>
                          </a:solidFill>
                          <a:effectLst/>
                          <a:latin typeface="Century GothiC "/>
                        </a:rPr>
                        <a:t>5,0</a:t>
                      </a:r>
                    </a:p>
                  </a:txBody>
                  <a:tcPr marL="5886" marR="5886" marT="5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8440228"/>
                  </a:ext>
                </a:extLst>
              </a:tr>
              <a:tr h="246320">
                <a:tc>
                  <a:txBody>
                    <a:bodyPr/>
                    <a:lstStyle/>
                    <a:p>
                      <a:pPr algn="l" fontAlgn="ctr"/>
                      <a:r>
                        <a:rPr lang="et-EE" sz="800" b="0" i="0" u="none" strike="noStrike">
                          <a:solidFill>
                            <a:srgbClr val="000000"/>
                          </a:solidFill>
                          <a:effectLst/>
                          <a:latin typeface="Arial" panose="020B0604020202020204" pitchFamily="34" charset="0"/>
                        </a:rPr>
                        <a:t>Konstrueerimine. Võllide konstruktsioon ja tugevusarvutused </a:t>
                      </a:r>
                    </a:p>
                  </a:txBody>
                  <a:tcPr marL="88292"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t-EE" sz="800" b="0" i="0" u="none" strike="noStrike">
                          <a:solidFill>
                            <a:srgbClr val="000000"/>
                          </a:solidFill>
                          <a:effectLst/>
                          <a:latin typeface="Century GothiC "/>
                        </a:rPr>
                        <a:t>Frank C.</a:t>
                      </a:r>
                    </a:p>
                  </a:txBody>
                  <a:tcPr marL="88292"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25.02.2019</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05.03.2019</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8</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1" i="0" u="none" strike="noStrike">
                          <a:solidFill>
                            <a:srgbClr val="808080"/>
                          </a:solidFill>
                          <a:effectLst/>
                          <a:latin typeface="Century GothiC "/>
                        </a:rPr>
                        <a:t>Mitte alustatud</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t-EE" sz="800" b="0" i="0" u="none" strike="noStrike">
                          <a:solidFill>
                            <a:srgbClr val="000000"/>
                          </a:solidFill>
                          <a:effectLst/>
                          <a:latin typeface="Century GothiC "/>
                        </a:rPr>
                        <a:t>8,0</a:t>
                      </a:r>
                    </a:p>
                  </a:txBody>
                  <a:tcPr marL="5886" marR="5886" marT="5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741946"/>
                  </a:ext>
                </a:extLst>
              </a:tr>
              <a:tr h="250881">
                <a:tc>
                  <a:txBody>
                    <a:bodyPr/>
                    <a:lstStyle/>
                    <a:p>
                      <a:pPr algn="l" fontAlgn="ctr"/>
                      <a:r>
                        <a:rPr lang="et-EE" sz="800" b="0" i="0" u="none" strike="noStrike">
                          <a:solidFill>
                            <a:srgbClr val="000000"/>
                          </a:solidFill>
                          <a:effectLst/>
                          <a:latin typeface="Arial" panose="020B0604020202020204" pitchFamily="34" charset="0"/>
                        </a:rPr>
                        <a:t>Konstrueerimine. Pöörlevate detailide kinnitus võllil (liistliited, pressliited jm)</a:t>
                      </a:r>
                    </a:p>
                  </a:txBody>
                  <a:tcPr marL="88292"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t-EE" sz="800" b="0" i="0" u="none" strike="noStrike">
                          <a:solidFill>
                            <a:srgbClr val="000000"/>
                          </a:solidFill>
                          <a:effectLst/>
                          <a:latin typeface="Century GothiC "/>
                        </a:rPr>
                        <a:t>Shari W.</a:t>
                      </a:r>
                    </a:p>
                  </a:txBody>
                  <a:tcPr marL="88292"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05.03.2019</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15.03.2019</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10</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1" i="0" u="none" strike="noStrike">
                          <a:solidFill>
                            <a:srgbClr val="808080"/>
                          </a:solidFill>
                          <a:effectLst/>
                          <a:latin typeface="Century GothiC "/>
                        </a:rPr>
                        <a:t>Mitte alustatud</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t-EE" sz="800" b="0" i="0" u="none" strike="noStrike">
                          <a:solidFill>
                            <a:srgbClr val="000000"/>
                          </a:solidFill>
                          <a:effectLst/>
                          <a:latin typeface="Century GothiC "/>
                        </a:rPr>
                        <a:t>5,0</a:t>
                      </a:r>
                    </a:p>
                  </a:txBody>
                  <a:tcPr marL="5886" marR="5886" marT="5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0161416"/>
                  </a:ext>
                </a:extLst>
              </a:tr>
              <a:tr h="220091">
                <a:tc>
                  <a:txBody>
                    <a:bodyPr/>
                    <a:lstStyle/>
                    <a:p>
                      <a:pPr algn="l" fontAlgn="ctr"/>
                      <a:r>
                        <a:rPr lang="et-EE" sz="800" b="0" i="0" u="none" strike="noStrike">
                          <a:solidFill>
                            <a:srgbClr val="000000"/>
                          </a:solidFill>
                          <a:effectLst/>
                          <a:latin typeface="Arial" panose="020B0604020202020204" pitchFamily="34" charset="0"/>
                        </a:rPr>
                        <a:t>Konstrueerimine. Ülekanded</a:t>
                      </a:r>
                    </a:p>
                  </a:txBody>
                  <a:tcPr marL="88292"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t-EE" sz="800" b="0" i="0" u="none" strike="noStrike">
                          <a:solidFill>
                            <a:srgbClr val="000000"/>
                          </a:solidFill>
                          <a:effectLst/>
                          <a:latin typeface="Century GothiC "/>
                        </a:rPr>
                        <a:t>Shari W.</a:t>
                      </a:r>
                    </a:p>
                  </a:txBody>
                  <a:tcPr marL="88292"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15.03.2019</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30.03.2019</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15</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1" i="0" u="none" strike="noStrike">
                          <a:solidFill>
                            <a:srgbClr val="808080"/>
                          </a:solidFill>
                          <a:effectLst/>
                          <a:latin typeface="Century GothiC "/>
                        </a:rPr>
                        <a:t>Mitte alustatud</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t-EE" sz="800" b="0" i="0" u="none" strike="noStrike">
                          <a:solidFill>
                            <a:srgbClr val="000000"/>
                          </a:solidFill>
                          <a:effectLst/>
                          <a:latin typeface="Century GothiC "/>
                        </a:rPr>
                        <a:t>8,0</a:t>
                      </a:r>
                    </a:p>
                  </a:txBody>
                  <a:tcPr marL="5886" marR="5886" marT="5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99510"/>
                  </a:ext>
                </a:extLst>
              </a:tr>
              <a:tr h="168775">
                <a:tc>
                  <a:txBody>
                    <a:bodyPr/>
                    <a:lstStyle/>
                    <a:p>
                      <a:pPr algn="l" fontAlgn="ctr"/>
                      <a:r>
                        <a:rPr lang="et-EE" sz="800" b="0" i="0" u="none" strike="noStrike">
                          <a:solidFill>
                            <a:srgbClr val="000000"/>
                          </a:solidFill>
                          <a:effectLst/>
                          <a:latin typeface="Century GothiC "/>
                        </a:rPr>
                        <a:t>Koostejoonised</a:t>
                      </a:r>
                    </a:p>
                  </a:txBody>
                  <a:tcPr marL="88292"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t-EE" sz="800" b="0" i="0" u="none" strike="noStrike">
                          <a:solidFill>
                            <a:srgbClr val="000000"/>
                          </a:solidFill>
                          <a:effectLst/>
                          <a:latin typeface="Century GothiC "/>
                        </a:rPr>
                        <a:t>Alex B.</a:t>
                      </a:r>
                    </a:p>
                  </a:txBody>
                  <a:tcPr marL="88292"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30.03.2019</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15.04.2019</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16</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1" i="0" u="none" strike="noStrike">
                          <a:solidFill>
                            <a:srgbClr val="808080"/>
                          </a:solidFill>
                          <a:effectLst/>
                          <a:latin typeface="Century GothiC "/>
                        </a:rPr>
                        <a:t>Mitte alustatud</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t-EE" sz="800" b="0" i="0" u="none" strike="noStrike">
                          <a:solidFill>
                            <a:srgbClr val="000000"/>
                          </a:solidFill>
                          <a:effectLst/>
                          <a:latin typeface="Century GothiC "/>
                        </a:rPr>
                        <a:t>16,5</a:t>
                      </a:r>
                    </a:p>
                  </a:txBody>
                  <a:tcPr marL="5886" marR="5886" marT="5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6298239"/>
                  </a:ext>
                </a:extLst>
              </a:tr>
              <a:tr h="168775">
                <a:tc>
                  <a:txBody>
                    <a:bodyPr/>
                    <a:lstStyle/>
                    <a:p>
                      <a:pPr algn="l" fontAlgn="ctr"/>
                      <a:r>
                        <a:rPr lang="et-EE" sz="800" b="0" i="0" u="none" strike="noStrike">
                          <a:solidFill>
                            <a:srgbClr val="000000"/>
                          </a:solidFill>
                          <a:effectLst/>
                          <a:latin typeface="Century GothiC "/>
                        </a:rPr>
                        <a:t>Detailijoonised</a:t>
                      </a:r>
                    </a:p>
                  </a:txBody>
                  <a:tcPr marL="88292"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t-EE" sz="800" b="0" i="0" u="none" strike="noStrike">
                          <a:solidFill>
                            <a:srgbClr val="000000"/>
                          </a:solidFill>
                          <a:effectLst/>
                          <a:latin typeface="Century GothiC "/>
                        </a:rPr>
                        <a:t>Alex B.</a:t>
                      </a:r>
                    </a:p>
                  </a:txBody>
                  <a:tcPr marL="88292"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15.04.2019</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05.05.2019</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0" i="0" u="none" strike="noStrike">
                          <a:solidFill>
                            <a:srgbClr val="000000"/>
                          </a:solidFill>
                          <a:effectLst/>
                          <a:latin typeface="Century GothiC "/>
                        </a:rPr>
                        <a:t>20</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t-EE" sz="800" b="1" i="0" u="none" strike="noStrike">
                          <a:solidFill>
                            <a:srgbClr val="808080"/>
                          </a:solidFill>
                          <a:effectLst/>
                          <a:latin typeface="Century GothiC "/>
                        </a:rPr>
                        <a:t>Mitte alustatud</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r" fontAlgn="b"/>
                      <a:r>
                        <a:rPr lang="et-EE" sz="800" b="0" i="0" u="none" strike="noStrike">
                          <a:solidFill>
                            <a:srgbClr val="000000"/>
                          </a:solidFill>
                          <a:effectLst/>
                          <a:latin typeface="Century GothiC "/>
                        </a:rPr>
                        <a:t>16,5</a:t>
                      </a:r>
                    </a:p>
                  </a:txBody>
                  <a:tcPr marL="5886" marR="5886" marT="5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627953"/>
                  </a:ext>
                </a:extLst>
              </a:tr>
              <a:tr h="168775">
                <a:tc>
                  <a:txBody>
                    <a:bodyPr/>
                    <a:lstStyle/>
                    <a:p>
                      <a:pPr algn="l" fontAlgn="ctr"/>
                      <a:r>
                        <a:rPr lang="et-EE" sz="800" b="1" i="0" u="none" strike="noStrike">
                          <a:solidFill>
                            <a:srgbClr val="000000"/>
                          </a:solidFill>
                          <a:effectLst/>
                          <a:latin typeface="Century GothiC "/>
                        </a:rPr>
                        <a:t>Lõpp</a:t>
                      </a:r>
                    </a:p>
                  </a:txBody>
                  <a:tcPr marL="88292"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CE4"/>
                    </a:solidFill>
                  </a:tcPr>
                </a:tc>
                <a:tc>
                  <a:txBody>
                    <a:bodyPr/>
                    <a:lstStyle/>
                    <a:p>
                      <a:pPr algn="ctr" fontAlgn="ctr"/>
                      <a:r>
                        <a:rPr lang="et-EE" sz="800" b="0" i="0" u="none" strike="noStrike">
                          <a:solidFill>
                            <a:srgbClr val="000000"/>
                          </a:solidFill>
                          <a:effectLst/>
                          <a:latin typeface="Century GothiC "/>
                        </a:rPr>
                        <a:t> </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CE4"/>
                    </a:solidFill>
                  </a:tcPr>
                </a:tc>
                <a:tc>
                  <a:txBody>
                    <a:bodyPr/>
                    <a:lstStyle/>
                    <a:p>
                      <a:pPr algn="ctr" fontAlgn="ctr"/>
                      <a:r>
                        <a:rPr lang="et-EE" sz="800" b="0" i="0" u="none" strike="noStrike">
                          <a:solidFill>
                            <a:srgbClr val="000000"/>
                          </a:solidFill>
                          <a:effectLst/>
                          <a:latin typeface="Century GothiC "/>
                        </a:rPr>
                        <a:t>5.05.2019</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CE4"/>
                    </a:solidFill>
                  </a:tcPr>
                </a:tc>
                <a:tc>
                  <a:txBody>
                    <a:bodyPr/>
                    <a:lstStyle/>
                    <a:p>
                      <a:pPr algn="ctr" fontAlgn="ctr"/>
                      <a:r>
                        <a:rPr lang="et-EE" sz="800" b="0" i="0" u="none" strike="noStrike">
                          <a:solidFill>
                            <a:srgbClr val="000000"/>
                          </a:solidFill>
                          <a:effectLst/>
                          <a:latin typeface="Century GothiC "/>
                        </a:rPr>
                        <a:t>10.05.2019</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CE4"/>
                    </a:solidFill>
                  </a:tcPr>
                </a:tc>
                <a:tc>
                  <a:txBody>
                    <a:bodyPr/>
                    <a:lstStyle/>
                    <a:p>
                      <a:pPr algn="ctr" fontAlgn="ctr"/>
                      <a:r>
                        <a:rPr lang="et-EE" sz="800" b="0" i="0" u="none" strike="noStrike">
                          <a:solidFill>
                            <a:srgbClr val="000000"/>
                          </a:solidFill>
                          <a:effectLst/>
                          <a:latin typeface="Century GothiC "/>
                        </a:rPr>
                        <a:t>5</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CE4"/>
                    </a:solidFill>
                  </a:tcPr>
                </a:tc>
                <a:tc>
                  <a:txBody>
                    <a:bodyPr/>
                    <a:lstStyle/>
                    <a:p>
                      <a:pPr algn="ctr" fontAlgn="ctr"/>
                      <a:r>
                        <a:rPr lang="et-EE" sz="800" b="0" i="0" u="none" strike="noStrike">
                          <a:solidFill>
                            <a:srgbClr val="000000"/>
                          </a:solidFill>
                          <a:effectLst/>
                          <a:latin typeface="Century GothiC "/>
                        </a:rPr>
                        <a:t> </a:t>
                      </a:r>
                    </a:p>
                  </a:txBody>
                  <a:tcPr marL="5886" marR="5886" marT="5886"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DCE4"/>
                    </a:solidFill>
                  </a:tcPr>
                </a:tc>
                <a:tc>
                  <a:txBody>
                    <a:bodyPr/>
                    <a:lstStyle/>
                    <a:p>
                      <a:pPr algn="r" fontAlgn="b"/>
                      <a:r>
                        <a:rPr lang="et-EE" sz="800" b="0" i="0" u="none" strike="noStrike" dirty="0">
                          <a:solidFill>
                            <a:srgbClr val="000000"/>
                          </a:solidFill>
                          <a:effectLst/>
                          <a:latin typeface="Century GothiC "/>
                        </a:rPr>
                        <a:t>100</a:t>
                      </a:r>
                    </a:p>
                  </a:txBody>
                  <a:tcPr marL="5886" marR="5886" marT="5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970743"/>
                  </a:ext>
                </a:extLst>
              </a:tr>
            </a:tbl>
          </a:graphicData>
        </a:graphic>
      </p:graphicFrame>
    </p:spTree>
    <p:extLst>
      <p:ext uri="{BB962C8B-B14F-4D97-AF65-F5344CB8AC3E}">
        <p14:creationId xmlns:p14="http://schemas.microsoft.com/office/powerpoint/2010/main" val="4129366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ED3BED22-C367-40D3-A9F2-27FBDFC393F2}"/>
              </a:ext>
            </a:extLst>
          </p:cNvPr>
          <p:cNvSpPr>
            <a:spLocks noGrp="1"/>
          </p:cNvSpPr>
          <p:nvPr>
            <p:ph type="body" sz="quarter" idx="13"/>
          </p:nvPr>
        </p:nvSpPr>
        <p:spPr/>
        <p:txBody>
          <a:bodyPr/>
          <a:lstStyle/>
          <a:p>
            <a:r>
              <a:rPr lang="et-EE" altLang="en-US" sz="2000" dirty="0">
                <a:solidFill>
                  <a:schemeClr val="tx1"/>
                </a:solidFill>
                <a:latin typeface="Verdana Bold"/>
              </a:rPr>
              <a:t>Moodul 1.</a:t>
            </a:r>
            <a:r>
              <a:rPr lang="en-GB" sz="2000" dirty="0"/>
              <a:t> </a:t>
            </a:r>
            <a:r>
              <a:rPr lang="en-GB" sz="2000" dirty="0" err="1">
                <a:solidFill>
                  <a:schemeClr val="tx1"/>
                </a:solidFill>
                <a:latin typeface="Verdana Bold"/>
              </a:rPr>
              <a:t>Eeluuring</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algusetapid</a:t>
            </a:r>
            <a:r>
              <a:rPr lang="en-GB" sz="2000" dirty="0">
                <a:solidFill>
                  <a:schemeClr val="tx1"/>
                </a:solidFill>
                <a:latin typeface="Verdana Bold"/>
              </a:rPr>
              <a:t>. </a:t>
            </a:r>
            <a:endParaRPr lang="et-EE" sz="2000" dirty="0">
              <a:solidFill>
                <a:schemeClr val="tx1"/>
              </a:solidFill>
              <a:latin typeface="Verdana Bold"/>
            </a:endParaRPr>
          </a:p>
          <a:p>
            <a:pPr algn="ctr"/>
            <a:r>
              <a:rPr lang="et-EE" altLang="en-US" sz="2000" dirty="0">
                <a:solidFill>
                  <a:schemeClr val="tx1"/>
                </a:solidFill>
                <a:latin typeface="Verdana Bold"/>
              </a:rPr>
              <a:t>Projekti PLAAN</a:t>
            </a:r>
          </a:p>
          <a:p>
            <a:endParaRPr lang="et-EE" dirty="0"/>
          </a:p>
        </p:txBody>
      </p:sp>
      <p:sp>
        <p:nvSpPr>
          <p:cNvPr id="3" name="Teksti kohatäide 2">
            <a:extLst>
              <a:ext uri="{FF2B5EF4-FFF2-40B4-BE49-F238E27FC236}">
                <a16:creationId xmlns:a16="http://schemas.microsoft.com/office/drawing/2014/main" id="{8F4560BB-21D7-4BC0-8522-F68CE2A7BAD7}"/>
              </a:ext>
            </a:extLst>
          </p:cNvPr>
          <p:cNvSpPr>
            <a:spLocks noGrp="1"/>
          </p:cNvSpPr>
          <p:nvPr>
            <p:ph type="body" sz="quarter" idx="14"/>
          </p:nvPr>
        </p:nvSpPr>
        <p:spPr>
          <a:xfrm>
            <a:off x="2171700" y="1589103"/>
            <a:ext cx="9023042" cy="4756135"/>
          </a:xfrm>
        </p:spPr>
        <p:txBody>
          <a:bodyPr/>
          <a:lstStyle/>
          <a:p>
            <a:pPr algn="just">
              <a:lnSpc>
                <a:spcPct val="100000"/>
              </a:lnSpc>
              <a:spcAft>
                <a:spcPts val="600"/>
              </a:spcAft>
            </a:pPr>
            <a:r>
              <a:rPr lang="et-EE" b="1" dirty="0"/>
              <a:t>Projekti planeerimine </a:t>
            </a:r>
            <a:r>
              <a:rPr lang="et-EE" dirty="0"/>
              <a:t>on kõige kriitilisem etapp projektijuhtimise elutsüklis, sest selles osas määratletakse kogu tehtud töö ja luuakse tegevuskava, mida järgitakse kogu ülejäänud projekti ajal. Planeerimisetapp on pidev protsess, mis jätkub kogu projekti vältel. Projekti planeerimise faasi eesmärk on määratleda tööprotsessid, sidusrühmad ning selgitada aruandluse sagedust ja kanaleid.</a:t>
            </a:r>
          </a:p>
        </p:txBody>
      </p:sp>
    </p:spTree>
    <p:extLst>
      <p:ext uri="{BB962C8B-B14F-4D97-AF65-F5344CB8AC3E}">
        <p14:creationId xmlns:p14="http://schemas.microsoft.com/office/powerpoint/2010/main" val="2218971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A8A20519-283A-445C-ADBD-8D2538605F42}"/>
              </a:ext>
            </a:extLst>
          </p:cNvPr>
          <p:cNvSpPr>
            <a:spLocks noGrp="1"/>
          </p:cNvSpPr>
          <p:nvPr>
            <p:ph type="body" sz="quarter" idx="13"/>
          </p:nvPr>
        </p:nvSpPr>
        <p:spPr/>
        <p:txBody>
          <a:bodyPr/>
          <a:lstStyle/>
          <a:p>
            <a:pPr fontAlgn="base">
              <a:spcAft>
                <a:spcPct val="0"/>
              </a:spcAft>
            </a:pPr>
            <a:r>
              <a:rPr lang="et-EE" altLang="en-US" sz="2000" dirty="0">
                <a:solidFill>
                  <a:schemeClr val="tx1"/>
                </a:solidFill>
                <a:latin typeface="Verdana Bold"/>
              </a:rPr>
              <a:t>Moodul 1.</a:t>
            </a:r>
            <a:r>
              <a:rPr lang="en-GB" sz="2000" dirty="0"/>
              <a:t> </a:t>
            </a:r>
            <a:r>
              <a:rPr lang="en-GB" sz="2000" dirty="0" err="1">
                <a:solidFill>
                  <a:schemeClr val="tx1"/>
                </a:solidFill>
                <a:latin typeface="Verdana Bold"/>
              </a:rPr>
              <a:t>Eeluuring</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algusetapid</a:t>
            </a:r>
            <a:r>
              <a:rPr lang="en-GB" sz="2000" dirty="0">
                <a:solidFill>
                  <a:schemeClr val="tx1"/>
                </a:solidFill>
                <a:latin typeface="Verdana Bold"/>
              </a:rPr>
              <a:t>. </a:t>
            </a:r>
            <a:endParaRPr lang="et-EE" sz="2000" dirty="0">
              <a:solidFill>
                <a:schemeClr val="tx1"/>
              </a:solidFill>
              <a:latin typeface="Verdana Bold"/>
            </a:endParaRPr>
          </a:p>
          <a:p>
            <a:pPr fontAlgn="base">
              <a:spcAft>
                <a:spcPct val="0"/>
              </a:spcAft>
            </a:pPr>
            <a:r>
              <a:rPr lang="en-GB" sz="2000" dirty="0" err="1">
                <a:solidFill>
                  <a:schemeClr val="tx1"/>
                </a:solidFill>
                <a:latin typeface="Verdana Bold"/>
              </a:rPr>
              <a:t>Konstrueerimise</a:t>
            </a:r>
            <a:r>
              <a:rPr lang="en-GB" sz="2000" dirty="0">
                <a:solidFill>
                  <a:schemeClr val="tx1"/>
                </a:solidFill>
                <a:latin typeface="Verdana Bold"/>
              </a:rPr>
              <a:t> </a:t>
            </a:r>
            <a:r>
              <a:rPr lang="en-GB" sz="2000" dirty="0" err="1">
                <a:solidFill>
                  <a:schemeClr val="tx1"/>
                </a:solidFill>
                <a:latin typeface="Verdana Bold"/>
              </a:rPr>
              <a:t>lähteülesanne</a:t>
            </a:r>
            <a:r>
              <a:rPr lang="en-GB" sz="2000" dirty="0">
                <a:solidFill>
                  <a:schemeClr val="tx1"/>
                </a:solidFill>
                <a:latin typeface="Verdana Bold"/>
              </a:rPr>
              <a:t> </a:t>
            </a:r>
            <a:r>
              <a:rPr lang="en-GB" sz="2000" dirty="0" err="1">
                <a:solidFill>
                  <a:schemeClr val="tx1"/>
                </a:solidFill>
                <a:latin typeface="Verdana Bold"/>
              </a:rPr>
              <a:t>ja</a:t>
            </a:r>
            <a:r>
              <a:rPr lang="en-GB" sz="2000" dirty="0">
                <a:solidFill>
                  <a:schemeClr val="tx1"/>
                </a:solidFill>
                <a:latin typeface="Verdana Bold"/>
              </a:rPr>
              <a:t> </a:t>
            </a:r>
            <a:r>
              <a:rPr lang="en-GB" sz="2000" dirty="0" err="1">
                <a:solidFill>
                  <a:schemeClr val="tx1"/>
                </a:solidFill>
                <a:latin typeface="Verdana Bold"/>
              </a:rPr>
              <a:t>olulised</a:t>
            </a:r>
            <a:r>
              <a:rPr lang="en-GB" sz="2000" dirty="0">
                <a:solidFill>
                  <a:schemeClr val="tx1"/>
                </a:solidFill>
                <a:latin typeface="Verdana Bold"/>
              </a:rPr>
              <a:t> </a:t>
            </a:r>
            <a:r>
              <a:rPr lang="en-GB" sz="2000" dirty="0" err="1">
                <a:solidFill>
                  <a:schemeClr val="tx1"/>
                </a:solidFill>
                <a:latin typeface="Verdana Bold"/>
              </a:rPr>
              <a:t>nõuded</a:t>
            </a:r>
            <a:endParaRPr lang="et-EE" sz="2000" dirty="0">
              <a:solidFill>
                <a:schemeClr val="tx1"/>
              </a:solidFill>
              <a:latin typeface="Verdana Bold"/>
            </a:endParaRPr>
          </a:p>
        </p:txBody>
      </p:sp>
      <p:sp>
        <p:nvSpPr>
          <p:cNvPr id="3" name="Teksti kohatäide 2">
            <a:extLst>
              <a:ext uri="{FF2B5EF4-FFF2-40B4-BE49-F238E27FC236}">
                <a16:creationId xmlns:a16="http://schemas.microsoft.com/office/drawing/2014/main" id="{1A9F0ACB-AC64-4D0C-9A46-5A94D0828098}"/>
              </a:ext>
            </a:extLst>
          </p:cNvPr>
          <p:cNvSpPr>
            <a:spLocks noGrp="1"/>
          </p:cNvSpPr>
          <p:nvPr>
            <p:ph type="body" sz="quarter" idx="14"/>
          </p:nvPr>
        </p:nvSpPr>
        <p:spPr/>
        <p:txBody>
          <a:bodyPr/>
          <a:lstStyle/>
          <a:p>
            <a:r>
              <a:rPr lang="et-EE" dirty="0"/>
              <a:t>Projekti esimestes etapides tuleb uurida võimalusi, kuidas saaks välja töötada projekteeritavat masinat (võtta arvesse töötingimused; töö kestus, ohutusnõuded, võimalikud riskid jne).</a:t>
            </a:r>
          </a:p>
          <a:p>
            <a:endParaRPr lang="et-EE" dirty="0"/>
          </a:p>
          <a:p>
            <a:r>
              <a:rPr lang="et-EE" b="1" dirty="0"/>
              <a:t>Projekti eeluuringu käigus toimub:</a:t>
            </a:r>
          </a:p>
          <a:p>
            <a:pPr marL="342900" indent="-342900">
              <a:buFont typeface="+mj-lt"/>
              <a:buAutoNum type="arabicPeriod"/>
            </a:pPr>
            <a:r>
              <a:rPr lang="et-EE" dirty="0"/>
              <a:t>Olemasolevate masinate lahenduste ülevaade ja analüüs;</a:t>
            </a:r>
          </a:p>
          <a:p>
            <a:pPr marL="342900" indent="-342900">
              <a:buFont typeface="+mj-lt"/>
              <a:buAutoNum type="arabicPeriod"/>
            </a:pPr>
            <a:r>
              <a:rPr lang="et-EE" dirty="0"/>
              <a:t>Patendi-, kasuliku mudeli või tööstusdisainilahenduse uuring;</a:t>
            </a:r>
          </a:p>
          <a:p>
            <a:pPr marL="342900" indent="-342900">
              <a:buFont typeface="+mj-lt"/>
              <a:buAutoNum type="arabicPeriod"/>
            </a:pPr>
            <a:r>
              <a:rPr lang="et-EE" dirty="0"/>
              <a:t>Väljavalitud konstruktsiooni ning kasutuselevõtu nõuete analüüsi teostamine;</a:t>
            </a:r>
          </a:p>
          <a:p>
            <a:pPr marL="342900" indent="-342900">
              <a:buFont typeface="+mj-lt"/>
              <a:buAutoNum type="arabicPeriod"/>
            </a:pPr>
            <a:r>
              <a:rPr lang="et-EE" dirty="0"/>
              <a:t>Piirangute ( sh rakenduvad standardid, CE märk, riskianalüüs) tuvastamine.</a:t>
            </a:r>
          </a:p>
          <a:p>
            <a:endParaRPr lang="et-EE" dirty="0"/>
          </a:p>
          <a:p>
            <a:r>
              <a:rPr lang="et-EE" dirty="0"/>
              <a:t>Eeluuringu tulemusena pakutakse masina võimaliku konstruktsiooni </a:t>
            </a:r>
            <a:r>
              <a:rPr lang="et-EE" b="1" dirty="0"/>
              <a:t>talitusskeem</a:t>
            </a:r>
            <a:r>
              <a:rPr lang="et-EE" dirty="0"/>
              <a:t>, tehakse konstruktsiooni </a:t>
            </a:r>
            <a:r>
              <a:rPr lang="et-EE" b="1" dirty="0"/>
              <a:t>majandustasuvuse analüüs </a:t>
            </a:r>
            <a:r>
              <a:rPr lang="et-EE" dirty="0"/>
              <a:t>ning pakutakse seadme/masina lõplik </a:t>
            </a:r>
            <a:r>
              <a:rPr lang="et-EE" b="1" dirty="0"/>
              <a:t>kontseptuaalne lahend.</a:t>
            </a:r>
          </a:p>
          <a:p>
            <a:endParaRPr lang="et-EE" dirty="0"/>
          </a:p>
        </p:txBody>
      </p:sp>
    </p:spTree>
    <p:extLst>
      <p:ext uri="{BB962C8B-B14F-4D97-AF65-F5344CB8AC3E}">
        <p14:creationId xmlns:p14="http://schemas.microsoft.com/office/powerpoint/2010/main" val="228518734"/>
      </p:ext>
    </p:extLst>
  </p:cSld>
  <p:clrMapOvr>
    <a:masterClrMapping/>
  </p:clrMapOvr>
</p:sld>
</file>

<file path=ppt/theme/theme1.xml><?xml version="1.0" encoding="utf-8"?>
<a:theme xmlns:a="http://schemas.openxmlformats.org/drawingml/2006/main" name="Office'i kujundus">
  <a:themeElements>
    <a:clrScheme name="TalTech">
      <a:dk1>
        <a:srgbClr val="000000"/>
      </a:dk1>
      <a:lt1>
        <a:srgbClr val="FFFFFF"/>
      </a:lt1>
      <a:dk2>
        <a:srgbClr val="332B60"/>
      </a:dk2>
      <a:lt2>
        <a:srgbClr val="DADAE4"/>
      </a:lt2>
      <a:accent1>
        <a:srgbClr val="E4067E"/>
      </a:accent1>
      <a:accent2>
        <a:srgbClr val="9396B0"/>
      </a:accent2>
      <a:accent3>
        <a:srgbClr val="AB1352"/>
      </a:accent3>
      <a:accent4>
        <a:srgbClr val="FFB4D8"/>
      </a:accent4>
      <a:accent5>
        <a:srgbClr val="222A35"/>
      </a:accent5>
      <a:accent6>
        <a:srgbClr val="595959"/>
      </a:accent6>
      <a:hlink>
        <a:srgbClr val="FE69B2"/>
      </a:hlink>
      <a:folHlink>
        <a:srgbClr val="8496B0"/>
      </a:folHlink>
    </a:clrScheme>
    <a:fontScheme name="TTÜ">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lTech_16-9" id="{E583337D-95F0-4164-8786-677E61ACC151}" vid="{EBADDFDA-25F0-4091-B598-75DE0652C7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TalTech_16-9</Template>
  <TotalTime>8777</TotalTime>
  <Words>3993</Words>
  <Application>Microsoft Office PowerPoint</Application>
  <PresentationFormat>Laiekraan</PresentationFormat>
  <Paragraphs>560</Paragraphs>
  <Slides>47</Slides>
  <Notes>0</Notes>
  <HiddenSlides>0</HiddenSlides>
  <MMClips>0</MMClips>
  <ScaleCrop>false</ScaleCrop>
  <HeadingPairs>
    <vt:vector size="6" baseType="variant">
      <vt:variant>
        <vt:lpstr>Kasutatud fondid</vt:lpstr>
      </vt:variant>
      <vt:variant>
        <vt:i4>8</vt:i4>
      </vt:variant>
      <vt:variant>
        <vt:lpstr>Kujundus</vt:lpstr>
      </vt:variant>
      <vt:variant>
        <vt:i4>1</vt:i4>
      </vt:variant>
      <vt:variant>
        <vt:lpstr>Slaidipealkirjad</vt:lpstr>
      </vt:variant>
      <vt:variant>
        <vt:i4>47</vt:i4>
      </vt:variant>
    </vt:vector>
  </HeadingPairs>
  <TitlesOfParts>
    <vt:vector size="56" baseType="lpstr">
      <vt:lpstr>Arial</vt:lpstr>
      <vt:lpstr>Calibri</vt:lpstr>
      <vt:lpstr>Calibri Light</vt:lpstr>
      <vt:lpstr>Century GothiC </vt:lpstr>
      <vt:lpstr>Times New Roman</vt:lpstr>
      <vt:lpstr>Verdana</vt:lpstr>
      <vt:lpstr>Verdana Bold</vt:lpstr>
      <vt:lpstr>Wingdings</vt:lpstr>
      <vt:lpstr>Office'i kujundus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Company>Tallinn University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Alina</dc:creator>
  <cp:lastModifiedBy>Alina</cp:lastModifiedBy>
  <cp:revision>438</cp:revision>
  <dcterms:created xsi:type="dcterms:W3CDTF">2018-10-24T15:11:26Z</dcterms:created>
  <dcterms:modified xsi:type="dcterms:W3CDTF">2019-01-28T21:54:06Z</dcterms:modified>
</cp:coreProperties>
</file>